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72" r:id="rId15"/>
    <p:sldId id="266" r:id="rId16"/>
    <p:sldId id="267" r:id="rId17"/>
    <p:sldId id="268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364F-067C-4AE5-A117-5084B4893768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908-A7BC-4714-8F7D-727DCFAB9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94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364F-067C-4AE5-A117-5084B4893768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908-A7BC-4714-8F7D-727DCFAB9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338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364F-067C-4AE5-A117-5084B4893768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908-A7BC-4714-8F7D-727DCFAB9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22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364F-067C-4AE5-A117-5084B4893768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908-A7BC-4714-8F7D-727DCFAB9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39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364F-067C-4AE5-A117-5084B4893768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908-A7BC-4714-8F7D-727DCFAB9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23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364F-067C-4AE5-A117-5084B4893768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908-A7BC-4714-8F7D-727DCFAB9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22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364F-067C-4AE5-A117-5084B4893768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908-A7BC-4714-8F7D-727DCFAB9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80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364F-067C-4AE5-A117-5084B4893768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908-A7BC-4714-8F7D-727DCFAB9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19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364F-067C-4AE5-A117-5084B4893768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908-A7BC-4714-8F7D-727DCFAB9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14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364F-067C-4AE5-A117-5084B4893768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908-A7BC-4714-8F7D-727DCFAB9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837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364F-067C-4AE5-A117-5084B4893768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8908-A7BC-4714-8F7D-727DCFAB9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487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2364F-067C-4AE5-A117-5084B4893768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C8908-A7BC-4714-8F7D-727DCFAB9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42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English Subject Leaders</a:t>
            </a:r>
            <a:br>
              <a:rPr lang="en-GB" dirty="0" smtClean="0"/>
            </a:br>
            <a:r>
              <a:rPr lang="en-GB" dirty="0" smtClean="0"/>
              <a:t>DGAT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Sarah Le Templier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649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How are we teaching reading?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309" cy="4351338"/>
          </a:xfrm>
        </p:spPr>
        <p:txBody>
          <a:bodyPr>
            <a:normAutofit fontScale="92500"/>
          </a:bodyPr>
          <a:lstStyle/>
          <a:p>
            <a:r>
              <a:rPr lang="en-GB" b="1" dirty="0" smtClean="0"/>
              <a:t>Whole-Class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 appropriate and challenging pitch with rich vocabulary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Reading skills modelled by the teacher – all skills, all year groups.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Lots of opportunity for discussion (any links in NC) </a:t>
            </a:r>
            <a:endParaRPr lang="en-GB" dirty="0"/>
          </a:p>
          <a:p>
            <a:endParaRPr lang="en-GB" dirty="0" smtClean="0"/>
          </a:p>
          <a:p>
            <a:r>
              <a:rPr lang="en-GB" b="1" dirty="0" smtClean="0"/>
              <a:t>Reading opportunities throughout the day </a:t>
            </a:r>
            <a:r>
              <a:rPr lang="en-GB" dirty="0" smtClean="0"/>
              <a:t>(covers multiple NC statements)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Writing models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Reading for pleasure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Class book  </a:t>
            </a:r>
          </a:p>
        </p:txBody>
      </p:sp>
    </p:spTree>
    <p:extLst>
      <p:ext uri="{BB962C8B-B14F-4D97-AF65-F5344CB8AC3E}">
        <p14:creationId xmlns:p14="http://schemas.microsoft.com/office/powerpoint/2010/main" val="785257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Whole Class Reading Teaching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Everyone starts in the same place (in the same year group) and all are part of the immersion/discussion. </a:t>
            </a:r>
          </a:p>
          <a:p>
            <a:r>
              <a:rPr lang="en-GB" dirty="0" smtClean="0"/>
              <a:t>Teacher explicitly models the reading skills (reading or comprehension) </a:t>
            </a:r>
          </a:p>
          <a:p>
            <a:r>
              <a:rPr lang="en-GB" dirty="0" smtClean="0"/>
              <a:t>Plenty of opportunity for discussion.</a:t>
            </a:r>
          </a:p>
          <a:p>
            <a:r>
              <a:rPr lang="en-GB" dirty="0" smtClean="0"/>
              <a:t>Children have their own version of the modelled task.</a:t>
            </a:r>
          </a:p>
          <a:p>
            <a:r>
              <a:rPr lang="en-GB" dirty="0" smtClean="0"/>
              <a:t>Scaffold down/support to those who cannot access independently. (*Those significantly behind will need immediate intervention)</a:t>
            </a:r>
          </a:p>
          <a:p>
            <a:r>
              <a:rPr lang="en-GB" dirty="0" smtClean="0"/>
              <a:t>The wider class should be challenged.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644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Reading for Pleasure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2928"/>
            <a:ext cx="10515600" cy="4351338"/>
          </a:xfrm>
        </p:spPr>
        <p:txBody>
          <a:bodyPr/>
          <a:lstStyle/>
          <a:p>
            <a:r>
              <a:rPr lang="en-GB" dirty="0" smtClean="0"/>
              <a:t>The Slow Reveal* </a:t>
            </a:r>
          </a:p>
          <a:p>
            <a:r>
              <a:rPr lang="en-GB" dirty="0" smtClean="0"/>
              <a:t>Engaging and exciting environments and book choice</a:t>
            </a:r>
          </a:p>
          <a:p>
            <a:r>
              <a:rPr lang="en-GB" dirty="0" smtClean="0"/>
              <a:t>Habitual – link to PSHE, spirituality, mental health </a:t>
            </a:r>
          </a:p>
          <a:p>
            <a:r>
              <a:rPr lang="en-GB" dirty="0" smtClean="0"/>
              <a:t>‘Read Like a Teacher’ </a:t>
            </a:r>
          </a:p>
          <a:p>
            <a:r>
              <a:rPr lang="en-GB" dirty="0" smtClean="0"/>
              <a:t>‘Tell It To a Tree’</a:t>
            </a:r>
          </a:p>
          <a:p>
            <a:r>
              <a:rPr lang="en-GB" dirty="0" smtClean="0"/>
              <a:t>Reading campfires</a:t>
            </a:r>
          </a:p>
          <a:p>
            <a:r>
              <a:rPr lang="en-GB" dirty="0" smtClean="0"/>
              <a:t>Magazine Time – report back/2 truths, one lie etc. </a:t>
            </a:r>
          </a:p>
          <a:p>
            <a:r>
              <a:rPr lang="en-GB" dirty="0" smtClean="0"/>
              <a:t>Performance poetry – can often link to school values/PSHE etc. </a:t>
            </a:r>
          </a:p>
        </p:txBody>
      </p:sp>
    </p:spTree>
    <p:extLst>
      <p:ext uri="{BB962C8B-B14F-4D97-AF65-F5344CB8AC3E}">
        <p14:creationId xmlns:p14="http://schemas.microsoft.com/office/powerpoint/2010/main" val="1940490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41" y="466850"/>
            <a:ext cx="11636916" cy="5542064"/>
          </a:xfrm>
        </p:spPr>
      </p:pic>
    </p:spTree>
    <p:extLst>
      <p:ext uri="{BB962C8B-B14F-4D97-AF65-F5344CB8AC3E}">
        <p14:creationId xmlns:p14="http://schemas.microsoft.com/office/powerpoint/2010/main" val="4179464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‘Jump In’ Reading (EYFS – Yr6!)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Joining in with predictive rhyme etc. to reading off the board.</a:t>
            </a:r>
          </a:p>
          <a:p>
            <a:r>
              <a:rPr lang="en-GB" sz="3600" dirty="0" smtClean="0"/>
              <a:t>Works well with writing models one children can word-read. </a:t>
            </a:r>
          </a:p>
          <a:p>
            <a:r>
              <a:rPr lang="en-GB" sz="3600" dirty="0" smtClean="0"/>
              <a:t>Excellent for highlighting target vocabulary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292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Vocabulary, </a:t>
            </a:r>
            <a:r>
              <a:rPr lang="en-GB" dirty="0"/>
              <a:t>V</a:t>
            </a:r>
            <a:r>
              <a:rPr lang="en-GB" dirty="0" smtClean="0"/>
              <a:t>ocabulary, Vocabulary!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GB" dirty="0" smtClean="0"/>
              <a:t>4 Types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Listening (words we understand when others talk to us)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Speaking (words we use when we talk to others)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Reading (words we know when we see them in print)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Writing (words we use when we write) 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Not just about ‘English’ lessons.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0411097" y="1985554"/>
            <a:ext cx="0" cy="228600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419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8" y="470264"/>
            <a:ext cx="11443064" cy="586345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During early childhood, children learn vocabulary at the rate of:</a:t>
            </a:r>
          </a:p>
          <a:p>
            <a:r>
              <a:rPr lang="en-GB" dirty="0" smtClean="0"/>
              <a:t>Approx. 2000 – 4000 words per year.</a:t>
            </a:r>
          </a:p>
          <a:p>
            <a:r>
              <a:rPr lang="en-GB" dirty="0" smtClean="0"/>
              <a:t>An average of 7 words per day.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Females tend to master language faster than males. </a:t>
            </a:r>
          </a:p>
          <a:p>
            <a:r>
              <a:rPr lang="en-GB" dirty="0" smtClean="0"/>
              <a:t>During the early years, vocabulary extends through oral conversation.</a:t>
            </a:r>
          </a:p>
          <a:p>
            <a:r>
              <a:rPr lang="en-GB" dirty="0" smtClean="0"/>
              <a:t>By the time a child is 5, she/he will have an oral vocabulary of around 14,000.  </a:t>
            </a:r>
          </a:p>
          <a:p>
            <a:r>
              <a:rPr lang="en-GB" dirty="0" smtClean="0"/>
              <a:t>Research shows that many pupils have an oral vocabulary of less than 9,000, often as low as 5,000. Often these children are from poorer homes. 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14944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Poor vocabulary range is a common factor in the under-achievement of EAL pupils.</a:t>
            </a:r>
          </a:p>
          <a:p>
            <a:r>
              <a:rPr lang="en-GB" dirty="0" smtClean="0"/>
              <a:t>Children are ill-equipped to handle the demand of the curriculum if they do not have command of the necessary words and phrases.</a:t>
            </a:r>
          </a:p>
          <a:p>
            <a:r>
              <a:rPr lang="en-GB" dirty="0" smtClean="0"/>
              <a:t>Equally important for understanding and for self-expression. </a:t>
            </a:r>
          </a:p>
          <a:p>
            <a:r>
              <a:rPr lang="en-GB" dirty="0" smtClean="0"/>
              <a:t>Enables ‘sematic agility’ and independent meaning-seeking strategies – </a:t>
            </a:r>
            <a:r>
              <a:rPr lang="en-GB" b="1" dirty="0" smtClean="0"/>
              <a:t>all children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512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012" y="1172483"/>
            <a:ext cx="10515600" cy="4351338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You need to ‘practice’ a new word at least 50 times before it can be recalled!</a:t>
            </a:r>
          </a:p>
          <a:p>
            <a:r>
              <a:rPr lang="en-GB" dirty="0" smtClean="0"/>
              <a:t>70% of words have multiple meanings.</a:t>
            </a:r>
          </a:p>
          <a:p>
            <a:r>
              <a:rPr lang="en-GB" dirty="0" smtClean="0"/>
              <a:t>95% vocabulary comprehension required to understand a text.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- </a:t>
            </a:r>
            <a:r>
              <a:rPr lang="en-GB" b="1" dirty="0" err="1" smtClean="0"/>
              <a:t>Scmitt</a:t>
            </a:r>
            <a:r>
              <a:rPr lang="en-GB" b="1" dirty="0" smtClean="0"/>
              <a:t>, Jiang and </a:t>
            </a:r>
            <a:r>
              <a:rPr lang="en-GB" b="1" dirty="0" err="1" smtClean="0"/>
              <a:t>Grabe</a:t>
            </a:r>
            <a:endParaRPr lang="en-GB" b="1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527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1074"/>
            <a:ext cx="10515600" cy="5745889"/>
          </a:xfrm>
        </p:spPr>
        <p:txBody>
          <a:bodyPr/>
          <a:lstStyle/>
          <a:p>
            <a:r>
              <a:rPr lang="en-GB" dirty="0" smtClean="0"/>
              <a:t>Learning and vocabulary is more complex than simply knowing or being given definitions of words.</a:t>
            </a:r>
          </a:p>
          <a:p>
            <a:r>
              <a:rPr lang="en-GB" dirty="0" smtClean="0"/>
              <a:t>It involves seeing, hearing and using works in meaningful contexts. </a:t>
            </a:r>
          </a:p>
          <a:p>
            <a:r>
              <a:rPr lang="en-GB" dirty="0" smtClean="0"/>
              <a:t>Vocabulary learning is a continual process of encountering new words in meaningful and comprehensible contexts. 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!!!</a:t>
            </a:r>
          </a:p>
          <a:p>
            <a:pPr marL="0" indent="0">
              <a:buNone/>
            </a:pPr>
            <a:r>
              <a:rPr lang="en-GB" dirty="0" smtClean="0"/>
              <a:t>Strategies that focus on word recognition and word use in meaningful contexts are most likely to positively affect vocabulary growth.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206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Try, Use, Prove Recap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Try It </a:t>
            </a:r>
            <a:r>
              <a:rPr lang="en-GB" dirty="0" smtClean="0"/>
              <a:t>– word or sentence level work. *Children to produce a couple of their own before moving on to Use It.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/>
              <a:t>Use it </a:t>
            </a:r>
            <a:r>
              <a:rPr lang="en-GB" dirty="0" smtClean="0"/>
              <a:t>– apply skill in a given and modelled context. Short-burst writing </a:t>
            </a:r>
            <a:r>
              <a:rPr lang="en-GB" b="1" dirty="0" smtClean="0"/>
              <a:t>although a Use It could </a:t>
            </a:r>
            <a:r>
              <a:rPr lang="en-GB" b="1" dirty="0"/>
              <a:t>e</a:t>
            </a:r>
            <a:r>
              <a:rPr lang="en-GB" b="1" dirty="0" smtClean="0"/>
              <a:t>asily span more than 1 writing session</a:t>
            </a:r>
            <a:r>
              <a:rPr lang="en-GB" dirty="0" smtClean="0"/>
              <a:t>. There will be at least 3 ‘Use It’ opportunities in a given progression of lessons around a particular skill. </a:t>
            </a:r>
          </a:p>
          <a:p>
            <a:pPr marL="0" indent="0">
              <a:buNone/>
            </a:pPr>
            <a:endParaRPr lang="en-GB" b="1" dirty="0" smtClean="0"/>
          </a:p>
          <a:p>
            <a:r>
              <a:rPr lang="en-GB" b="1" dirty="0" smtClean="0"/>
              <a:t>Prove It </a:t>
            </a:r>
            <a:r>
              <a:rPr lang="en-GB" dirty="0" smtClean="0"/>
              <a:t>– Stimulus chosen by the child (from a pool of options) from which they demonstrate the skill in any way they chose.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215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Role of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Reading is the single most important factor in increased word knowledge.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 rich vocabulary increases comprehension and learning.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Students develop extensive vocabularies not by completing worksheets, memorising words lists or using a dictionary/glossary to define unknown words but BY THE ACT OF READING.  </a:t>
            </a:r>
            <a:r>
              <a:rPr lang="en-GB" dirty="0"/>
              <a:t>(</a:t>
            </a:r>
            <a:r>
              <a:rPr lang="en-GB" dirty="0" smtClean="0"/>
              <a:t>Weir, 1991)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093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Vocabulary is a strong indicator of reading success.</a:t>
            </a:r>
          </a:p>
          <a:p>
            <a:r>
              <a:rPr lang="en-GB" dirty="0" smtClean="0"/>
              <a:t>Children’s declining reading comprehension compared to more able peers from age 8 onwards largely resulted from a lack of vocabulary knowledge.</a:t>
            </a:r>
          </a:p>
          <a:p>
            <a:r>
              <a:rPr lang="en-GB" dirty="0" smtClean="0"/>
              <a:t>Disadvantaged students showed declining reading comprehension as their narrow vocabulary limited what they could understand from texts. </a:t>
            </a:r>
          </a:p>
        </p:txBody>
      </p:sp>
    </p:spTree>
    <p:extLst>
      <p:ext uri="{BB962C8B-B14F-4D97-AF65-F5344CB8AC3E}">
        <p14:creationId xmlns:p14="http://schemas.microsoft.com/office/powerpoint/2010/main" val="1764598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Every teacher is a teacher of reading and every member of staff is a teacher of vocabulary!</a:t>
            </a:r>
          </a:p>
          <a:p>
            <a:r>
              <a:rPr lang="en-GB" dirty="0" smtClean="0"/>
              <a:t>Vocabulary is often taught in an ad-hoc, disorganised way rather than planned, developmental and re-visited. </a:t>
            </a:r>
          </a:p>
          <a:p>
            <a:endParaRPr lang="en-GB" dirty="0"/>
          </a:p>
          <a:p>
            <a:r>
              <a:rPr lang="en-GB" b="1" dirty="0" smtClean="0"/>
              <a:t>Explicit opportunities to use higher order language structures and vocabulary and quality first teaching of reading and the addressing of vocabulary and language in reading ensures that there is a solid base for vocabulary development.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418380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suggests no ‘</a:t>
            </a:r>
            <a:r>
              <a:rPr lang="en-GB" dirty="0"/>
              <a:t>b</a:t>
            </a:r>
            <a:r>
              <a:rPr lang="en-GB" dirty="0" smtClean="0"/>
              <a:t>est way’ but….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There is a solid evidence-base supporting three key elements of vocabulary instruction:</a:t>
            </a:r>
          </a:p>
          <a:p>
            <a:r>
              <a:rPr lang="en-GB" dirty="0" smtClean="0"/>
              <a:t>Defining and explaining word meanings. </a:t>
            </a:r>
          </a:p>
          <a:p>
            <a:r>
              <a:rPr lang="en-GB" dirty="0" smtClean="0"/>
              <a:t>Arranging frequent encounters with new words (at least 6 exposures to new words!) </a:t>
            </a:r>
          </a:p>
          <a:p>
            <a:r>
              <a:rPr lang="en-GB" dirty="0" smtClean="0"/>
              <a:t>Encouraging pupils’ deep and active processing of words and meanings in a range of contexts.   (Try, Use Prove…?)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910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849668" cy="6469289"/>
          </a:xfrm>
        </p:spPr>
      </p:pic>
    </p:spTree>
    <p:extLst>
      <p:ext uri="{BB962C8B-B14F-4D97-AF65-F5344CB8AC3E}">
        <p14:creationId xmlns:p14="http://schemas.microsoft.com/office/powerpoint/2010/main" val="3816148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41" y="786492"/>
            <a:ext cx="10746697" cy="4726033"/>
          </a:xfrm>
        </p:spPr>
      </p:pic>
    </p:spTree>
    <p:extLst>
      <p:ext uri="{BB962C8B-B14F-4D97-AF65-F5344CB8AC3E}">
        <p14:creationId xmlns:p14="http://schemas.microsoft.com/office/powerpoint/2010/main" val="3875676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Reading </a:t>
            </a:r>
            <a:endParaRPr lang="en-GB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34" y="1593791"/>
            <a:ext cx="10252166" cy="4998884"/>
          </a:xfrm>
        </p:spPr>
      </p:pic>
    </p:spTree>
    <p:extLst>
      <p:ext uri="{BB962C8B-B14F-4D97-AF65-F5344CB8AC3E}">
        <p14:creationId xmlns:p14="http://schemas.microsoft.com/office/powerpoint/2010/main" val="3196829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62" y="595822"/>
            <a:ext cx="11430056" cy="5831104"/>
          </a:xfrm>
        </p:spPr>
      </p:pic>
    </p:spTree>
    <p:extLst>
      <p:ext uri="{BB962C8B-B14F-4D97-AF65-F5344CB8AC3E}">
        <p14:creationId xmlns:p14="http://schemas.microsoft.com/office/powerpoint/2010/main" val="3472163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What do we need to teach?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Refer to the National Curriculum ‘</a:t>
            </a:r>
            <a:r>
              <a:rPr lang="en-GB" b="1" dirty="0" smtClean="0"/>
              <a:t>statutory</a:t>
            </a:r>
            <a:r>
              <a:rPr lang="en-GB" dirty="0" smtClean="0"/>
              <a:t> requirements’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811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99" y="384364"/>
            <a:ext cx="11195804" cy="6120939"/>
          </a:xfrm>
        </p:spPr>
      </p:pic>
    </p:spTree>
    <p:extLst>
      <p:ext uri="{BB962C8B-B14F-4D97-AF65-F5344CB8AC3E}">
        <p14:creationId xmlns:p14="http://schemas.microsoft.com/office/powerpoint/2010/main" val="2591751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99" y="736183"/>
            <a:ext cx="11123542" cy="4410582"/>
          </a:xfrm>
        </p:spPr>
      </p:pic>
    </p:spTree>
    <p:extLst>
      <p:ext uri="{BB962C8B-B14F-4D97-AF65-F5344CB8AC3E}">
        <p14:creationId xmlns:p14="http://schemas.microsoft.com/office/powerpoint/2010/main" val="1715331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91" y="812602"/>
            <a:ext cx="11137421" cy="2766620"/>
          </a:xfrm>
        </p:spPr>
      </p:pic>
    </p:spTree>
    <p:extLst>
      <p:ext uri="{BB962C8B-B14F-4D97-AF65-F5344CB8AC3E}">
        <p14:creationId xmlns:p14="http://schemas.microsoft.com/office/powerpoint/2010/main" val="2916343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928</Words>
  <Application>Microsoft Office PowerPoint</Application>
  <PresentationFormat>Widescreen</PresentationFormat>
  <Paragraphs>96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Office Theme</vt:lpstr>
      <vt:lpstr>English Subject Leaders DGAT </vt:lpstr>
      <vt:lpstr>Try, Use, Prove Recap </vt:lpstr>
      <vt:lpstr>PowerPoint Presentation</vt:lpstr>
      <vt:lpstr>Reading </vt:lpstr>
      <vt:lpstr>PowerPoint Presentation</vt:lpstr>
      <vt:lpstr>What do we need to teach? </vt:lpstr>
      <vt:lpstr>PowerPoint Presentation</vt:lpstr>
      <vt:lpstr>PowerPoint Presentation</vt:lpstr>
      <vt:lpstr>PowerPoint Presentation</vt:lpstr>
      <vt:lpstr>How are we teaching reading? </vt:lpstr>
      <vt:lpstr>Whole Class Reading Teaching</vt:lpstr>
      <vt:lpstr>Reading for Pleasure</vt:lpstr>
      <vt:lpstr>PowerPoint Presentation</vt:lpstr>
      <vt:lpstr>‘Jump In’ Reading (EYFS – Yr6!) </vt:lpstr>
      <vt:lpstr>Vocabulary, Vocabulary, Vocabulary! </vt:lpstr>
      <vt:lpstr>PowerPoint Presentation</vt:lpstr>
      <vt:lpstr>PowerPoint Presentation</vt:lpstr>
      <vt:lpstr>PowerPoint Presentation</vt:lpstr>
      <vt:lpstr>PowerPoint Presentation</vt:lpstr>
      <vt:lpstr>The Role of Reading</vt:lpstr>
      <vt:lpstr>PowerPoint Presentation</vt:lpstr>
      <vt:lpstr>PowerPoint Presentation</vt:lpstr>
      <vt:lpstr>Research suggests no ‘best way’ but….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Subject Leaders DGAT</dc:title>
  <dc:creator>sletemplier</dc:creator>
  <cp:lastModifiedBy>sletemplier</cp:lastModifiedBy>
  <cp:revision>10</cp:revision>
  <dcterms:created xsi:type="dcterms:W3CDTF">2019-10-15T12:28:29Z</dcterms:created>
  <dcterms:modified xsi:type="dcterms:W3CDTF">2019-10-15T13:50:37Z</dcterms:modified>
</cp:coreProperties>
</file>