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294" r:id="rId4"/>
    <p:sldId id="296" r:id="rId5"/>
    <p:sldId id="280" r:id="rId6"/>
    <p:sldId id="281" r:id="rId7"/>
    <p:sldId id="257" r:id="rId8"/>
    <p:sldId id="277" r:id="rId9"/>
    <p:sldId id="297" r:id="rId10"/>
    <p:sldId id="259" r:id="rId11"/>
    <p:sldId id="298" r:id="rId12"/>
    <p:sldId id="282" r:id="rId13"/>
    <p:sldId id="260" r:id="rId14"/>
    <p:sldId id="266" r:id="rId15"/>
    <p:sldId id="278" r:id="rId16"/>
    <p:sldId id="279" r:id="rId17"/>
    <p:sldId id="261" r:id="rId18"/>
    <p:sldId id="265" r:id="rId19"/>
    <p:sldId id="269" r:id="rId20"/>
    <p:sldId id="263" r:id="rId21"/>
    <p:sldId id="264" r:id="rId22"/>
    <p:sldId id="267" r:id="rId23"/>
    <p:sldId id="268" r:id="rId24"/>
    <p:sldId id="270" r:id="rId25"/>
    <p:sldId id="271" r:id="rId26"/>
    <p:sldId id="272" r:id="rId27"/>
    <p:sldId id="273" r:id="rId28"/>
    <p:sldId id="274" r:id="rId29"/>
    <p:sldId id="275" r:id="rId30"/>
    <p:sldId id="276" r:id="rId31"/>
    <p:sldId id="299" r:id="rId32"/>
    <p:sldId id="284" r:id="rId33"/>
    <p:sldId id="285" r:id="rId34"/>
    <p:sldId id="286" r:id="rId35"/>
    <p:sldId id="293" r:id="rId36"/>
    <p:sldId id="292" r:id="rId37"/>
    <p:sldId id="291" r:id="rId38"/>
    <p:sldId id="290" r:id="rId39"/>
    <p:sldId id="289" r:id="rId40"/>
    <p:sldId id="288" r:id="rId41"/>
    <p:sldId id="287" r:id="rId42"/>
    <p:sldId id="301"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6" d="100"/>
          <a:sy n="96"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5/12/20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5/12/20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lgbtqiainfo.weebly.com/demi-grey-a.html" TargetMode="External"/><Relationship Id="rId3" Type="http://schemas.openxmlformats.org/officeDocument/2006/relationships/hyperlink" Target="https://lgbtqiainfo.weebly.com/bi.html" TargetMode="External"/><Relationship Id="rId7" Type="http://schemas.openxmlformats.org/officeDocument/2006/relationships/hyperlink" Target="https://lgbtqiainfo.weebly.com/a.html" TargetMode="External"/><Relationship Id="rId2" Type="http://schemas.openxmlformats.org/officeDocument/2006/relationships/hyperlink" Target="https://lgbtqiainfo.weebly.com/homo.html" TargetMode="External"/><Relationship Id="rId1" Type="http://schemas.openxmlformats.org/officeDocument/2006/relationships/slideLayout" Target="../slideLayouts/slideLayout2.xml"/><Relationship Id="rId6" Type="http://schemas.openxmlformats.org/officeDocument/2006/relationships/hyperlink" Target="https://lgbtqiainfo.weebly.com/intersex.html" TargetMode="External"/><Relationship Id="rId5" Type="http://schemas.openxmlformats.org/officeDocument/2006/relationships/hyperlink" Target="https://lgbtqiainfo.weebly.com/genderqueer.html" TargetMode="External"/><Relationship Id="rId4" Type="http://schemas.openxmlformats.org/officeDocument/2006/relationships/hyperlink" Target="https://lgbtqiainfo.weebly.com/tran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6503/6.5987_DfE_Consult-Paper_Relationships-Parental_A4-P_Op4_v7_weba.pdf" TargetMode="External"/><Relationship Id="rId2" Type="http://schemas.openxmlformats.org/officeDocument/2006/relationships/hyperlink" Target="https://www.pshe-association.org.uk/curriculum-and-resources/resources/relationships-education-and-rse-guides-supporting" TargetMode="External"/><Relationship Id="rId1" Type="http://schemas.openxmlformats.org/officeDocument/2006/relationships/slideLayout" Target="../slideLayouts/slideLayout2.xml"/><Relationship Id="rId5" Type="http://schemas.openxmlformats.org/officeDocument/2006/relationships/hyperlink" Target="https://www.gov.uk/government/publications/relationships-sex-and-health-education-guides-for-schools?utm_source=4e32b008-7c1e-40eb-b0ee-d3d05e10d9a7&amp;utm_medium=email&amp;utm_campaign=govuk-notifications&amp;utm_content=immediate" TargetMode="External"/><Relationship Id="rId4" Type="http://schemas.openxmlformats.org/officeDocument/2006/relationships/hyperlink" Target="https://www.gov.uk/government/news/relationships-education-relationships-and-sex-education-rse-and-health-education-faqs?utm_source=2b45920e-083a-44ad-9c3f-16fed9168d3f&amp;utm_medium=email&amp;utm_campaign=govuk-notifications&amp;utm_content=immediat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naht.org.uk/news-and-opinion/news/curriculum-and-assessment-news/policy-update-the-equality-act-and-relationships-education-in-primary-schoo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A4C3-E539-684D-AE4A-F3CBA31794BC}"/>
              </a:ext>
            </a:extLst>
          </p:cNvPr>
          <p:cNvSpPr>
            <a:spLocks noGrp="1"/>
          </p:cNvSpPr>
          <p:nvPr>
            <p:ph type="ctrTitle"/>
          </p:nvPr>
        </p:nvSpPr>
        <p:spPr>
          <a:xfrm>
            <a:off x="2037543" y="1624725"/>
            <a:ext cx="8791575" cy="2387600"/>
          </a:xfrm>
        </p:spPr>
        <p:txBody>
          <a:bodyPr/>
          <a:lstStyle/>
          <a:p>
            <a:r>
              <a:rPr lang="en-US" dirty="0"/>
              <a:t>RSE and Health Education 2020</a:t>
            </a:r>
          </a:p>
        </p:txBody>
      </p:sp>
    </p:spTree>
    <p:extLst>
      <p:ext uri="{BB962C8B-B14F-4D97-AF65-F5344CB8AC3E}">
        <p14:creationId xmlns:p14="http://schemas.microsoft.com/office/powerpoint/2010/main" val="255594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7C61-8D9A-FE45-A4F9-7650CE1C4865}"/>
              </a:ext>
            </a:extLst>
          </p:cNvPr>
          <p:cNvSpPr>
            <a:spLocks noGrp="1"/>
          </p:cNvSpPr>
          <p:nvPr>
            <p:ph type="title"/>
          </p:nvPr>
        </p:nvSpPr>
        <p:spPr/>
        <p:txBody>
          <a:bodyPr/>
          <a:lstStyle/>
          <a:p>
            <a:r>
              <a:rPr lang="en-US" dirty="0"/>
              <a:t>Equality act &amp; send </a:t>
            </a:r>
          </a:p>
        </p:txBody>
      </p:sp>
      <p:sp>
        <p:nvSpPr>
          <p:cNvPr id="3" name="Content Placeholder 2">
            <a:extLst>
              <a:ext uri="{FF2B5EF4-FFF2-40B4-BE49-F238E27FC236}">
                <a16:creationId xmlns:a16="http://schemas.microsoft.com/office/drawing/2014/main" id="{63CA7CC1-C922-AC42-9500-2E61E4775299}"/>
              </a:ext>
            </a:extLst>
          </p:cNvPr>
          <p:cNvSpPr>
            <a:spLocks noGrp="1"/>
          </p:cNvSpPr>
          <p:nvPr>
            <p:ph idx="1"/>
          </p:nvPr>
        </p:nvSpPr>
        <p:spPr/>
        <p:txBody>
          <a:bodyPr>
            <a:normAutofit fontScale="70000" lnSpcReduction="20000"/>
          </a:bodyPr>
          <a:lstStyle/>
          <a:p>
            <a:r>
              <a:rPr lang="en-GB" dirty="0"/>
              <a:t>Schools are required to comply with relevant requirements of the Equality Act 2010. </a:t>
            </a:r>
          </a:p>
          <a:p>
            <a:pPr marL="0" indent="0">
              <a:buNone/>
            </a:pPr>
            <a:endParaRPr lang="en-GB" dirty="0"/>
          </a:p>
          <a:p>
            <a:r>
              <a:rPr lang="en-GB" dirty="0"/>
              <a:t>Under the provisions of the Equality Act, schools must not unlawfully discriminate against pupils because of their age, sex, race, disability, religion or belief, gender reassignment, pregnancy or maternity, marriage or civil partnership11, or sexual orientation (collectively known as the protected characteristics). Schools must also make reasonable adjustments to alleviate disadvantage and be mindful of the SEND Code of Practice when planning for these subjects. </a:t>
            </a:r>
          </a:p>
          <a:p>
            <a:pPr marL="0" indent="0">
              <a:buNone/>
            </a:pPr>
            <a:endParaRPr lang="en-GB" dirty="0"/>
          </a:p>
          <a:p>
            <a:r>
              <a:rPr lang="en-GB" dirty="0"/>
              <a:t>There is provisions within the Equality Act allow schools to take positive action, where it can be shown that it is proportionate, to deal with particular disadvantages affecting one group because of a protected characteristic. </a:t>
            </a:r>
          </a:p>
          <a:p>
            <a:endParaRPr lang="en-US" dirty="0"/>
          </a:p>
        </p:txBody>
      </p:sp>
    </p:spTree>
    <p:extLst>
      <p:ext uri="{BB962C8B-B14F-4D97-AF65-F5344CB8AC3E}">
        <p14:creationId xmlns:p14="http://schemas.microsoft.com/office/powerpoint/2010/main" val="411393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0C0F2A-316F-1F48-BF6A-A03AD20C5E2F}"/>
              </a:ext>
            </a:extLst>
          </p:cNvPr>
          <p:cNvSpPr>
            <a:spLocks noGrp="1"/>
          </p:cNvSpPr>
          <p:nvPr>
            <p:ph idx="1"/>
          </p:nvPr>
        </p:nvSpPr>
        <p:spPr/>
        <p:txBody>
          <a:bodyPr>
            <a:normAutofit/>
          </a:bodyPr>
          <a:lstStyle/>
          <a:p>
            <a:pPr marL="0" indent="0" algn="ctr">
              <a:buNone/>
            </a:pPr>
            <a:r>
              <a:rPr lang="en-US" sz="8000" dirty="0"/>
              <a:t>LGBTQIA+</a:t>
            </a:r>
          </a:p>
        </p:txBody>
      </p:sp>
    </p:spTree>
    <p:extLst>
      <p:ext uri="{BB962C8B-B14F-4D97-AF65-F5344CB8AC3E}">
        <p14:creationId xmlns:p14="http://schemas.microsoft.com/office/powerpoint/2010/main" val="101218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9573-7FE0-5B4F-BE43-181FDE8049BE}"/>
              </a:ext>
            </a:extLst>
          </p:cNvPr>
          <p:cNvSpPr>
            <a:spLocks noGrp="1"/>
          </p:cNvSpPr>
          <p:nvPr>
            <p:ph type="title"/>
          </p:nvPr>
        </p:nvSpPr>
        <p:spPr>
          <a:xfrm>
            <a:off x="1141413" y="221476"/>
            <a:ext cx="9905998" cy="1478570"/>
          </a:xfrm>
        </p:spPr>
        <p:txBody>
          <a:bodyPr/>
          <a:lstStyle/>
          <a:p>
            <a:pPr algn="ctr"/>
            <a:r>
              <a:rPr lang="en-US" dirty="0"/>
              <a:t>LGBTQIA+</a:t>
            </a:r>
          </a:p>
        </p:txBody>
      </p:sp>
      <p:sp>
        <p:nvSpPr>
          <p:cNvPr id="3" name="Content Placeholder 2">
            <a:extLst>
              <a:ext uri="{FF2B5EF4-FFF2-40B4-BE49-F238E27FC236}">
                <a16:creationId xmlns:a16="http://schemas.microsoft.com/office/drawing/2014/main" id="{D6765108-115B-5E49-B3A0-BC13F782CE80}"/>
              </a:ext>
            </a:extLst>
          </p:cNvPr>
          <p:cNvSpPr>
            <a:spLocks noGrp="1"/>
          </p:cNvSpPr>
          <p:nvPr>
            <p:ph idx="1"/>
          </p:nvPr>
        </p:nvSpPr>
        <p:spPr>
          <a:xfrm>
            <a:off x="1141413" y="1357127"/>
            <a:ext cx="9905999" cy="4373217"/>
          </a:xfrm>
        </p:spPr>
        <p:txBody>
          <a:bodyPr>
            <a:noAutofit/>
          </a:bodyPr>
          <a:lstStyle/>
          <a:p>
            <a:pPr marL="0" indent="0">
              <a:lnSpc>
                <a:spcPct val="100000"/>
              </a:lnSpc>
              <a:spcBef>
                <a:spcPts val="0"/>
              </a:spcBef>
              <a:buNone/>
            </a:pPr>
            <a:r>
              <a:rPr lang="en-GB" sz="1800" b="1" dirty="0"/>
              <a:t>L</a:t>
            </a:r>
            <a:r>
              <a:rPr lang="en-GB" sz="1800" dirty="0"/>
              <a:t> - </a:t>
            </a:r>
            <a:r>
              <a:rPr lang="en-GB" sz="1800" dirty="0">
                <a:hlinkClick r:id="rId2"/>
              </a:rPr>
              <a:t>Lesbian</a:t>
            </a:r>
            <a:r>
              <a:rPr lang="en-GB" sz="1800" dirty="0"/>
              <a:t>. Lesbian is a term used to refer to homosexual females.</a:t>
            </a:r>
            <a:br>
              <a:rPr lang="en-GB" sz="1800" dirty="0"/>
            </a:br>
            <a:r>
              <a:rPr lang="en-GB" sz="1800" b="1" dirty="0"/>
              <a:t>G </a:t>
            </a:r>
            <a:r>
              <a:rPr lang="en-GB" sz="1800" dirty="0"/>
              <a:t>- </a:t>
            </a:r>
            <a:r>
              <a:rPr lang="en-GB" sz="1800" dirty="0">
                <a:hlinkClick r:id="rId2"/>
              </a:rPr>
              <a:t>Gay</a:t>
            </a:r>
            <a:r>
              <a:rPr lang="en-GB" sz="1800" dirty="0"/>
              <a:t>. Gay is</a:t>
            </a:r>
            <a:br>
              <a:rPr lang="en-GB" sz="1800" dirty="0"/>
            </a:br>
            <a:r>
              <a:rPr lang="en-GB" sz="1800" b="1" dirty="0"/>
              <a:t>B </a:t>
            </a:r>
            <a:r>
              <a:rPr lang="en-GB" sz="1800" dirty="0"/>
              <a:t>- </a:t>
            </a:r>
            <a:r>
              <a:rPr lang="en-GB" sz="1800" dirty="0">
                <a:hlinkClick r:id="rId3"/>
              </a:rPr>
              <a:t>Bisexual</a:t>
            </a:r>
            <a:r>
              <a:rPr lang="en-GB" sz="1800" dirty="0"/>
              <a:t>. Bisexual is when a person is attracted to two sexes/genders. an umbrella term for transgender and transsexual people.</a:t>
            </a:r>
          </a:p>
          <a:p>
            <a:pPr marL="0" indent="0">
              <a:lnSpc>
                <a:spcPct val="100000"/>
              </a:lnSpc>
              <a:spcBef>
                <a:spcPts val="0"/>
              </a:spcBef>
              <a:buNone/>
            </a:pPr>
            <a:r>
              <a:rPr lang="en-GB" sz="1800" b="1" dirty="0"/>
              <a:t>T </a:t>
            </a:r>
            <a:r>
              <a:rPr lang="en-GB" sz="1800" dirty="0"/>
              <a:t>- </a:t>
            </a:r>
            <a:r>
              <a:rPr lang="en-GB" sz="1800" dirty="0">
                <a:hlinkClick r:id="rId4"/>
              </a:rPr>
              <a:t>Trans</a:t>
            </a:r>
            <a:r>
              <a:rPr lang="en-GB" sz="1800" dirty="0"/>
              <a:t>. Trans </a:t>
            </a:r>
            <a:r>
              <a:rPr lang="en-GB" sz="1800" dirty="0" err="1"/>
              <a:t>isa</a:t>
            </a:r>
            <a:r>
              <a:rPr lang="en-GB" sz="1800" dirty="0"/>
              <a:t> term used to refer to homosexuality, a homosexual person, or a homosexual male.</a:t>
            </a:r>
            <a:br>
              <a:rPr lang="en-GB" sz="1800" dirty="0"/>
            </a:br>
            <a:r>
              <a:rPr lang="en-GB" sz="1800" b="1" dirty="0"/>
              <a:t>Q </a:t>
            </a:r>
            <a:r>
              <a:rPr lang="en-GB" sz="1800" dirty="0"/>
              <a:t>- </a:t>
            </a:r>
            <a:r>
              <a:rPr lang="en-GB" sz="1800" dirty="0">
                <a:hlinkClick r:id="rId5"/>
              </a:rPr>
              <a:t>Queer</a:t>
            </a:r>
            <a:r>
              <a:rPr lang="en-GB" sz="1800" dirty="0"/>
              <a:t>/Questioning. Queer is an umbrella term for all of those who are not heterosexual and/or cisgender (denoting or relating to a person whose sense of personal identity and gender corresponds with their birth sex). Questioning is when a person isn't 100% sure of their sexual orientation and/or gender, and are trying to find their true identity.</a:t>
            </a:r>
            <a:br>
              <a:rPr lang="en-GB" sz="1800" dirty="0"/>
            </a:br>
            <a:r>
              <a:rPr lang="en-GB" sz="1800" b="1" dirty="0"/>
              <a:t>I </a:t>
            </a:r>
            <a:r>
              <a:rPr lang="en-GB" sz="1800" dirty="0"/>
              <a:t>- </a:t>
            </a:r>
            <a:r>
              <a:rPr lang="en-GB" sz="1800" dirty="0">
                <a:hlinkClick r:id="rId6"/>
              </a:rPr>
              <a:t>Intersex</a:t>
            </a:r>
            <a:r>
              <a:rPr lang="en-GB" sz="1800" dirty="0"/>
              <a:t>. Intersex is when a person has an indeterminate mix of primary and secondary sex characteristics.</a:t>
            </a:r>
            <a:br>
              <a:rPr lang="en-GB" sz="1800" dirty="0"/>
            </a:br>
            <a:r>
              <a:rPr lang="en-GB" sz="1800" b="1" dirty="0"/>
              <a:t>A </a:t>
            </a:r>
            <a:r>
              <a:rPr lang="en-GB" sz="1800" dirty="0"/>
              <a:t>- </a:t>
            </a:r>
            <a:r>
              <a:rPr lang="en-GB" sz="1800" dirty="0">
                <a:hlinkClick r:id="rId7"/>
              </a:rPr>
              <a:t>Asexuality</a:t>
            </a:r>
            <a:r>
              <a:rPr lang="en-GB" sz="1800" dirty="0"/>
              <a:t>. Asexuality is when a person experiences no (or little, if referring to </a:t>
            </a:r>
            <a:r>
              <a:rPr lang="en-GB" sz="1800" dirty="0">
                <a:hlinkClick r:id="rId8"/>
              </a:rPr>
              <a:t>demisexuality</a:t>
            </a:r>
            <a:r>
              <a:rPr lang="en-GB" sz="1800" dirty="0"/>
              <a:t> or </a:t>
            </a:r>
            <a:r>
              <a:rPr lang="en-GB" sz="1800" dirty="0">
                <a:hlinkClick r:id="rId8"/>
              </a:rPr>
              <a:t>grey-asexuality</a:t>
            </a:r>
            <a:r>
              <a:rPr lang="en-GB" sz="1800" dirty="0"/>
              <a:t>) sexual attraction to people.</a:t>
            </a:r>
            <a:br>
              <a:rPr lang="en-GB" sz="1800" dirty="0"/>
            </a:br>
            <a:r>
              <a:rPr lang="en-GB" sz="1800" b="1" dirty="0"/>
              <a:t>+ </a:t>
            </a:r>
            <a:r>
              <a:rPr lang="en-GB" sz="1800" dirty="0"/>
              <a:t>- The "+" symbol simply stands for all of the other sexualities, sexes, and genders that aren't included in these few letters</a:t>
            </a:r>
          </a:p>
        </p:txBody>
      </p:sp>
    </p:spTree>
    <p:extLst>
      <p:ext uri="{BB962C8B-B14F-4D97-AF65-F5344CB8AC3E}">
        <p14:creationId xmlns:p14="http://schemas.microsoft.com/office/powerpoint/2010/main" val="37914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933F-AE3F-7445-A1B7-92C8C7E52155}"/>
              </a:ext>
            </a:extLst>
          </p:cNvPr>
          <p:cNvSpPr>
            <a:spLocks noGrp="1"/>
          </p:cNvSpPr>
          <p:nvPr>
            <p:ph type="title"/>
          </p:nvPr>
        </p:nvSpPr>
        <p:spPr/>
        <p:txBody>
          <a:bodyPr>
            <a:normAutofit fontScale="90000"/>
          </a:bodyPr>
          <a:lstStyle/>
          <a:p>
            <a:r>
              <a:rPr lang="en-GB" b="1" dirty="0"/>
              <a:t>Lesbian, Gay, Bisexual and Transgender (LGBT) </a:t>
            </a:r>
            <a:br>
              <a:rPr lang="en-GB" dirty="0"/>
            </a:br>
            <a:endParaRPr lang="en-US" dirty="0"/>
          </a:p>
        </p:txBody>
      </p:sp>
      <p:sp>
        <p:nvSpPr>
          <p:cNvPr id="3" name="Content Placeholder 2">
            <a:extLst>
              <a:ext uri="{FF2B5EF4-FFF2-40B4-BE49-F238E27FC236}">
                <a16:creationId xmlns:a16="http://schemas.microsoft.com/office/drawing/2014/main" id="{DAE506B0-AA55-8349-9FF5-E2E897456B2B}"/>
              </a:ext>
            </a:extLst>
          </p:cNvPr>
          <p:cNvSpPr>
            <a:spLocks noGrp="1"/>
          </p:cNvSpPr>
          <p:nvPr>
            <p:ph idx="1"/>
          </p:nvPr>
        </p:nvSpPr>
        <p:spPr/>
        <p:txBody>
          <a:bodyPr>
            <a:normAutofit fontScale="70000" lnSpcReduction="20000"/>
          </a:bodyPr>
          <a:lstStyle/>
          <a:p>
            <a:r>
              <a:rPr lang="en-GB" dirty="0"/>
              <a:t>In teaching Relationships Education and RSE, schools should ensure that the needs of all pupils are appropriately met, and that all pupils understand the importance of equality and respect. Schools must ensure that they comply with the relevant provisions of the Equality Act 2010, (please see The Equality Act 2010 and schools: Departmental advice), under which sexual orientation and gender reassignment are amongst the protected characteristics. </a:t>
            </a:r>
          </a:p>
          <a:p>
            <a:pPr marL="0" indent="0">
              <a:buNone/>
            </a:pPr>
            <a:endParaRPr lang="en-GB" dirty="0"/>
          </a:p>
          <a:p>
            <a:r>
              <a:rPr lang="en-GB" dirty="0"/>
              <a:t>Schools should ensure that all of their teaching is sensitive and age appropriate in approach and content. At the point at which schools consider it appropriate to teach their pupils about LGBT, they should ensure that this content is fully integrated into their programmes of study for this area of the curriculum rather than delivered as a stand- alone unit or lesson. Schools are free to determine how they do this, and we expect all pupils to have been taught LGBT content at a timely point as part of this area of the curriculum. </a:t>
            </a:r>
          </a:p>
          <a:p>
            <a:endParaRPr lang="en-US" dirty="0"/>
          </a:p>
        </p:txBody>
      </p:sp>
    </p:spTree>
    <p:extLst>
      <p:ext uri="{BB962C8B-B14F-4D97-AF65-F5344CB8AC3E}">
        <p14:creationId xmlns:p14="http://schemas.microsoft.com/office/powerpoint/2010/main" val="162821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B694-AABD-C44A-8437-742582C6C0EE}"/>
              </a:ext>
            </a:extLst>
          </p:cNvPr>
          <p:cNvSpPr>
            <a:spLocks noGrp="1"/>
          </p:cNvSpPr>
          <p:nvPr>
            <p:ph type="title"/>
          </p:nvPr>
        </p:nvSpPr>
        <p:spPr>
          <a:xfrm>
            <a:off x="1141413" y="193068"/>
            <a:ext cx="9905998" cy="1478570"/>
          </a:xfrm>
        </p:spPr>
        <p:txBody>
          <a:bodyPr/>
          <a:lstStyle/>
          <a:p>
            <a:pPr algn="ctr"/>
            <a:r>
              <a:rPr lang="en-GB" b="1" dirty="0"/>
              <a:t>Sex education (Primary)</a:t>
            </a:r>
            <a:br>
              <a:rPr lang="en-GB" b="1" dirty="0"/>
            </a:br>
            <a:endParaRPr lang="en-US" dirty="0"/>
          </a:p>
        </p:txBody>
      </p:sp>
      <p:sp>
        <p:nvSpPr>
          <p:cNvPr id="3" name="Content Placeholder 2">
            <a:extLst>
              <a:ext uri="{FF2B5EF4-FFF2-40B4-BE49-F238E27FC236}">
                <a16:creationId xmlns:a16="http://schemas.microsoft.com/office/drawing/2014/main" id="{4395F738-CAEF-4C45-9F3E-0916B8DD1198}"/>
              </a:ext>
            </a:extLst>
          </p:cNvPr>
          <p:cNvSpPr>
            <a:spLocks noGrp="1"/>
          </p:cNvSpPr>
          <p:nvPr>
            <p:ph idx="1"/>
          </p:nvPr>
        </p:nvSpPr>
        <p:spPr>
          <a:xfrm>
            <a:off x="1141412" y="975216"/>
            <a:ext cx="9905999" cy="5482734"/>
          </a:xfrm>
        </p:spPr>
        <p:txBody>
          <a:bodyPr>
            <a:noAutofit/>
          </a:bodyPr>
          <a:lstStyle/>
          <a:p>
            <a:r>
              <a:rPr lang="en-GB" sz="1600" dirty="0"/>
              <a:t>Sex education is not compulsory in primary schools.</a:t>
            </a:r>
          </a:p>
          <a:p>
            <a:r>
              <a:rPr lang="en-GB" sz="1600" dirty="0"/>
              <a:t>The content set out in the guidance covers everything that primary schools should teach about relationships and health, including puberty. The national curriculum for science also includes subject content in related areas, such as the main external body parts, the human body as it grows from birth to old age (including puberty) and reproduction in some plants and animals. It will be for primary schools to determine whether they need to cover any additional content on sex education to meet the needs of their pupils. Many primary schools already choose to teach some aspects of sex education and will continue to do so, although it is not a requirement.</a:t>
            </a:r>
          </a:p>
          <a:p>
            <a:r>
              <a:rPr lang="en-GB" sz="1600" dirty="0"/>
              <a:t>It is important that the transition phase before moving to secondary school supports pupils’ ongoing emotional and physical development effectively. The department continues to recommend therefore that all primary schools should have a sex education programme tailored to the age and the physical and emotional maturity of the pupils. It should ensure that both boys and girls are prepared for the changes that adolescence brings and – drawing on knowledge of the human life cycle set out in the national curriculum for science - how a baby is conceived and born.</a:t>
            </a:r>
          </a:p>
          <a:p>
            <a:r>
              <a:rPr lang="en-GB" sz="1600" dirty="0"/>
              <a:t>As well as consulting parents more generally about the school’s overall policy, primary schools should consult parents before the final year of primary school about the detailed content of what will be taught. This process should include offering parents support in talking to their children about sex education and how to link this with what is being taught in school. Meeting these objectives will require a graduated, age-appropriate programme of sex education. </a:t>
            </a:r>
          </a:p>
        </p:txBody>
      </p:sp>
    </p:spTree>
    <p:extLst>
      <p:ext uri="{BB962C8B-B14F-4D97-AF65-F5344CB8AC3E}">
        <p14:creationId xmlns:p14="http://schemas.microsoft.com/office/powerpoint/2010/main" val="360803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3E50-EAD2-C548-B7BA-AF3EE01960F8}"/>
              </a:ext>
            </a:extLst>
          </p:cNvPr>
          <p:cNvSpPr>
            <a:spLocks noGrp="1"/>
          </p:cNvSpPr>
          <p:nvPr>
            <p:ph type="title"/>
          </p:nvPr>
        </p:nvSpPr>
        <p:spPr/>
        <p:txBody>
          <a:bodyPr/>
          <a:lstStyle/>
          <a:p>
            <a:pPr algn="ctr"/>
            <a:r>
              <a:rPr lang="en-US" dirty="0"/>
              <a:t>Engaging with parents</a:t>
            </a:r>
          </a:p>
        </p:txBody>
      </p:sp>
      <p:sp>
        <p:nvSpPr>
          <p:cNvPr id="3" name="Content Placeholder 2">
            <a:extLst>
              <a:ext uri="{FF2B5EF4-FFF2-40B4-BE49-F238E27FC236}">
                <a16:creationId xmlns:a16="http://schemas.microsoft.com/office/drawing/2014/main" id="{7109E47C-C2E4-854E-A23D-8A115BC45140}"/>
              </a:ext>
            </a:extLst>
          </p:cNvPr>
          <p:cNvSpPr>
            <a:spLocks noGrp="1"/>
          </p:cNvSpPr>
          <p:nvPr>
            <p:ph idx="1"/>
          </p:nvPr>
        </p:nvSpPr>
        <p:spPr>
          <a:xfrm>
            <a:off x="1141412" y="1805354"/>
            <a:ext cx="9905999" cy="4665784"/>
          </a:xfrm>
        </p:spPr>
        <p:txBody>
          <a:bodyPr>
            <a:normAutofit fontScale="40000" lnSpcReduction="20000"/>
          </a:bodyPr>
          <a:lstStyle/>
          <a:p>
            <a:pPr marL="342900" indent="-342900">
              <a:spcBef>
                <a:spcPts val="0"/>
              </a:spcBef>
            </a:pPr>
            <a:r>
              <a:rPr lang="en-GB" sz="5600" dirty="0"/>
              <a:t>The PSHE Association has published </a:t>
            </a:r>
            <a:r>
              <a:rPr lang="en-GB" sz="5600" dirty="0">
                <a:hlinkClick r:id="rId2"/>
              </a:rPr>
              <a:t>a guide with practical advice for primary schools on engaging with parents </a:t>
            </a:r>
            <a:r>
              <a:rPr lang="en-GB" sz="5600" dirty="0"/>
              <a:t>about PSHE education – including a template letter and parent workshop plan – on how to positively communicate with parents about statutory Relationships Education in particular, as well as an overview of statutory requirements regarding withdrawal of pupils from sex education.</a:t>
            </a:r>
          </a:p>
          <a:p>
            <a:pPr marL="342900" indent="-342900">
              <a:spcBef>
                <a:spcPts val="0"/>
              </a:spcBef>
            </a:pPr>
            <a:r>
              <a:rPr lang="en-GB" sz="5600" b="1" dirty="0" err="1"/>
              <a:t>DfE</a:t>
            </a:r>
            <a:r>
              <a:rPr lang="en-GB" sz="5600" b="1" dirty="0"/>
              <a:t> ‘Parental Engagement on Relationships Education’ guidance: </a:t>
            </a:r>
            <a:r>
              <a:rPr lang="en-GB" sz="5600" dirty="0"/>
              <a:t>The </a:t>
            </a:r>
            <a:r>
              <a:rPr lang="en-GB" sz="5600" dirty="0" err="1"/>
              <a:t>DfE</a:t>
            </a:r>
            <a:r>
              <a:rPr lang="en-GB" sz="5600" dirty="0"/>
              <a:t> also published </a:t>
            </a:r>
            <a:r>
              <a:rPr lang="en-GB" sz="5600" dirty="0">
                <a:hlinkClick r:id="rId3"/>
              </a:rPr>
              <a:t>parental engagement guidance </a:t>
            </a:r>
            <a:r>
              <a:rPr lang="en-GB" sz="5600" dirty="0"/>
              <a:t>for schools in October 2019. It includes relevant information, advice, tips and case studies on effective parental engagement</a:t>
            </a:r>
            <a:r>
              <a:rPr lang="en-GB" sz="5600" b="1" dirty="0"/>
              <a:t>.</a:t>
            </a:r>
          </a:p>
          <a:p>
            <a:pPr marL="342900" indent="-342900">
              <a:spcBef>
                <a:spcPts val="0"/>
              </a:spcBef>
            </a:pPr>
            <a:r>
              <a:rPr lang="en-GB" sz="5600" b="1" dirty="0"/>
              <a:t>DfE guidance for parents: </a:t>
            </a:r>
            <a:r>
              <a:rPr lang="en-GB" sz="5600" dirty="0"/>
              <a:t>The Department for Education has published </a:t>
            </a:r>
            <a:r>
              <a:rPr lang="en-GB" sz="5600" dirty="0">
                <a:hlinkClick r:id="rId4"/>
              </a:rPr>
              <a:t>a useful list of FAQs for parents </a:t>
            </a:r>
            <a:r>
              <a:rPr lang="en-GB" sz="5600" dirty="0"/>
              <a:t>on the new RSE/Relationships Education requirements, and </a:t>
            </a:r>
            <a:r>
              <a:rPr lang="en-GB" sz="5600" dirty="0">
                <a:hlinkClick r:id="rId5"/>
              </a:rPr>
              <a:t>new guides for parents </a:t>
            </a:r>
            <a:r>
              <a:rPr lang="en-GB" sz="5600" dirty="0"/>
              <a:t>on Relationships Education, RSE and Health Education.</a:t>
            </a:r>
          </a:p>
          <a:p>
            <a:endParaRPr lang="en-US" dirty="0"/>
          </a:p>
        </p:txBody>
      </p:sp>
    </p:spTree>
    <p:extLst>
      <p:ext uri="{BB962C8B-B14F-4D97-AF65-F5344CB8AC3E}">
        <p14:creationId xmlns:p14="http://schemas.microsoft.com/office/powerpoint/2010/main" val="145966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3E50-EAD2-C548-B7BA-AF3EE01960F8}"/>
              </a:ext>
            </a:extLst>
          </p:cNvPr>
          <p:cNvSpPr>
            <a:spLocks noGrp="1"/>
          </p:cNvSpPr>
          <p:nvPr>
            <p:ph type="title"/>
          </p:nvPr>
        </p:nvSpPr>
        <p:spPr/>
        <p:txBody>
          <a:bodyPr/>
          <a:lstStyle/>
          <a:p>
            <a:pPr algn="ctr"/>
            <a:r>
              <a:rPr lang="en-US" dirty="0"/>
              <a:t>Engaging with parents</a:t>
            </a:r>
          </a:p>
        </p:txBody>
      </p:sp>
      <p:sp>
        <p:nvSpPr>
          <p:cNvPr id="3" name="Content Placeholder 2">
            <a:extLst>
              <a:ext uri="{FF2B5EF4-FFF2-40B4-BE49-F238E27FC236}">
                <a16:creationId xmlns:a16="http://schemas.microsoft.com/office/drawing/2014/main" id="{7109E47C-C2E4-854E-A23D-8A115BC45140}"/>
              </a:ext>
            </a:extLst>
          </p:cNvPr>
          <p:cNvSpPr>
            <a:spLocks noGrp="1"/>
          </p:cNvSpPr>
          <p:nvPr>
            <p:ph idx="1"/>
          </p:nvPr>
        </p:nvSpPr>
        <p:spPr>
          <a:xfrm>
            <a:off x="1141412" y="1805354"/>
            <a:ext cx="9905999" cy="4665784"/>
          </a:xfrm>
        </p:spPr>
        <p:txBody>
          <a:bodyPr>
            <a:normAutofit fontScale="77500" lnSpcReduction="20000"/>
          </a:bodyPr>
          <a:lstStyle/>
          <a:p>
            <a:pPr marL="342900" indent="-342900">
              <a:spcBef>
                <a:spcPts val="0"/>
              </a:spcBef>
            </a:pPr>
            <a:r>
              <a:rPr lang="en-GB" sz="2900" b="1" dirty="0"/>
              <a:t>Key DfE requirements: </a:t>
            </a:r>
            <a:r>
              <a:rPr lang="en-GB" sz="2900" dirty="0"/>
              <a:t>The DfE is clear that schools should publish relevant policies online, and ensure parents are consulted and examples of resources shared.</a:t>
            </a:r>
          </a:p>
          <a:p>
            <a:pPr marL="0" indent="0">
              <a:spcBef>
                <a:spcPts val="0"/>
              </a:spcBef>
              <a:buNone/>
            </a:pPr>
            <a:endParaRPr lang="en-GB" sz="2900" dirty="0"/>
          </a:p>
          <a:p>
            <a:pPr marL="342900" indent="-342900">
              <a:spcBef>
                <a:spcPts val="0"/>
              </a:spcBef>
            </a:pPr>
            <a:r>
              <a:rPr lang="en-GB" sz="2900" b="1" dirty="0"/>
              <a:t>The DfE says about parents and curriculum content:</a:t>
            </a:r>
          </a:p>
          <a:p>
            <a:pPr marL="457200" lvl="1" indent="0">
              <a:spcBef>
                <a:spcPts val="0"/>
              </a:spcBef>
              <a:buNone/>
            </a:pPr>
            <a:r>
              <a:rPr lang="en-GB" sz="2900" dirty="0"/>
              <a:t> </a:t>
            </a:r>
            <a:r>
              <a:rPr lang="en-GB" sz="2900" b="1" i="1" dirty="0"/>
              <a:t>‘What is taught, and how, is ultimately a decision for the school and consultation does not provide a parental veto on curriculum content’.</a:t>
            </a:r>
          </a:p>
          <a:p>
            <a:pPr marL="457200" lvl="1" indent="0">
              <a:spcBef>
                <a:spcPts val="0"/>
              </a:spcBef>
              <a:buNone/>
            </a:pPr>
            <a:endParaRPr lang="en-GB" sz="2900" b="1" i="1" dirty="0"/>
          </a:p>
          <a:p>
            <a:pPr marL="342900" indent="-342900"/>
            <a:r>
              <a:rPr lang="en-GB" sz="2900" dirty="0"/>
              <a:t>There have been challenges from a vocal minority of parents to some schools’ commitment to equality and diversity, including LGBT+ inclusion. </a:t>
            </a:r>
          </a:p>
          <a:p>
            <a:pPr marL="0" indent="0">
              <a:buNone/>
            </a:pPr>
            <a:endParaRPr lang="en-GB" sz="2900" dirty="0"/>
          </a:p>
          <a:p>
            <a:pPr marL="342900" indent="-342900"/>
            <a:r>
              <a:rPr lang="en-GB" sz="2900" dirty="0"/>
              <a:t>The National Association of Head Teachers (NAHT) has produced </a:t>
            </a:r>
            <a:r>
              <a:rPr lang="en-GB" sz="2900" dirty="0">
                <a:hlinkClick r:id="rId2"/>
              </a:rPr>
              <a:t>a useful policy update </a:t>
            </a:r>
            <a:r>
              <a:rPr lang="en-GB" sz="2900" dirty="0"/>
              <a:t>on schools’ commitments under the Equality Act.</a:t>
            </a:r>
            <a:endParaRPr lang="en-GB" sz="2900" i="1" dirty="0"/>
          </a:p>
          <a:p>
            <a:endParaRPr lang="en-US" dirty="0"/>
          </a:p>
        </p:txBody>
      </p:sp>
    </p:spTree>
    <p:extLst>
      <p:ext uri="{BB962C8B-B14F-4D97-AF65-F5344CB8AC3E}">
        <p14:creationId xmlns:p14="http://schemas.microsoft.com/office/powerpoint/2010/main" val="282138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5892-9578-604D-A530-57A057BA260E}"/>
              </a:ext>
            </a:extLst>
          </p:cNvPr>
          <p:cNvSpPr>
            <a:spLocks noGrp="1"/>
          </p:cNvSpPr>
          <p:nvPr>
            <p:ph type="title"/>
          </p:nvPr>
        </p:nvSpPr>
        <p:spPr/>
        <p:txBody>
          <a:bodyPr>
            <a:normAutofit fontScale="90000"/>
          </a:bodyPr>
          <a:lstStyle/>
          <a:p>
            <a:pPr algn="ctr"/>
            <a:br>
              <a:rPr lang="en-GB" b="1" dirty="0"/>
            </a:br>
            <a:r>
              <a:rPr lang="en-GB" b="1" dirty="0"/>
              <a:t>Right to be excused from sex education (commonly referred to as the right to withdraw !!)</a:t>
            </a:r>
            <a:br>
              <a:rPr lang="en-GB" dirty="0"/>
            </a:br>
            <a:endParaRPr lang="en-US" dirty="0"/>
          </a:p>
        </p:txBody>
      </p:sp>
      <p:sp>
        <p:nvSpPr>
          <p:cNvPr id="3" name="Content Placeholder 2">
            <a:extLst>
              <a:ext uri="{FF2B5EF4-FFF2-40B4-BE49-F238E27FC236}">
                <a16:creationId xmlns:a16="http://schemas.microsoft.com/office/drawing/2014/main" id="{D42E82AE-1A57-C14A-8604-8C7DFC561E1B}"/>
              </a:ext>
            </a:extLst>
          </p:cNvPr>
          <p:cNvSpPr>
            <a:spLocks noGrp="1"/>
          </p:cNvSpPr>
          <p:nvPr>
            <p:ph idx="1"/>
          </p:nvPr>
        </p:nvSpPr>
        <p:spPr/>
        <p:txBody>
          <a:bodyPr>
            <a:normAutofit fontScale="92500" lnSpcReduction="20000"/>
          </a:bodyPr>
          <a:lstStyle/>
          <a:p>
            <a:pPr marL="0" indent="0" algn="ctr">
              <a:buNone/>
            </a:pPr>
            <a:endParaRPr lang="en-GB" dirty="0"/>
          </a:p>
          <a:p>
            <a:pPr marL="0" indent="0" algn="ctr">
              <a:buNone/>
            </a:pPr>
            <a:r>
              <a:rPr lang="en-GB" dirty="0"/>
              <a:t>Primary schools that choose to teach sex education must allow parents a right to withdraw their children. Unlike sex education in RSE at secondary, in primary schools, headteachers must comply with a parent’s wish to withdraw their child from sex education beyond the national curriculum for science.</a:t>
            </a:r>
          </a:p>
          <a:p>
            <a:pPr marL="0" indent="0" algn="ctr">
              <a:buNone/>
            </a:pPr>
            <a:endParaRPr lang="en-GB" dirty="0"/>
          </a:p>
          <a:p>
            <a:pPr marL="0" indent="0" algn="ctr">
              <a:buNone/>
            </a:pPr>
            <a:r>
              <a:rPr lang="en-GB" dirty="0"/>
              <a:t>Primary schools that decide to teach sex education need to define anything they choose to teach other than that covered in the science curriculum in their RSE policy as well as advise parents of their right to withdraw their child from this education.</a:t>
            </a:r>
          </a:p>
          <a:p>
            <a:pPr marL="0" indent="0" algn="ctr">
              <a:buNone/>
            </a:pPr>
            <a:endParaRPr lang="en-US" dirty="0"/>
          </a:p>
        </p:txBody>
      </p:sp>
    </p:spTree>
    <p:extLst>
      <p:ext uri="{BB962C8B-B14F-4D97-AF65-F5344CB8AC3E}">
        <p14:creationId xmlns:p14="http://schemas.microsoft.com/office/powerpoint/2010/main" val="268940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EB86-6FB9-9545-BEE9-39AE9B618E83}"/>
              </a:ext>
            </a:extLst>
          </p:cNvPr>
          <p:cNvSpPr>
            <a:spLocks noGrp="1"/>
          </p:cNvSpPr>
          <p:nvPr>
            <p:ph type="title"/>
          </p:nvPr>
        </p:nvSpPr>
        <p:spPr>
          <a:xfrm>
            <a:off x="1141413" y="618518"/>
            <a:ext cx="9905998" cy="853095"/>
          </a:xfrm>
        </p:spPr>
        <p:txBody>
          <a:bodyPr/>
          <a:lstStyle/>
          <a:p>
            <a:pPr algn="ctr"/>
            <a:r>
              <a:rPr lang="en-GB" b="1" dirty="0"/>
              <a:t>Relationships Education (Primary)</a:t>
            </a:r>
            <a:endParaRPr lang="en-US" dirty="0"/>
          </a:p>
        </p:txBody>
      </p:sp>
      <p:sp>
        <p:nvSpPr>
          <p:cNvPr id="3" name="Content Placeholder 2">
            <a:extLst>
              <a:ext uri="{FF2B5EF4-FFF2-40B4-BE49-F238E27FC236}">
                <a16:creationId xmlns:a16="http://schemas.microsoft.com/office/drawing/2014/main" id="{F368D822-E163-4942-8CD0-D9F79C931ADD}"/>
              </a:ext>
            </a:extLst>
          </p:cNvPr>
          <p:cNvSpPr>
            <a:spLocks noGrp="1"/>
          </p:cNvSpPr>
          <p:nvPr>
            <p:ph idx="1"/>
          </p:nvPr>
        </p:nvSpPr>
        <p:spPr>
          <a:xfrm>
            <a:off x="1141412" y="1471612"/>
            <a:ext cx="9905999" cy="5000625"/>
          </a:xfrm>
        </p:spPr>
        <p:txBody>
          <a:bodyPr>
            <a:normAutofit lnSpcReduction="10000"/>
          </a:bodyPr>
          <a:lstStyle/>
          <a:p>
            <a:pPr marL="0" indent="0" algn="ctr" fontAlgn="base">
              <a:buNone/>
            </a:pPr>
            <a:r>
              <a:rPr lang="en-GB" dirty="0"/>
              <a:t>The focus in primary school should be on teaching the fundamental building blocks and characteristics of positive relationships, with particular reference to friendships, family relationships, and relationships with other children and with adults.</a:t>
            </a:r>
            <a:r>
              <a:rPr lang="en-US" dirty="0"/>
              <a:t> The main areas are:</a:t>
            </a:r>
          </a:p>
          <a:p>
            <a:pPr marL="0" indent="0" algn="ctr" fontAlgn="base">
              <a:buNone/>
            </a:pPr>
            <a:endParaRPr lang="en-US" dirty="0"/>
          </a:p>
          <a:p>
            <a:pPr algn="ctr" fontAlgn="base"/>
            <a:r>
              <a:rPr lang="en-US" dirty="0"/>
              <a:t>Families and people that care for me</a:t>
            </a:r>
          </a:p>
          <a:p>
            <a:pPr algn="ctr" fontAlgn="base"/>
            <a:r>
              <a:rPr lang="en-US" dirty="0"/>
              <a:t>Caring Friendships</a:t>
            </a:r>
          </a:p>
          <a:p>
            <a:pPr algn="ctr" fontAlgn="base"/>
            <a:r>
              <a:rPr lang="en-US" dirty="0"/>
              <a:t>Respectful Relationships</a:t>
            </a:r>
          </a:p>
          <a:p>
            <a:pPr algn="ctr" fontAlgn="base"/>
            <a:r>
              <a:rPr lang="en-US" dirty="0"/>
              <a:t>Online Relationships</a:t>
            </a:r>
          </a:p>
          <a:p>
            <a:pPr algn="ctr" fontAlgn="base"/>
            <a:r>
              <a:rPr lang="en-US" dirty="0"/>
              <a:t>Being Safe </a:t>
            </a:r>
          </a:p>
          <a:p>
            <a:pPr algn="ctr" fontAlgn="base"/>
            <a:endParaRPr lang="en-US" dirty="0"/>
          </a:p>
          <a:p>
            <a:pPr algn="ctr" fontAlgn="base"/>
            <a:endParaRPr lang="en-US" dirty="0"/>
          </a:p>
          <a:p>
            <a:pPr algn="ctr" fontAlgn="base"/>
            <a:endParaRPr lang="en-US" dirty="0"/>
          </a:p>
          <a:p>
            <a:pPr marL="0" indent="0" algn="ctr" fontAlgn="base">
              <a:buNone/>
            </a:pPr>
            <a:endParaRPr lang="en-US" dirty="0"/>
          </a:p>
          <a:p>
            <a:pPr algn="ctr" fontAlgn="base"/>
            <a:endParaRPr lang="en-US" dirty="0"/>
          </a:p>
        </p:txBody>
      </p:sp>
    </p:spTree>
    <p:extLst>
      <p:ext uri="{BB962C8B-B14F-4D97-AF65-F5344CB8AC3E}">
        <p14:creationId xmlns:p14="http://schemas.microsoft.com/office/powerpoint/2010/main" val="1785537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EB86-6FB9-9545-BEE9-39AE9B618E83}"/>
              </a:ext>
            </a:extLst>
          </p:cNvPr>
          <p:cNvSpPr>
            <a:spLocks noGrp="1"/>
          </p:cNvSpPr>
          <p:nvPr>
            <p:ph type="title"/>
          </p:nvPr>
        </p:nvSpPr>
        <p:spPr>
          <a:xfrm>
            <a:off x="1141413" y="618518"/>
            <a:ext cx="9905998" cy="853095"/>
          </a:xfrm>
        </p:spPr>
        <p:txBody>
          <a:bodyPr>
            <a:normAutofit fontScale="90000"/>
          </a:bodyPr>
          <a:lstStyle/>
          <a:p>
            <a:pPr algn="ctr"/>
            <a:br>
              <a:rPr lang="en-GB" b="1" dirty="0"/>
            </a:br>
            <a:endParaRPr lang="en-US" dirty="0"/>
          </a:p>
        </p:txBody>
      </p:sp>
      <p:sp>
        <p:nvSpPr>
          <p:cNvPr id="3" name="Content Placeholder 2">
            <a:extLst>
              <a:ext uri="{FF2B5EF4-FFF2-40B4-BE49-F238E27FC236}">
                <a16:creationId xmlns:a16="http://schemas.microsoft.com/office/drawing/2014/main" id="{F368D822-E163-4942-8CD0-D9F79C931ADD}"/>
              </a:ext>
            </a:extLst>
          </p:cNvPr>
          <p:cNvSpPr>
            <a:spLocks noGrp="1"/>
          </p:cNvSpPr>
          <p:nvPr>
            <p:ph idx="1"/>
          </p:nvPr>
        </p:nvSpPr>
        <p:spPr>
          <a:xfrm>
            <a:off x="1141412" y="618518"/>
            <a:ext cx="9905999" cy="5853719"/>
          </a:xfrm>
        </p:spPr>
        <p:txBody>
          <a:bodyPr>
            <a:normAutofit fontScale="77500" lnSpcReduction="20000"/>
          </a:bodyPr>
          <a:lstStyle/>
          <a:p>
            <a:pPr marL="0" indent="0" fontAlgn="base">
              <a:buNone/>
            </a:pPr>
            <a:r>
              <a:rPr lang="en-GB" sz="4200" b="1" dirty="0"/>
              <a:t>Families and people who care for me</a:t>
            </a:r>
          </a:p>
          <a:p>
            <a:pPr marL="0" indent="0">
              <a:buNone/>
            </a:pPr>
            <a:r>
              <a:rPr lang="en-GB" dirty="0"/>
              <a:t>Pupils should know:</a:t>
            </a:r>
          </a:p>
          <a:p>
            <a:r>
              <a:rPr lang="en-GB" dirty="0"/>
              <a:t>that families are important for children growing up because they can give love, security and stability</a:t>
            </a:r>
          </a:p>
          <a:p>
            <a:r>
              <a:rPr lang="en-GB" dirty="0"/>
              <a:t>the characteristics of healthy family life, commitment to each other, including in times of difficulty, protection and care for children and other family members, the importance of spending time together and sharing each other’s lives</a:t>
            </a:r>
          </a:p>
          <a:p>
            <a:r>
              <a:rPr lang="en-GB" dirty="0"/>
              <a:t>that others’ families, either in school or in the wider world, sometimes look different from their family, but that they should respect those differences and know that other children’s families are also characterised by love and care</a:t>
            </a:r>
          </a:p>
          <a:p>
            <a:r>
              <a:rPr lang="en-GB" dirty="0"/>
              <a:t>that stable, caring relationships, which may be of different types, are at the heart of happy families, and are important for children’s security as they grow up</a:t>
            </a:r>
          </a:p>
          <a:p>
            <a:r>
              <a:rPr lang="en-GB" dirty="0"/>
              <a:t>that marriage represents a formal and legally recognised commitment of two people to each other which is intended to be lifelong</a:t>
            </a:r>
          </a:p>
          <a:p>
            <a:r>
              <a:rPr lang="en-GB" dirty="0"/>
              <a:t>how to recognise if family relationships are making them feel unhappy or unsafe, and how to seek help or advice from others if needed</a:t>
            </a:r>
          </a:p>
          <a:p>
            <a:endParaRPr lang="en-US" dirty="0"/>
          </a:p>
        </p:txBody>
      </p:sp>
    </p:spTree>
    <p:extLst>
      <p:ext uri="{BB962C8B-B14F-4D97-AF65-F5344CB8AC3E}">
        <p14:creationId xmlns:p14="http://schemas.microsoft.com/office/powerpoint/2010/main" val="261149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AEDD-1FD6-1A42-AA00-BA359F1415BC}"/>
              </a:ext>
            </a:extLst>
          </p:cNvPr>
          <p:cNvSpPr>
            <a:spLocks noGrp="1"/>
          </p:cNvSpPr>
          <p:nvPr>
            <p:ph type="title"/>
          </p:nvPr>
        </p:nvSpPr>
        <p:spPr/>
        <p:txBody>
          <a:bodyPr/>
          <a:lstStyle/>
          <a:p>
            <a:r>
              <a:rPr lang="en-US" dirty="0"/>
              <a:t>What we are going to look at today</a:t>
            </a:r>
            <a:r>
              <a:rPr lang="en-US" cap="none" dirty="0"/>
              <a:t>….</a:t>
            </a:r>
            <a:endParaRPr lang="en-US" dirty="0"/>
          </a:p>
        </p:txBody>
      </p:sp>
      <p:sp>
        <p:nvSpPr>
          <p:cNvPr id="3" name="Content Placeholder 2">
            <a:extLst>
              <a:ext uri="{FF2B5EF4-FFF2-40B4-BE49-F238E27FC236}">
                <a16:creationId xmlns:a16="http://schemas.microsoft.com/office/drawing/2014/main" id="{BF8C349F-A77B-C245-BD02-BED5BFF4A674}"/>
              </a:ext>
            </a:extLst>
          </p:cNvPr>
          <p:cNvSpPr>
            <a:spLocks noGrp="1"/>
          </p:cNvSpPr>
          <p:nvPr>
            <p:ph idx="1"/>
          </p:nvPr>
        </p:nvSpPr>
        <p:spPr/>
        <p:txBody>
          <a:bodyPr>
            <a:normAutofit lnSpcReduction="10000"/>
          </a:bodyPr>
          <a:lstStyle/>
          <a:p>
            <a:r>
              <a:rPr lang="en-US" dirty="0"/>
              <a:t>The background to the statutory guidance, the key themes and why it is needed. </a:t>
            </a:r>
          </a:p>
          <a:p>
            <a:r>
              <a:rPr lang="en-US" dirty="0"/>
              <a:t>What it includes. </a:t>
            </a:r>
          </a:p>
          <a:p>
            <a:r>
              <a:rPr lang="en-US" dirty="0"/>
              <a:t>Potential issues.</a:t>
            </a:r>
          </a:p>
          <a:p>
            <a:r>
              <a:rPr lang="en-US" dirty="0"/>
              <a:t>Resources to help – briefing sheet, summary sheet, action plan &amp; parental consultation letter.</a:t>
            </a:r>
          </a:p>
          <a:p>
            <a:r>
              <a:rPr lang="en-US" dirty="0"/>
              <a:t>Planning – what might it look like? </a:t>
            </a:r>
          </a:p>
          <a:p>
            <a:endParaRPr lang="en-US" dirty="0"/>
          </a:p>
          <a:p>
            <a:endParaRPr lang="en-US" dirty="0"/>
          </a:p>
          <a:p>
            <a:endParaRPr lang="en-US" dirty="0"/>
          </a:p>
        </p:txBody>
      </p:sp>
    </p:spTree>
    <p:extLst>
      <p:ext uri="{BB962C8B-B14F-4D97-AF65-F5344CB8AC3E}">
        <p14:creationId xmlns:p14="http://schemas.microsoft.com/office/powerpoint/2010/main" val="333520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BA5B2A0-4640-0045-9FB8-EF4F0B72D6E1}"/>
              </a:ext>
            </a:extLst>
          </p:cNvPr>
          <p:cNvSpPr>
            <a:spLocks noGrp="1"/>
          </p:cNvSpPr>
          <p:nvPr>
            <p:ph idx="1"/>
          </p:nvPr>
        </p:nvSpPr>
        <p:spPr>
          <a:xfrm>
            <a:off x="1141412" y="768626"/>
            <a:ext cx="9905999" cy="5022575"/>
          </a:xfrm>
        </p:spPr>
        <p:txBody>
          <a:bodyPr>
            <a:normAutofit fontScale="77500" lnSpcReduction="20000"/>
          </a:bodyPr>
          <a:lstStyle/>
          <a:p>
            <a:pPr marL="0" indent="0" fontAlgn="base">
              <a:buNone/>
            </a:pPr>
            <a:r>
              <a:rPr lang="en-GB" sz="3400" b="1" dirty="0"/>
              <a:t>Caring friendships</a:t>
            </a:r>
          </a:p>
          <a:p>
            <a:pPr marL="0" indent="0">
              <a:buNone/>
            </a:pPr>
            <a:r>
              <a:rPr lang="en-GB" dirty="0"/>
              <a:t>Pupils should know:</a:t>
            </a:r>
          </a:p>
          <a:p>
            <a:r>
              <a:rPr lang="en-GB" dirty="0"/>
              <a:t>how important friendships are in making us feel happy and secure, and how people choose and make friends</a:t>
            </a:r>
          </a:p>
          <a:p>
            <a:r>
              <a:rPr lang="en-GB" dirty="0"/>
              <a:t>the characteristics of friendships, including mutual respect, truthfulness, trustworthiness, loyalty, kindness, generosity, trust, sharing interests and experiences and support with problems and difficulties</a:t>
            </a:r>
          </a:p>
          <a:p>
            <a:r>
              <a:rPr lang="en-GB" dirty="0"/>
              <a:t>that healthy friendships are positive and welcoming towards others, and do not make others feel lonely or excluded</a:t>
            </a:r>
          </a:p>
          <a:p>
            <a:r>
              <a:rPr lang="en-GB" dirty="0"/>
              <a:t>that most friendships have ups and downs, and that these can often be worked through so that the friendship is repaired or even strengthened, and that resorting to violence is never right</a:t>
            </a:r>
          </a:p>
          <a:p>
            <a:r>
              <a:rPr lang="en-GB" dirty="0"/>
              <a:t>how to recognise who to trust and who not to trust, how to judge when a friendship is making them feel unhappy or uncomfortable, managing conflict, how to manage these situations and how to seek help or advice from others, if needed</a:t>
            </a:r>
          </a:p>
          <a:p>
            <a:endParaRPr lang="en-US" dirty="0"/>
          </a:p>
        </p:txBody>
      </p:sp>
    </p:spTree>
    <p:extLst>
      <p:ext uri="{BB962C8B-B14F-4D97-AF65-F5344CB8AC3E}">
        <p14:creationId xmlns:p14="http://schemas.microsoft.com/office/powerpoint/2010/main" val="96565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CA8FB-C8A5-3D45-805E-23DFE34AADBD}"/>
              </a:ext>
            </a:extLst>
          </p:cNvPr>
          <p:cNvSpPr>
            <a:spLocks noGrp="1"/>
          </p:cNvSpPr>
          <p:nvPr>
            <p:ph idx="1"/>
          </p:nvPr>
        </p:nvSpPr>
        <p:spPr>
          <a:xfrm>
            <a:off x="1141412" y="485774"/>
            <a:ext cx="9905999" cy="5915025"/>
          </a:xfrm>
        </p:spPr>
        <p:txBody>
          <a:bodyPr>
            <a:normAutofit fontScale="77500" lnSpcReduction="20000"/>
          </a:bodyPr>
          <a:lstStyle/>
          <a:p>
            <a:pPr marL="0" indent="0" fontAlgn="base">
              <a:buNone/>
            </a:pPr>
            <a:r>
              <a:rPr lang="en-GB" sz="3700" b="1" dirty="0"/>
              <a:t>Respectful relationships</a:t>
            </a:r>
            <a:endParaRPr lang="en-GB" dirty="0"/>
          </a:p>
          <a:p>
            <a:pPr marL="0" indent="0">
              <a:buNone/>
            </a:pPr>
            <a:r>
              <a:rPr lang="en-GB" dirty="0"/>
              <a:t>Pupils should know:</a:t>
            </a:r>
          </a:p>
          <a:p>
            <a:r>
              <a:rPr lang="en-GB" dirty="0"/>
              <a:t>the importance of respecting others, even when they are very different from them (for example, physically, in character, personality or backgrounds), or make different choices or have different preferences or beliefs</a:t>
            </a:r>
          </a:p>
          <a:p>
            <a:r>
              <a:rPr lang="en-GB" dirty="0"/>
              <a:t>practical steps they can take in a range of different contexts to improve or support respectful relationships</a:t>
            </a:r>
          </a:p>
          <a:p>
            <a:r>
              <a:rPr lang="en-GB" dirty="0"/>
              <a:t>the conventions of courtesy and manners</a:t>
            </a:r>
          </a:p>
          <a:p>
            <a:r>
              <a:rPr lang="en-GB" dirty="0"/>
              <a:t>the importance of self-respect and how this links to their own happiness</a:t>
            </a:r>
          </a:p>
          <a:p>
            <a:r>
              <a:rPr lang="en-GB" dirty="0"/>
              <a:t>that in school and in wider society they can expect to be treated with respect by others, and that in turn they should show due respect to others, including those in positions of authority</a:t>
            </a:r>
          </a:p>
          <a:p>
            <a:r>
              <a:rPr lang="en-GB" dirty="0"/>
              <a:t>about different types of bullying (including cyberbullying), the impact of bullying, responsibilities of bystanders (primarily reporting bullying to an adult) and how to get help</a:t>
            </a:r>
          </a:p>
          <a:p>
            <a:r>
              <a:rPr lang="en-GB" dirty="0"/>
              <a:t>what a stereotype is, and how stereotypes can be unfair, negative or destructive</a:t>
            </a:r>
          </a:p>
          <a:p>
            <a:r>
              <a:rPr lang="en-GB" dirty="0"/>
              <a:t>the importance of permission-seeking and giving in relationships with friends, peers and adults</a:t>
            </a:r>
          </a:p>
          <a:p>
            <a:endParaRPr lang="en-US" dirty="0"/>
          </a:p>
        </p:txBody>
      </p:sp>
    </p:spTree>
    <p:extLst>
      <p:ext uri="{BB962C8B-B14F-4D97-AF65-F5344CB8AC3E}">
        <p14:creationId xmlns:p14="http://schemas.microsoft.com/office/powerpoint/2010/main" val="2423709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CA8FB-C8A5-3D45-805E-23DFE34AADBD}"/>
              </a:ext>
            </a:extLst>
          </p:cNvPr>
          <p:cNvSpPr>
            <a:spLocks noGrp="1"/>
          </p:cNvSpPr>
          <p:nvPr>
            <p:ph idx="1"/>
          </p:nvPr>
        </p:nvSpPr>
        <p:spPr>
          <a:xfrm>
            <a:off x="1141412" y="485774"/>
            <a:ext cx="9905999" cy="5572125"/>
          </a:xfrm>
        </p:spPr>
        <p:txBody>
          <a:bodyPr>
            <a:normAutofit fontScale="92500" lnSpcReduction="10000"/>
          </a:bodyPr>
          <a:lstStyle/>
          <a:p>
            <a:pPr marL="0" indent="0" fontAlgn="base">
              <a:buNone/>
            </a:pPr>
            <a:r>
              <a:rPr lang="en-GB" sz="2800" b="1" dirty="0"/>
              <a:t>Online relationships</a:t>
            </a:r>
          </a:p>
          <a:p>
            <a:pPr marL="0" indent="0">
              <a:buNone/>
            </a:pPr>
            <a:r>
              <a:rPr lang="en-GB" dirty="0"/>
              <a:t>Pupils should know:</a:t>
            </a:r>
          </a:p>
          <a:p>
            <a:r>
              <a:rPr lang="en-GB" dirty="0"/>
              <a:t>that people sometimes behave differently online, including by pretending to be someone they are not</a:t>
            </a:r>
          </a:p>
          <a:p>
            <a:r>
              <a:rPr lang="en-GB" dirty="0"/>
              <a:t>that the same principles apply to online relationships as to face-to-face relationships, including the importance of respect for others online including when we are anonymous</a:t>
            </a:r>
          </a:p>
          <a:p>
            <a:r>
              <a:rPr lang="en-GB" dirty="0"/>
              <a:t>the rules and principles for keeping safe online, how to recognise risks, harmful content and contact, and how to report them</a:t>
            </a:r>
          </a:p>
          <a:p>
            <a:r>
              <a:rPr lang="en-GB" dirty="0"/>
              <a:t>how to critically consider their online friendships and sources of information including awareness of the risks associated with people they have never met</a:t>
            </a:r>
          </a:p>
          <a:p>
            <a:r>
              <a:rPr lang="en-GB" dirty="0"/>
              <a:t>how information and data is shared and used online</a:t>
            </a:r>
          </a:p>
          <a:p>
            <a:endParaRPr lang="en-US" dirty="0"/>
          </a:p>
        </p:txBody>
      </p:sp>
    </p:spTree>
    <p:extLst>
      <p:ext uri="{BB962C8B-B14F-4D97-AF65-F5344CB8AC3E}">
        <p14:creationId xmlns:p14="http://schemas.microsoft.com/office/powerpoint/2010/main" val="1457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CA8FB-C8A5-3D45-805E-23DFE34AADBD}"/>
              </a:ext>
            </a:extLst>
          </p:cNvPr>
          <p:cNvSpPr>
            <a:spLocks noGrp="1"/>
          </p:cNvSpPr>
          <p:nvPr>
            <p:ph idx="1"/>
          </p:nvPr>
        </p:nvSpPr>
        <p:spPr>
          <a:xfrm>
            <a:off x="1141412" y="485775"/>
            <a:ext cx="9905999" cy="5786438"/>
          </a:xfrm>
        </p:spPr>
        <p:txBody>
          <a:bodyPr>
            <a:normAutofit fontScale="77500" lnSpcReduction="20000"/>
          </a:bodyPr>
          <a:lstStyle/>
          <a:p>
            <a:pPr marL="0" indent="0" fontAlgn="base">
              <a:buNone/>
            </a:pPr>
            <a:r>
              <a:rPr lang="en-GB" sz="3400" b="1" dirty="0"/>
              <a:t>Being safe</a:t>
            </a:r>
          </a:p>
          <a:p>
            <a:pPr marL="0" indent="0">
              <a:buNone/>
            </a:pPr>
            <a:r>
              <a:rPr lang="en-GB" dirty="0"/>
              <a:t>Pupils should know:</a:t>
            </a:r>
          </a:p>
          <a:p>
            <a:r>
              <a:rPr lang="en-GB" dirty="0"/>
              <a:t>what sorts of boundaries are appropriate in friendships with peers and others (including in a digital context)</a:t>
            </a:r>
          </a:p>
          <a:p>
            <a:r>
              <a:rPr lang="en-GB" dirty="0"/>
              <a:t>about the concept of privacy and the implications of it for both children and adults; including that it is not always right to keep secrets if they relate to being safe</a:t>
            </a:r>
          </a:p>
          <a:p>
            <a:r>
              <a:rPr lang="en-GB" dirty="0"/>
              <a:t>that each person’s body belongs to them, and the differences between appropriate and inappropriate or unsafe physical, and other, contact</a:t>
            </a:r>
          </a:p>
          <a:p>
            <a:r>
              <a:rPr lang="en-GB" dirty="0"/>
              <a:t>how to respond safely and appropriately to adults they may encounter (in all contexts, including online) whom they do not know</a:t>
            </a:r>
          </a:p>
          <a:p>
            <a:r>
              <a:rPr lang="en-GB" dirty="0"/>
              <a:t>how to recognise and report feelings of being unsafe or feeling bad about any adult</a:t>
            </a:r>
          </a:p>
          <a:p>
            <a:r>
              <a:rPr lang="en-GB" dirty="0"/>
              <a:t>how to ask for advice or help for themselves or others, and to keep trying until they are heard,</a:t>
            </a:r>
          </a:p>
          <a:p>
            <a:r>
              <a:rPr lang="en-GB" dirty="0"/>
              <a:t>how to report concerns or abuse, and the vocabulary and confidence needed to do so</a:t>
            </a:r>
          </a:p>
          <a:p>
            <a:r>
              <a:rPr lang="en-GB" dirty="0"/>
              <a:t>where to get advice, for example family, school or other sources</a:t>
            </a:r>
          </a:p>
          <a:p>
            <a:pPr marL="0" indent="0">
              <a:buNone/>
            </a:pPr>
            <a:endParaRPr lang="en-US" dirty="0"/>
          </a:p>
        </p:txBody>
      </p:sp>
    </p:spTree>
    <p:extLst>
      <p:ext uri="{BB962C8B-B14F-4D97-AF65-F5344CB8AC3E}">
        <p14:creationId xmlns:p14="http://schemas.microsoft.com/office/powerpoint/2010/main" val="149323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8571-8311-6348-94B2-045CB4333931}"/>
              </a:ext>
            </a:extLst>
          </p:cNvPr>
          <p:cNvSpPr>
            <a:spLocks noGrp="1"/>
          </p:cNvSpPr>
          <p:nvPr>
            <p:ph type="title"/>
          </p:nvPr>
        </p:nvSpPr>
        <p:spPr>
          <a:xfrm>
            <a:off x="1141413" y="618518"/>
            <a:ext cx="9905998" cy="995970"/>
          </a:xfrm>
        </p:spPr>
        <p:txBody>
          <a:bodyPr>
            <a:normAutofit fontScale="90000"/>
          </a:bodyPr>
          <a:lstStyle/>
          <a:p>
            <a:pPr algn="ctr"/>
            <a:br>
              <a:rPr lang="en-GB" b="1" dirty="0"/>
            </a:br>
            <a:r>
              <a:rPr lang="en-GB" b="1" dirty="0"/>
              <a:t>Physical health and mental wellbeing </a:t>
            </a:r>
            <a:br>
              <a:rPr lang="en-GB" dirty="0"/>
            </a:br>
            <a:endParaRPr lang="en-US" dirty="0"/>
          </a:p>
        </p:txBody>
      </p:sp>
      <p:sp>
        <p:nvSpPr>
          <p:cNvPr id="3" name="Content Placeholder 2">
            <a:extLst>
              <a:ext uri="{FF2B5EF4-FFF2-40B4-BE49-F238E27FC236}">
                <a16:creationId xmlns:a16="http://schemas.microsoft.com/office/drawing/2014/main" id="{00B73874-AF91-D440-98E1-A78A873222A8}"/>
              </a:ext>
            </a:extLst>
          </p:cNvPr>
          <p:cNvSpPr>
            <a:spLocks noGrp="1"/>
          </p:cNvSpPr>
          <p:nvPr>
            <p:ph idx="1"/>
          </p:nvPr>
        </p:nvSpPr>
        <p:spPr>
          <a:xfrm>
            <a:off x="1257300" y="1614488"/>
            <a:ext cx="9790112" cy="5072062"/>
          </a:xfrm>
        </p:spPr>
        <p:txBody>
          <a:bodyPr>
            <a:normAutofit fontScale="70000" lnSpcReduction="20000"/>
          </a:bodyPr>
          <a:lstStyle/>
          <a:p>
            <a:pPr marL="0" indent="0">
              <a:buNone/>
            </a:pPr>
            <a:r>
              <a:rPr lang="en-GB" dirty="0"/>
              <a:t>The aim of teaching pupils about physical health and mental wellbeing is to give them the information that they need to make good decisions about their own health and wellbeing. It should enable them to recognise what is normal and what is an issue in themselves and others and, when issues arise, know how to seek support as early as possible from appropriate sources. Teachers should be clear that mental wellbeing is a normal part of daily life, in the same way as physical health.</a:t>
            </a:r>
          </a:p>
          <a:p>
            <a:pPr marL="0" indent="0">
              <a:buNone/>
            </a:pPr>
            <a:r>
              <a:rPr lang="en-US" dirty="0"/>
              <a:t>Areas covered includes: </a:t>
            </a:r>
          </a:p>
          <a:p>
            <a:r>
              <a:rPr lang="en-US" dirty="0"/>
              <a:t>Mental Wellbeing</a:t>
            </a:r>
          </a:p>
          <a:p>
            <a:r>
              <a:rPr lang="en-US" dirty="0"/>
              <a:t>Internet Safety and Harms </a:t>
            </a:r>
          </a:p>
          <a:p>
            <a:r>
              <a:rPr lang="en-US" dirty="0"/>
              <a:t>Physical Health and Fitness</a:t>
            </a:r>
          </a:p>
          <a:p>
            <a:r>
              <a:rPr lang="en-US" dirty="0"/>
              <a:t> Healthy Eating</a:t>
            </a:r>
          </a:p>
          <a:p>
            <a:r>
              <a:rPr lang="en-US" dirty="0"/>
              <a:t>Drugs, Alcohol and Tobacco </a:t>
            </a:r>
          </a:p>
          <a:p>
            <a:r>
              <a:rPr lang="en-US" dirty="0"/>
              <a:t>Health and Prevention </a:t>
            </a:r>
          </a:p>
          <a:p>
            <a:r>
              <a:rPr lang="en-US" dirty="0"/>
              <a:t>Basic First Aid</a:t>
            </a:r>
          </a:p>
          <a:p>
            <a:r>
              <a:rPr lang="en-US" dirty="0"/>
              <a:t>Changing Adolescent Body </a:t>
            </a:r>
          </a:p>
          <a:p>
            <a:endParaRPr lang="en-US" dirty="0"/>
          </a:p>
          <a:p>
            <a:endParaRPr lang="en-US" dirty="0"/>
          </a:p>
          <a:p>
            <a:endParaRPr lang="en-US" dirty="0"/>
          </a:p>
        </p:txBody>
      </p:sp>
    </p:spTree>
    <p:extLst>
      <p:ext uri="{BB962C8B-B14F-4D97-AF65-F5344CB8AC3E}">
        <p14:creationId xmlns:p14="http://schemas.microsoft.com/office/powerpoint/2010/main" val="232458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41DD-4681-1247-BB0B-55E4DF99FEF5}"/>
              </a:ext>
            </a:extLst>
          </p:cNvPr>
          <p:cNvSpPr>
            <a:spLocks noGrp="1"/>
          </p:cNvSpPr>
          <p:nvPr>
            <p:ph type="title"/>
          </p:nvPr>
        </p:nvSpPr>
        <p:spPr>
          <a:xfrm>
            <a:off x="1141412" y="0"/>
            <a:ext cx="9905998" cy="995970"/>
          </a:xfrm>
        </p:spPr>
        <p:txBody>
          <a:bodyPr/>
          <a:lstStyle/>
          <a:p>
            <a:pPr algn="ctr"/>
            <a:r>
              <a:rPr lang="en-GB" b="1" dirty="0"/>
              <a:t>Mental wellbeing</a:t>
            </a:r>
            <a:endParaRPr lang="en-US" dirty="0"/>
          </a:p>
        </p:txBody>
      </p:sp>
      <p:sp>
        <p:nvSpPr>
          <p:cNvPr id="3" name="Content Placeholder 2">
            <a:extLst>
              <a:ext uri="{FF2B5EF4-FFF2-40B4-BE49-F238E27FC236}">
                <a16:creationId xmlns:a16="http://schemas.microsoft.com/office/drawing/2014/main" id="{7A3DAB0B-9E00-E74A-855B-D0BAEC3B4D51}"/>
              </a:ext>
            </a:extLst>
          </p:cNvPr>
          <p:cNvSpPr>
            <a:spLocks noGrp="1"/>
          </p:cNvSpPr>
          <p:nvPr>
            <p:ph idx="1"/>
          </p:nvPr>
        </p:nvSpPr>
        <p:spPr>
          <a:xfrm>
            <a:off x="1141412" y="928688"/>
            <a:ext cx="9905999" cy="6257925"/>
          </a:xfrm>
        </p:spPr>
        <p:txBody>
          <a:bodyPr>
            <a:normAutofit fontScale="62500" lnSpcReduction="20000"/>
          </a:bodyPr>
          <a:lstStyle/>
          <a:p>
            <a:pPr marL="0" indent="0">
              <a:buNone/>
            </a:pPr>
            <a:r>
              <a:rPr lang="en-GB" dirty="0"/>
              <a:t>Pupils should know:</a:t>
            </a:r>
          </a:p>
          <a:p>
            <a:r>
              <a:rPr lang="en-GB" dirty="0"/>
              <a:t>that mental wellbeing is a normal part of daily life, in the same way as physical health</a:t>
            </a:r>
          </a:p>
          <a:p>
            <a:r>
              <a:rPr lang="en-GB" dirty="0"/>
              <a:t>that there is a normal range of emotions (e.g. happiness, sadness, anger, fear, surprise, nervousness) and scale of emotions that all humans experience in relation to different experiences and situations</a:t>
            </a:r>
          </a:p>
          <a:p>
            <a:r>
              <a:rPr lang="en-GB" dirty="0"/>
              <a:t>how to recognise and talk about their emotions, including having a varied vocabulary of words to use when talking about their own and others’ feelings</a:t>
            </a:r>
          </a:p>
          <a:p>
            <a:r>
              <a:rPr lang="en-GB" dirty="0"/>
              <a:t>how to judge whether what they are feeling and how they are behaving is appropriate and proportionate</a:t>
            </a:r>
          </a:p>
          <a:p>
            <a:r>
              <a:rPr lang="en-GB" dirty="0"/>
              <a:t>the benefits of physical exercise, time outdoors, community participation, voluntary and service-based activity on mental wellbeing and happiness</a:t>
            </a:r>
          </a:p>
          <a:p>
            <a:r>
              <a:rPr lang="en-GB" dirty="0"/>
              <a:t>simple self-care techniques, including the importance of rest, time spent with friends and family and the benefits of hobbies and interests</a:t>
            </a:r>
          </a:p>
          <a:p>
            <a:r>
              <a:rPr lang="en-GB" dirty="0"/>
              <a:t>isolation and loneliness can affect children and that it is very important for children to discuss their feelings with an adult and seek support</a:t>
            </a:r>
          </a:p>
          <a:p>
            <a:r>
              <a:rPr lang="en-GB" dirty="0"/>
              <a:t>that bullying (including cyberbullying) has a negative and often lasting impact on mental wellbeing</a:t>
            </a:r>
          </a:p>
          <a:p>
            <a:r>
              <a:rPr lang="en-GB" dirty="0"/>
              <a:t>where and how to seek support (including recognising the triggers for seeking support), including whom in school they should speak to if they are worried about their own or someone else’s mental wellbeing or ability to control their emotions (including issues arising online)</a:t>
            </a:r>
          </a:p>
          <a:p>
            <a:r>
              <a:rPr lang="en-GB" dirty="0"/>
              <a:t>it is common for people to experience mental ill health. For many people who do, the problems can be resolved if the right support is made available, especially if accessed early enough.</a:t>
            </a:r>
            <a:br>
              <a:rPr lang="en-GB" dirty="0"/>
            </a:br>
            <a:endParaRPr lang="en-US" dirty="0"/>
          </a:p>
        </p:txBody>
      </p:sp>
    </p:spTree>
    <p:extLst>
      <p:ext uri="{BB962C8B-B14F-4D97-AF65-F5344CB8AC3E}">
        <p14:creationId xmlns:p14="http://schemas.microsoft.com/office/powerpoint/2010/main" val="509820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41DD-4681-1247-BB0B-55E4DF99FEF5}"/>
              </a:ext>
            </a:extLst>
          </p:cNvPr>
          <p:cNvSpPr>
            <a:spLocks noGrp="1"/>
          </p:cNvSpPr>
          <p:nvPr>
            <p:ph type="title"/>
          </p:nvPr>
        </p:nvSpPr>
        <p:spPr>
          <a:xfrm>
            <a:off x="1141412" y="299127"/>
            <a:ext cx="9905998" cy="995970"/>
          </a:xfrm>
        </p:spPr>
        <p:txBody>
          <a:bodyPr/>
          <a:lstStyle/>
          <a:p>
            <a:pPr algn="ctr" fontAlgn="base"/>
            <a:r>
              <a:rPr lang="en-GB" b="1" dirty="0"/>
              <a:t>Internet safety and harms</a:t>
            </a:r>
          </a:p>
        </p:txBody>
      </p:sp>
      <p:sp>
        <p:nvSpPr>
          <p:cNvPr id="3" name="Content Placeholder 2">
            <a:extLst>
              <a:ext uri="{FF2B5EF4-FFF2-40B4-BE49-F238E27FC236}">
                <a16:creationId xmlns:a16="http://schemas.microsoft.com/office/drawing/2014/main" id="{7A3DAB0B-9E00-E74A-855B-D0BAEC3B4D51}"/>
              </a:ext>
            </a:extLst>
          </p:cNvPr>
          <p:cNvSpPr>
            <a:spLocks noGrp="1"/>
          </p:cNvSpPr>
          <p:nvPr>
            <p:ph idx="1"/>
          </p:nvPr>
        </p:nvSpPr>
        <p:spPr>
          <a:xfrm>
            <a:off x="1141412" y="1295097"/>
            <a:ext cx="9905999" cy="5172075"/>
          </a:xfrm>
        </p:spPr>
        <p:txBody>
          <a:bodyPr>
            <a:normAutofit fontScale="77500" lnSpcReduction="20000"/>
          </a:bodyPr>
          <a:lstStyle/>
          <a:p>
            <a:pPr marL="0" indent="0">
              <a:buNone/>
            </a:pPr>
            <a:r>
              <a:rPr lang="en-GB" dirty="0"/>
              <a:t>Pupils should know:</a:t>
            </a:r>
          </a:p>
          <a:p>
            <a:r>
              <a:rPr lang="en-GB" dirty="0"/>
              <a:t>that for most people the internet is an integral part of life and has many benefits</a:t>
            </a:r>
          </a:p>
          <a:p>
            <a:r>
              <a:rPr lang="en-GB" dirty="0"/>
              <a:t>about the benefits of rationing time spent online, the risks of excessive time spent on electronic devices and the impact of positive and negative content online on their own and others’ mental and physical wellbeing</a:t>
            </a:r>
          </a:p>
          <a:p>
            <a:r>
              <a:rPr lang="en-GB" dirty="0"/>
              <a:t>how to consider the effect of their online actions on others and know how to recognise and display respectful behaviour online and the importance of keeping personal information private</a:t>
            </a:r>
          </a:p>
          <a:p>
            <a:r>
              <a:rPr lang="en-GB" dirty="0"/>
              <a:t>why social media, some computer games and online gaming, for example, are age restricted</a:t>
            </a:r>
          </a:p>
          <a:p>
            <a:r>
              <a:rPr lang="en-GB" dirty="0"/>
              <a:t>that the internet can also be a negative place where online abuse, trolling, bullying and harassment can take place, which can have a negative impact on mental health</a:t>
            </a:r>
          </a:p>
          <a:p>
            <a:r>
              <a:rPr lang="en-GB" dirty="0"/>
              <a:t>how to be a discerning consumer of information online including understanding that information, including that from search engines, is ranked, selected and targeted</a:t>
            </a:r>
          </a:p>
          <a:p>
            <a:r>
              <a:rPr lang="en-GB" dirty="0"/>
              <a:t>where and how to report concerns and get support with issues online</a:t>
            </a:r>
            <a:br>
              <a:rPr lang="en-GB" dirty="0"/>
            </a:br>
            <a:endParaRPr lang="en-US" dirty="0"/>
          </a:p>
        </p:txBody>
      </p:sp>
    </p:spTree>
    <p:extLst>
      <p:ext uri="{BB962C8B-B14F-4D97-AF65-F5344CB8AC3E}">
        <p14:creationId xmlns:p14="http://schemas.microsoft.com/office/powerpoint/2010/main" val="1061948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41DD-4681-1247-BB0B-55E4DF99FEF5}"/>
              </a:ext>
            </a:extLst>
          </p:cNvPr>
          <p:cNvSpPr>
            <a:spLocks noGrp="1"/>
          </p:cNvSpPr>
          <p:nvPr>
            <p:ph type="title"/>
          </p:nvPr>
        </p:nvSpPr>
        <p:spPr>
          <a:xfrm>
            <a:off x="1141412" y="299127"/>
            <a:ext cx="9905998" cy="995970"/>
          </a:xfrm>
        </p:spPr>
        <p:txBody>
          <a:bodyPr/>
          <a:lstStyle/>
          <a:p>
            <a:pPr algn="ctr" fontAlgn="base"/>
            <a:r>
              <a:rPr lang="en-GB" b="1" dirty="0"/>
              <a:t>Physical health and fitness</a:t>
            </a:r>
          </a:p>
        </p:txBody>
      </p:sp>
      <p:sp>
        <p:nvSpPr>
          <p:cNvPr id="3" name="Content Placeholder 2">
            <a:extLst>
              <a:ext uri="{FF2B5EF4-FFF2-40B4-BE49-F238E27FC236}">
                <a16:creationId xmlns:a16="http://schemas.microsoft.com/office/drawing/2014/main" id="{7A3DAB0B-9E00-E74A-855B-D0BAEC3B4D51}"/>
              </a:ext>
            </a:extLst>
          </p:cNvPr>
          <p:cNvSpPr>
            <a:spLocks noGrp="1"/>
          </p:cNvSpPr>
          <p:nvPr>
            <p:ph idx="1"/>
          </p:nvPr>
        </p:nvSpPr>
        <p:spPr>
          <a:xfrm>
            <a:off x="1141412" y="1523697"/>
            <a:ext cx="9905999" cy="5172075"/>
          </a:xfrm>
        </p:spPr>
        <p:txBody>
          <a:bodyPr>
            <a:normAutofit/>
          </a:bodyPr>
          <a:lstStyle/>
          <a:p>
            <a:pPr marL="0" indent="0">
              <a:buNone/>
            </a:pPr>
            <a:r>
              <a:rPr lang="en-GB" dirty="0"/>
              <a:t>Pupils should know:</a:t>
            </a:r>
          </a:p>
          <a:p>
            <a:r>
              <a:rPr lang="en-GB" dirty="0"/>
              <a:t>the characteristics and mental and physical benefits of an active lifestyle</a:t>
            </a:r>
          </a:p>
          <a:p>
            <a:r>
              <a:rPr lang="en-GB" dirty="0"/>
              <a:t>the importance of building regular exercise into daily and weekly routines and how to achieve this; for example walking or cycling to school, a daily active mile or other forms of regular, vigorous exercise</a:t>
            </a:r>
          </a:p>
          <a:p>
            <a:r>
              <a:rPr lang="en-GB" dirty="0"/>
              <a:t>the risks associated with an inactive lifestyle (including obesity)</a:t>
            </a:r>
          </a:p>
          <a:p>
            <a:r>
              <a:rPr lang="en-GB" dirty="0"/>
              <a:t>how and when to seek support including which adults to speak to in school if they are worried about their health</a:t>
            </a:r>
            <a:br>
              <a:rPr lang="en-GB" dirty="0"/>
            </a:br>
            <a:br>
              <a:rPr lang="en-GB" dirty="0"/>
            </a:br>
            <a:endParaRPr lang="en-US" dirty="0"/>
          </a:p>
        </p:txBody>
      </p:sp>
    </p:spTree>
    <p:extLst>
      <p:ext uri="{BB962C8B-B14F-4D97-AF65-F5344CB8AC3E}">
        <p14:creationId xmlns:p14="http://schemas.microsoft.com/office/powerpoint/2010/main" val="3573369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41DD-4681-1247-BB0B-55E4DF99FEF5}"/>
              </a:ext>
            </a:extLst>
          </p:cNvPr>
          <p:cNvSpPr>
            <a:spLocks noGrp="1"/>
          </p:cNvSpPr>
          <p:nvPr>
            <p:ph type="title"/>
          </p:nvPr>
        </p:nvSpPr>
        <p:spPr>
          <a:xfrm>
            <a:off x="1141413" y="442002"/>
            <a:ext cx="9905998" cy="995970"/>
          </a:xfrm>
        </p:spPr>
        <p:txBody>
          <a:bodyPr/>
          <a:lstStyle/>
          <a:p>
            <a:pPr algn="ctr" fontAlgn="base"/>
            <a:r>
              <a:rPr lang="en-GB" b="1" dirty="0"/>
              <a:t>Healthy eating</a:t>
            </a:r>
          </a:p>
        </p:txBody>
      </p:sp>
      <p:sp>
        <p:nvSpPr>
          <p:cNvPr id="3" name="Content Placeholder 2">
            <a:extLst>
              <a:ext uri="{FF2B5EF4-FFF2-40B4-BE49-F238E27FC236}">
                <a16:creationId xmlns:a16="http://schemas.microsoft.com/office/drawing/2014/main" id="{7A3DAB0B-9E00-E74A-855B-D0BAEC3B4D51}"/>
              </a:ext>
            </a:extLst>
          </p:cNvPr>
          <p:cNvSpPr>
            <a:spLocks noGrp="1"/>
          </p:cNvSpPr>
          <p:nvPr>
            <p:ph idx="1"/>
          </p:nvPr>
        </p:nvSpPr>
        <p:spPr>
          <a:xfrm>
            <a:off x="1141412" y="1323672"/>
            <a:ext cx="9905999" cy="2276778"/>
          </a:xfrm>
        </p:spPr>
        <p:txBody>
          <a:bodyPr>
            <a:normAutofit fontScale="70000" lnSpcReduction="20000"/>
          </a:bodyPr>
          <a:lstStyle/>
          <a:p>
            <a:pPr marL="0" indent="0">
              <a:buNone/>
            </a:pPr>
            <a:r>
              <a:rPr lang="en-GB" sz="2600" dirty="0"/>
              <a:t>Pupils should know:</a:t>
            </a:r>
          </a:p>
          <a:p>
            <a:r>
              <a:rPr lang="en-GB" sz="2600" dirty="0"/>
              <a:t>what constitutes a healthy diet (including understanding calories and other nutritional content)</a:t>
            </a:r>
          </a:p>
          <a:p>
            <a:r>
              <a:rPr lang="en-GB" sz="2600" dirty="0"/>
              <a:t>the principles of planning and preparing a range of healthy meals</a:t>
            </a:r>
          </a:p>
          <a:p>
            <a:r>
              <a:rPr lang="en-GB" sz="2600" dirty="0"/>
              <a:t>the characteristics of a poor diet and risks associated with unhealthy eating (including, for example, obesity and tooth decay) and other behaviours (e.g. the impact of alcohol on diet or health)</a:t>
            </a:r>
            <a:br>
              <a:rPr lang="en-GB" dirty="0"/>
            </a:br>
            <a:endParaRPr lang="en-US" dirty="0"/>
          </a:p>
        </p:txBody>
      </p:sp>
      <p:sp>
        <p:nvSpPr>
          <p:cNvPr id="5" name="Title 1">
            <a:extLst>
              <a:ext uri="{FF2B5EF4-FFF2-40B4-BE49-F238E27FC236}">
                <a16:creationId xmlns:a16="http://schemas.microsoft.com/office/drawing/2014/main" id="{BAA541B7-02CD-AB49-A465-B9A4E8E657DB}"/>
              </a:ext>
            </a:extLst>
          </p:cNvPr>
          <p:cNvSpPr txBox="1">
            <a:spLocks/>
          </p:cNvSpPr>
          <p:nvPr/>
        </p:nvSpPr>
        <p:spPr>
          <a:xfrm>
            <a:off x="1393826" y="3492834"/>
            <a:ext cx="9905998" cy="995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base"/>
            <a:r>
              <a:rPr lang="en-GB" b="1" dirty="0"/>
              <a:t>Drugs, alcohol and tobacco</a:t>
            </a:r>
          </a:p>
        </p:txBody>
      </p:sp>
      <p:sp>
        <p:nvSpPr>
          <p:cNvPr id="7" name="Rectangle 6">
            <a:extLst>
              <a:ext uri="{FF2B5EF4-FFF2-40B4-BE49-F238E27FC236}">
                <a16:creationId xmlns:a16="http://schemas.microsoft.com/office/drawing/2014/main" id="{28E897CA-9BC5-D540-9E2B-BB5EB75AB9A6}"/>
              </a:ext>
            </a:extLst>
          </p:cNvPr>
          <p:cNvSpPr/>
          <p:nvPr/>
        </p:nvSpPr>
        <p:spPr>
          <a:xfrm>
            <a:off x="1141412" y="4638364"/>
            <a:ext cx="9905999" cy="923330"/>
          </a:xfrm>
          <a:prstGeom prst="rect">
            <a:avLst/>
          </a:prstGeom>
        </p:spPr>
        <p:txBody>
          <a:bodyPr wrap="square">
            <a:spAutoFit/>
          </a:bodyPr>
          <a:lstStyle/>
          <a:p>
            <a:r>
              <a:rPr lang="en-GB" dirty="0"/>
              <a:t>Pupils should know:</a:t>
            </a:r>
          </a:p>
          <a:p>
            <a:pPr marL="285750" indent="-285750">
              <a:buFont typeface="Arial" panose="020B0604020202020204" pitchFamily="34" charset="0"/>
              <a:buChar char="•"/>
            </a:pPr>
            <a:r>
              <a:rPr lang="en-GB" dirty="0"/>
              <a:t>the facts about legal and illegal harmful substances and associated risks, including smoking, alcohol use and drug-taking</a:t>
            </a:r>
          </a:p>
        </p:txBody>
      </p:sp>
    </p:spTree>
    <p:extLst>
      <p:ext uri="{BB962C8B-B14F-4D97-AF65-F5344CB8AC3E}">
        <p14:creationId xmlns:p14="http://schemas.microsoft.com/office/powerpoint/2010/main" val="3146055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41DD-4681-1247-BB0B-55E4DF99FEF5}"/>
              </a:ext>
            </a:extLst>
          </p:cNvPr>
          <p:cNvSpPr>
            <a:spLocks noGrp="1"/>
          </p:cNvSpPr>
          <p:nvPr>
            <p:ph type="title"/>
          </p:nvPr>
        </p:nvSpPr>
        <p:spPr>
          <a:xfrm>
            <a:off x="1141413" y="442002"/>
            <a:ext cx="9905998" cy="995970"/>
          </a:xfrm>
        </p:spPr>
        <p:txBody>
          <a:bodyPr>
            <a:normAutofit/>
          </a:bodyPr>
          <a:lstStyle/>
          <a:p>
            <a:pPr algn="ctr" fontAlgn="base"/>
            <a:r>
              <a:rPr lang="en-GB" b="1" dirty="0"/>
              <a:t>Health and prevention</a:t>
            </a:r>
          </a:p>
        </p:txBody>
      </p:sp>
      <p:sp>
        <p:nvSpPr>
          <p:cNvPr id="3" name="Content Placeholder 2">
            <a:extLst>
              <a:ext uri="{FF2B5EF4-FFF2-40B4-BE49-F238E27FC236}">
                <a16:creationId xmlns:a16="http://schemas.microsoft.com/office/drawing/2014/main" id="{7A3DAB0B-9E00-E74A-855B-D0BAEC3B4D51}"/>
              </a:ext>
            </a:extLst>
          </p:cNvPr>
          <p:cNvSpPr>
            <a:spLocks noGrp="1"/>
          </p:cNvSpPr>
          <p:nvPr>
            <p:ph idx="1"/>
          </p:nvPr>
        </p:nvSpPr>
        <p:spPr>
          <a:xfrm>
            <a:off x="1141412" y="1437972"/>
            <a:ext cx="9905999" cy="4862816"/>
          </a:xfrm>
        </p:spPr>
        <p:txBody>
          <a:bodyPr>
            <a:normAutofit fontScale="85000" lnSpcReduction="20000"/>
          </a:bodyPr>
          <a:lstStyle/>
          <a:p>
            <a:pPr marL="0" indent="0" fontAlgn="base">
              <a:buNone/>
            </a:pPr>
            <a:r>
              <a:rPr lang="en-GB" dirty="0"/>
              <a:t>Pupils should know:</a:t>
            </a:r>
          </a:p>
          <a:p>
            <a:r>
              <a:rPr lang="en-GB" dirty="0"/>
              <a:t>how to recognise early signs of physical illness, such as weight loss, or unexplained changes to the body</a:t>
            </a:r>
          </a:p>
          <a:p>
            <a:r>
              <a:rPr lang="en-GB" dirty="0"/>
              <a:t>about safe and unsafe exposure to the sun, and how to reduce the risk of sun damage, including skin cancer</a:t>
            </a:r>
          </a:p>
          <a:p>
            <a:r>
              <a:rPr lang="en-GB" dirty="0"/>
              <a:t>the importance of sufficient good quality sleep for good health and that a lack of sleep can affect weight, mood and ability to learn</a:t>
            </a:r>
          </a:p>
          <a:p>
            <a:r>
              <a:rPr lang="en-GB" dirty="0"/>
              <a:t>about dental health and the benefits of good oral hygiene and dental flossing, including regular check-ups at the dentist</a:t>
            </a:r>
          </a:p>
          <a:p>
            <a:r>
              <a:rPr lang="en-GB" dirty="0"/>
              <a:t>about personal hygiene and germs including bacteria, viruses, how they are spread and treated, and the importance of handwashing</a:t>
            </a:r>
          </a:p>
          <a:p>
            <a:r>
              <a:rPr lang="en-GB" dirty="0"/>
              <a:t>the facts and science relating to allergies, immunisation and vaccination</a:t>
            </a:r>
          </a:p>
          <a:p>
            <a:pPr marL="0" indent="0">
              <a:buNone/>
            </a:pPr>
            <a:endParaRPr lang="en-US" dirty="0"/>
          </a:p>
        </p:txBody>
      </p:sp>
    </p:spTree>
    <p:extLst>
      <p:ext uri="{BB962C8B-B14F-4D97-AF65-F5344CB8AC3E}">
        <p14:creationId xmlns:p14="http://schemas.microsoft.com/office/powerpoint/2010/main" val="322827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EF143-0780-744F-B965-3356D59E3D4C}"/>
              </a:ext>
            </a:extLst>
          </p:cNvPr>
          <p:cNvSpPr>
            <a:spLocks noGrp="1"/>
          </p:cNvSpPr>
          <p:nvPr>
            <p:ph idx="1"/>
          </p:nvPr>
        </p:nvSpPr>
        <p:spPr>
          <a:xfrm>
            <a:off x="1141412" y="750665"/>
            <a:ext cx="9905999" cy="5505755"/>
          </a:xfrm>
        </p:spPr>
        <p:txBody>
          <a:bodyPr>
            <a:normAutofit fontScale="25000" lnSpcReduction="20000"/>
          </a:bodyPr>
          <a:lstStyle/>
          <a:p>
            <a:pPr marL="0" lvl="0" indent="0">
              <a:buNone/>
            </a:pPr>
            <a:r>
              <a:rPr lang="en-US" sz="14400" dirty="0"/>
              <a:t>Background and key points </a:t>
            </a:r>
          </a:p>
          <a:p>
            <a:pPr marL="0" lvl="0" indent="0">
              <a:buNone/>
            </a:pPr>
            <a:endParaRPr lang="en-GB" sz="6400" dirty="0"/>
          </a:p>
          <a:p>
            <a:pPr lvl="0">
              <a:spcBef>
                <a:spcPts val="0"/>
              </a:spcBef>
            </a:pPr>
            <a:r>
              <a:rPr lang="en-GB" sz="5600" dirty="0"/>
              <a:t>A significant and important piece of legislation (not just because it is ‘statutory’- over a decade of campaigning for statutory PSHE (nearly made statutory in 2010) this compulsory content covers approx. 80% of taught PSHE so a huge move towards this, significant political ‘hot-potato’-  11,186 online and emailed responses to the consultation and 29,000 signatures in response to two petitions Citizens Go (against teaching of LGBT) and Justice UK (parental rights to educate their children in line with their religious beliefs) so 40,000 compared to 15,000 for Ofsted’s new framework. </a:t>
            </a:r>
          </a:p>
          <a:p>
            <a:pPr marL="0" lvl="0" indent="0">
              <a:spcBef>
                <a:spcPts val="0"/>
              </a:spcBef>
              <a:buNone/>
            </a:pPr>
            <a:endParaRPr lang="en-GB" sz="5600" dirty="0"/>
          </a:p>
          <a:p>
            <a:pPr lvl="0"/>
            <a:r>
              <a:rPr lang="en-GB" sz="5600" dirty="0"/>
              <a:t>Sex and relationships education required improvement in over a third of schools. In primary schools this was because too much emphasis was placed on friendships and relationships, leaving pupils ill-prepared for physical and emotional changes during puberty, which many begin to experience before they reach secondary school. In secondary schools it was because too much emphasis was placed on ‘the mechanics’ of reproduction and too little on relationships, sexuality, the influence of pornography on students’ understanding of healthy sexual relationships, dealing with emotions and staying safe. </a:t>
            </a:r>
          </a:p>
          <a:p>
            <a:pPr marL="0" lvl="0" indent="0">
              <a:buNone/>
            </a:pPr>
            <a:endParaRPr lang="en-GB" sz="5600" dirty="0"/>
          </a:p>
          <a:p>
            <a:pPr lvl="0"/>
            <a:r>
              <a:rPr lang="en-GB" sz="5600" dirty="0"/>
              <a:t>Lack of high-quality, age-appropriate sex and relationships education in more than a third of schools is a concern as it may leave children and young people vulnerable to inappropriate sexual behaviours and sexual exploitation. This is because they have not been taught the appropriate language or developed the confidence to describe unwanted behaviours or know where to go to for help. </a:t>
            </a:r>
          </a:p>
          <a:p>
            <a:pPr marL="0" lvl="0" indent="0">
              <a:buNone/>
            </a:pPr>
            <a:endParaRPr lang="en-GB" sz="5600" dirty="0"/>
          </a:p>
          <a:p>
            <a:pPr marL="0" indent="0">
              <a:buNone/>
            </a:pPr>
            <a:r>
              <a:rPr lang="en-GB" sz="5600" b="1" dirty="0"/>
              <a:t>Not yet good enough: personal, social, health and economic education in schools;  Personal, social and health education in English schools in 2013</a:t>
            </a:r>
          </a:p>
          <a:p>
            <a:pPr marL="0" lvl="0" indent="0">
              <a:buNone/>
            </a:pPr>
            <a:endParaRPr lang="en-GB" sz="6000" dirty="0"/>
          </a:p>
          <a:p>
            <a:pPr marL="0" indent="0">
              <a:buNone/>
            </a:pPr>
            <a:endParaRPr lang="en-GB" sz="5400" dirty="0"/>
          </a:p>
          <a:p>
            <a:pPr marL="0" lvl="0" indent="0">
              <a:spcBef>
                <a:spcPts val="0"/>
              </a:spcBef>
              <a:buNone/>
            </a:pPr>
            <a:endParaRPr lang="en-GB" sz="5600" dirty="0"/>
          </a:p>
        </p:txBody>
      </p:sp>
    </p:spTree>
    <p:extLst>
      <p:ext uri="{BB962C8B-B14F-4D97-AF65-F5344CB8AC3E}">
        <p14:creationId xmlns:p14="http://schemas.microsoft.com/office/powerpoint/2010/main" val="360016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41DD-4681-1247-BB0B-55E4DF99FEF5}"/>
              </a:ext>
            </a:extLst>
          </p:cNvPr>
          <p:cNvSpPr>
            <a:spLocks noGrp="1"/>
          </p:cNvSpPr>
          <p:nvPr>
            <p:ph type="title"/>
          </p:nvPr>
        </p:nvSpPr>
        <p:spPr>
          <a:xfrm>
            <a:off x="1141413" y="442002"/>
            <a:ext cx="9905998" cy="995970"/>
          </a:xfrm>
        </p:spPr>
        <p:txBody>
          <a:bodyPr>
            <a:normAutofit/>
          </a:bodyPr>
          <a:lstStyle/>
          <a:p>
            <a:pPr algn="ctr" fontAlgn="base"/>
            <a:r>
              <a:rPr lang="en-GB" b="1" dirty="0"/>
              <a:t>Basic first aid</a:t>
            </a:r>
          </a:p>
        </p:txBody>
      </p:sp>
      <p:sp>
        <p:nvSpPr>
          <p:cNvPr id="3" name="Content Placeholder 2">
            <a:extLst>
              <a:ext uri="{FF2B5EF4-FFF2-40B4-BE49-F238E27FC236}">
                <a16:creationId xmlns:a16="http://schemas.microsoft.com/office/drawing/2014/main" id="{7A3DAB0B-9E00-E74A-855B-D0BAEC3B4D51}"/>
              </a:ext>
            </a:extLst>
          </p:cNvPr>
          <p:cNvSpPr>
            <a:spLocks noGrp="1"/>
          </p:cNvSpPr>
          <p:nvPr>
            <p:ph idx="1"/>
          </p:nvPr>
        </p:nvSpPr>
        <p:spPr>
          <a:xfrm>
            <a:off x="1141412" y="1187081"/>
            <a:ext cx="9905999" cy="2219628"/>
          </a:xfrm>
        </p:spPr>
        <p:txBody>
          <a:bodyPr>
            <a:normAutofit/>
          </a:bodyPr>
          <a:lstStyle/>
          <a:p>
            <a:pPr marL="0" indent="0">
              <a:buNone/>
            </a:pPr>
            <a:r>
              <a:rPr lang="en-GB" dirty="0"/>
              <a:t>Pupils should know:</a:t>
            </a:r>
          </a:p>
          <a:p>
            <a:r>
              <a:rPr lang="en-GB" dirty="0"/>
              <a:t>how to make a clear and efficient call to emergency services if necessary</a:t>
            </a:r>
          </a:p>
          <a:p>
            <a:r>
              <a:rPr lang="en-GB" dirty="0"/>
              <a:t>concepts of basic first-aid, for example dealing with common injuries, including head injuries</a:t>
            </a:r>
          </a:p>
        </p:txBody>
      </p:sp>
      <p:sp>
        <p:nvSpPr>
          <p:cNvPr id="4" name="Rectangle 3">
            <a:extLst>
              <a:ext uri="{FF2B5EF4-FFF2-40B4-BE49-F238E27FC236}">
                <a16:creationId xmlns:a16="http://schemas.microsoft.com/office/drawing/2014/main" id="{200C9BD5-B007-BF45-A9E1-7B7DE4A9A3C2}"/>
              </a:ext>
            </a:extLst>
          </p:cNvPr>
          <p:cNvSpPr/>
          <p:nvPr/>
        </p:nvSpPr>
        <p:spPr>
          <a:xfrm>
            <a:off x="1141411" y="4379476"/>
            <a:ext cx="10045701" cy="2308324"/>
          </a:xfrm>
          <a:prstGeom prst="rect">
            <a:avLst/>
          </a:prstGeom>
        </p:spPr>
        <p:txBody>
          <a:bodyPr wrap="square">
            <a:spAutoFit/>
          </a:bodyPr>
          <a:lstStyle/>
          <a:p>
            <a:r>
              <a:rPr lang="en-GB" sz="2400" dirty="0"/>
              <a:t>Pupils should know:</a:t>
            </a:r>
          </a:p>
          <a:p>
            <a:endParaRPr lang="en-GB" sz="2400" dirty="0"/>
          </a:p>
          <a:p>
            <a:pPr marL="285750" indent="-285750">
              <a:buFont typeface="Arial" panose="020B0604020202020204" pitchFamily="34" charset="0"/>
              <a:buChar char="•"/>
            </a:pPr>
            <a:r>
              <a:rPr lang="en-GB" sz="2400" dirty="0"/>
              <a:t>key facts about puberty and the changing adolescent body, particularly from age 9 through to age 11, including physical and emotional changes</a:t>
            </a:r>
          </a:p>
          <a:p>
            <a:endParaRPr lang="en-GB" sz="2400" dirty="0"/>
          </a:p>
          <a:p>
            <a:pPr marL="285750" indent="-285750">
              <a:buFont typeface="Arial" panose="020B0604020202020204" pitchFamily="34" charset="0"/>
              <a:buChar char="•"/>
            </a:pPr>
            <a:r>
              <a:rPr lang="en-GB" sz="2400" dirty="0"/>
              <a:t>about menstrual wellbeing including the key facts about the menstrual cycle</a:t>
            </a:r>
          </a:p>
        </p:txBody>
      </p:sp>
      <p:sp>
        <p:nvSpPr>
          <p:cNvPr id="5" name="Title 1">
            <a:extLst>
              <a:ext uri="{FF2B5EF4-FFF2-40B4-BE49-F238E27FC236}">
                <a16:creationId xmlns:a16="http://schemas.microsoft.com/office/drawing/2014/main" id="{8A3285B0-9812-ED4B-BFBE-661BFA665EF4}"/>
              </a:ext>
            </a:extLst>
          </p:cNvPr>
          <p:cNvSpPr txBox="1">
            <a:spLocks/>
          </p:cNvSpPr>
          <p:nvPr/>
        </p:nvSpPr>
        <p:spPr>
          <a:xfrm>
            <a:off x="850900" y="3383506"/>
            <a:ext cx="9905998" cy="995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base"/>
            <a:r>
              <a:rPr lang="en-GB" b="1" dirty="0"/>
              <a:t>Changing adolescent body</a:t>
            </a:r>
          </a:p>
        </p:txBody>
      </p:sp>
    </p:spTree>
    <p:extLst>
      <p:ext uri="{BB962C8B-B14F-4D97-AF65-F5344CB8AC3E}">
        <p14:creationId xmlns:p14="http://schemas.microsoft.com/office/powerpoint/2010/main" val="251224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A9210-FF69-FB4E-AC9E-E2F673A8EC7F}"/>
              </a:ext>
            </a:extLst>
          </p:cNvPr>
          <p:cNvPicPr>
            <a:picLocks noChangeAspect="1"/>
          </p:cNvPicPr>
          <p:nvPr/>
        </p:nvPicPr>
        <p:blipFill>
          <a:blip r:embed="rId2"/>
          <a:stretch>
            <a:fillRect/>
          </a:stretch>
        </p:blipFill>
        <p:spPr>
          <a:xfrm>
            <a:off x="1047750" y="247650"/>
            <a:ext cx="10096500" cy="6362700"/>
          </a:xfrm>
          <a:prstGeom prst="rect">
            <a:avLst/>
          </a:prstGeom>
        </p:spPr>
      </p:pic>
    </p:spTree>
    <p:extLst>
      <p:ext uri="{BB962C8B-B14F-4D97-AF65-F5344CB8AC3E}">
        <p14:creationId xmlns:p14="http://schemas.microsoft.com/office/powerpoint/2010/main" val="31447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F0913E-AAD7-B94D-BD3A-EA312A570343}"/>
              </a:ext>
            </a:extLst>
          </p:cNvPr>
          <p:cNvPicPr>
            <a:picLocks noGrp="1" noChangeAspect="1"/>
          </p:cNvPicPr>
          <p:nvPr>
            <p:ph idx="1"/>
          </p:nvPr>
        </p:nvPicPr>
        <p:blipFill>
          <a:blip r:embed="rId2"/>
          <a:stretch>
            <a:fillRect/>
          </a:stretch>
        </p:blipFill>
        <p:spPr>
          <a:xfrm>
            <a:off x="1563757" y="331304"/>
            <a:ext cx="4400186" cy="6062870"/>
          </a:xfrm>
        </p:spPr>
      </p:pic>
      <p:pic>
        <p:nvPicPr>
          <p:cNvPr id="7" name="Picture 6">
            <a:extLst>
              <a:ext uri="{FF2B5EF4-FFF2-40B4-BE49-F238E27FC236}">
                <a16:creationId xmlns:a16="http://schemas.microsoft.com/office/drawing/2014/main" id="{F1C93A00-BC12-1145-AF21-3C52EACA109B}"/>
              </a:ext>
            </a:extLst>
          </p:cNvPr>
          <p:cNvPicPr>
            <a:picLocks noChangeAspect="1"/>
          </p:cNvPicPr>
          <p:nvPr/>
        </p:nvPicPr>
        <p:blipFill>
          <a:blip r:embed="rId3"/>
          <a:stretch>
            <a:fillRect/>
          </a:stretch>
        </p:blipFill>
        <p:spPr>
          <a:xfrm>
            <a:off x="6198944" y="331304"/>
            <a:ext cx="4399792" cy="6062870"/>
          </a:xfrm>
          <a:prstGeom prst="rect">
            <a:avLst/>
          </a:prstGeom>
        </p:spPr>
      </p:pic>
    </p:spTree>
    <p:extLst>
      <p:ext uri="{BB962C8B-B14F-4D97-AF65-F5344CB8AC3E}">
        <p14:creationId xmlns:p14="http://schemas.microsoft.com/office/powerpoint/2010/main" val="1676767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CA9A85-4980-7443-B1F9-FF6EF70251A9}"/>
              </a:ext>
            </a:extLst>
          </p:cNvPr>
          <p:cNvPicPr>
            <a:picLocks noGrp="1" noChangeAspect="1"/>
          </p:cNvPicPr>
          <p:nvPr>
            <p:ph idx="1"/>
          </p:nvPr>
        </p:nvPicPr>
        <p:blipFill>
          <a:blip r:embed="rId2"/>
          <a:stretch>
            <a:fillRect/>
          </a:stretch>
        </p:blipFill>
        <p:spPr>
          <a:xfrm>
            <a:off x="1246383" y="287097"/>
            <a:ext cx="4544817" cy="6267168"/>
          </a:xfrm>
        </p:spPr>
      </p:pic>
      <p:pic>
        <p:nvPicPr>
          <p:cNvPr id="7" name="Picture 6">
            <a:extLst>
              <a:ext uri="{FF2B5EF4-FFF2-40B4-BE49-F238E27FC236}">
                <a16:creationId xmlns:a16="http://schemas.microsoft.com/office/drawing/2014/main" id="{FA47EB87-EDEA-8941-8CDF-D682D97C5A2B}"/>
              </a:ext>
            </a:extLst>
          </p:cNvPr>
          <p:cNvPicPr>
            <a:picLocks noChangeAspect="1"/>
          </p:cNvPicPr>
          <p:nvPr/>
        </p:nvPicPr>
        <p:blipFill>
          <a:blip r:embed="rId3"/>
          <a:stretch>
            <a:fillRect/>
          </a:stretch>
        </p:blipFill>
        <p:spPr>
          <a:xfrm>
            <a:off x="6082195" y="287097"/>
            <a:ext cx="4851400" cy="6273800"/>
          </a:xfrm>
          <a:prstGeom prst="rect">
            <a:avLst/>
          </a:prstGeom>
        </p:spPr>
      </p:pic>
    </p:spTree>
    <p:extLst>
      <p:ext uri="{BB962C8B-B14F-4D97-AF65-F5344CB8AC3E}">
        <p14:creationId xmlns:p14="http://schemas.microsoft.com/office/powerpoint/2010/main" val="2269257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FE767E-633D-B442-8BDB-7B2D49FA31EE}"/>
              </a:ext>
            </a:extLst>
          </p:cNvPr>
          <p:cNvPicPr>
            <a:picLocks noGrp="1" noChangeAspect="1"/>
          </p:cNvPicPr>
          <p:nvPr>
            <p:ph idx="1"/>
          </p:nvPr>
        </p:nvPicPr>
        <p:blipFill>
          <a:blip r:embed="rId2"/>
          <a:stretch>
            <a:fillRect/>
          </a:stretch>
        </p:blipFill>
        <p:spPr>
          <a:xfrm>
            <a:off x="1537253" y="500202"/>
            <a:ext cx="4253948" cy="5710153"/>
          </a:xfrm>
        </p:spPr>
      </p:pic>
      <p:pic>
        <p:nvPicPr>
          <p:cNvPr id="7" name="Picture 6">
            <a:extLst>
              <a:ext uri="{FF2B5EF4-FFF2-40B4-BE49-F238E27FC236}">
                <a16:creationId xmlns:a16="http://schemas.microsoft.com/office/drawing/2014/main" id="{68472695-D29F-2A45-8400-9A49D24F0E63}"/>
              </a:ext>
            </a:extLst>
          </p:cNvPr>
          <p:cNvPicPr>
            <a:picLocks noChangeAspect="1"/>
          </p:cNvPicPr>
          <p:nvPr/>
        </p:nvPicPr>
        <p:blipFill>
          <a:blip r:embed="rId3"/>
          <a:stretch>
            <a:fillRect/>
          </a:stretch>
        </p:blipFill>
        <p:spPr>
          <a:xfrm>
            <a:off x="6075143" y="500202"/>
            <a:ext cx="4532393" cy="5691842"/>
          </a:xfrm>
          <a:prstGeom prst="rect">
            <a:avLst/>
          </a:prstGeom>
        </p:spPr>
      </p:pic>
    </p:spTree>
    <p:extLst>
      <p:ext uri="{BB962C8B-B14F-4D97-AF65-F5344CB8AC3E}">
        <p14:creationId xmlns:p14="http://schemas.microsoft.com/office/powerpoint/2010/main" val="3469074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6BADE-1EBD-BE46-AEFF-AE97AAA33DE7}"/>
              </a:ext>
            </a:extLst>
          </p:cNvPr>
          <p:cNvPicPr>
            <a:picLocks noChangeAspect="1"/>
          </p:cNvPicPr>
          <p:nvPr/>
        </p:nvPicPr>
        <p:blipFill>
          <a:blip r:embed="rId2"/>
          <a:stretch>
            <a:fillRect/>
          </a:stretch>
        </p:blipFill>
        <p:spPr>
          <a:xfrm>
            <a:off x="1521104" y="914400"/>
            <a:ext cx="9280932" cy="5249917"/>
          </a:xfrm>
          <a:prstGeom prst="rect">
            <a:avLst/>
          </a:prstGeom>
        </p:spPr>
      </p:pic>
    </p:spTree>
    <p:extLst>
      <p:ext uri="{BB962C8B-B14F-4D97-AF65-F5344CB8AC3E}">
        <p14:creationId xmlns:p14="http://schemas.microsoft.com/office/powerpoint/2010/main" val="3874197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7DFAF9-E708-7A40-8568-B4F4E79BE1CE}"/>
              </a:ext>
            </a:extLst>
          </p:cNvPr>
          <p:cNvPicPr>
            <a:picLocks noChangeAspect="1"/>
          </p:cNvPicPr>
          <p:nvPr/>
        </p:nvPicPr>
        <p:blipFill>
          <a:blip r:embed="rId2"/>
          <a:stretch>
            <a:fillRect/>
          </a:stretch>
        </p:blipFill>
        <p:spPr>
          <a:xfrm>
            <a:off x="1614393" y="882868"/>
            <a:ext cx="8925455" cy="5060733"/>
          </a:xfrm>
          <a:prstGeom prst="rect">
            <a:avLst/>
          </a:prstGeom>
        </p:spPr>
      </p:pic>
    </p:spTree>
    <p:extLst>
      <p:ext uri="{BB962C8B-B14F-4D97-AF65-F5344CB8AC3E}">
        <p14:creationId xmlns:p14="http://schemas.microsoft.com/office/powerpoint/2010/main" val="3447921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1BD1F-08E8-CE41-B889-FBF72CDF0F12}"/>
              </a:ext>
            </a:extLst>
          </p:cNvPr>
          <p:cNvPicPr>
            <a:picLocks noChangeAspect="1"/>
          </p:cNvPicPr>
          <p:nvPr/>
        </p:nvPicPr>
        <p:blipFill>
          <a:blip r:embed="rId2"/>
          <a:stretch>
            <a:fillRect/>
          </a:stretch>
        </p:blipFill>
        <p:spPr>
          <a:xfrm>
            <a:off x="1722797" y="709448"/>
            <a:ext cx="9074853" cy="5360276"/>
          </a:xfrm>
          <a:prstGeom prst="rect">
            <a:avLst/>
          </a:prstGeom>
        </p:spPr>
      </p:pic>
    </p:spTree>
    <p:extLst>
      <p:ext uri="{BB962C8B-B14F-4D97-AF65-F5344CB8AC3E}">
        <p14:creationId xmlns:p14="http://schemas.microsoft.com/office/powerpoint/2010/main" val="1756754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BDD903-877C-7B40-BBE7-E902B9CAAFED}"/>
              </a:ext>
            </a:extLst>
          </p:cNvPr>
          <p:cNvPicPr>
            <a:picLocks noChangeAspect="1"/>
          </p:cNvPicPr>
          <p:nvPr/>
        </p:nvPicPr>
        <p:blipFill>
          <a:blip r:embed="rId2"/>
          <a:stretch>
            <a:fillRect/>
          </a:stretch>
        </p:blipFill>
        <p:spPr>
          <a:xfrm>
            <a:off x="3169753" y="3514501"/>
            <a:ext cx="5300055" cy="3189589"/>
          </a:xfrm>
          <a:prstGeom prst="rect">
            <a:avLst/>
          </a:prstGeom>
        </p:spPr>
      </p:pic>
      <p:pic>
        <p:nvPicPr>
          <p:cNvPr id="12" name="Picture 11">
            <a:extLst>
              <a:ext uri="{FF2B5EF4-FFF2-40B4-BE49-F238E27FC236}">
                <a16:creationId xmlns:a16="http://schemas.microsoft.com/office/drawing/2014/main" id="{B9C0F36D-35A4-2B4D-A039-71209DB2877E}"/>
              </a:ext>
            </a:extLst>
          </p:cNvPr>
          <p:cNvPicPr>
            <a:picLocks noChangeAspect="1"/>
          </p:cNvPicPr>
          <p:nvPr/>
        </p:nvPicPr>
        <p:blipFill>
          <a:blip r:embed="rId3"/>
          <a:stretch>
            <a:fillRect/>
          </a:stretch>
        </p:blipFill>
        <p:spPr>
          <a:xfrm>
            <a:off x="3169754" y="220717"/>
            <a:ext cx="5300054" cy="3293784"/>
          </a:xfrm>
          <a:prstGeom prst="rect">
            <a:avLst/>
          </a:prstGeom>
        </p:spPr>
      </p:pic>
    </p:spTree>
    <p:extLst>
      <p:ext uri="{BB962C8B-B14F-4D97-AF65-F5344CB8AC3E}">
        <p14:creationId xmlns:p14="http://schemas.microsoft.com/office/powerpoint/2010/main" val="4069308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0CA8C7-7B4A-3B41-BE4C-B325ED4E44A2}"/>
              </a:ext>
            </a:extLst>
          </p:cNvPr>
          <p:cNvPicPr>
            <a:picLocks noChangeAspect="1"/>
          </p:cNvPicPr>
          <p:nvPr/>
        </p:nvPicPr>
        <p:blipFill>
          <a:blip r:embed="rId2"/>
          <a:stretch>
            <a:fillRect/>
          </a:stretch>
        </p:blipFill>
        <p:spPr>
          <a:xfrm>
            <a:off x="1412185" y="468491"/>
            <a:ext cx="9600372" cy="5791228"/>
          </a:xfrm>
          <a:prstGeom prst="rect">
            <a:avLst/>
          </a:prstGeom>
        </p:spPr>
      </p:pic>
    </p:spTree>
    <p:extLst>
      <p:ext uri="{BB962C8B-B14F-4D97-AF65-F5344CB8AC3E}">
        <p14:creationId xmlns:p14="http://schemas.microsoft.com/office/powerpoint/2010/main" val="247989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EF143-0780-744F-B965-3356D59E3D4C}"/>
              </a:ext>
            </a:extLst>
          </p:cNvPr>
          <p:cNvSpPr>
            <a:spLocks noGrp="1"/>
          </p:cNvSpPr>
          <p:nvPr>
            <p:ph idx="1"/>
          </p:nvPr>
        </p:nvSpPr>
        <p:spPr>
          <a:xfrm>
            <a:off x="1141412" y="834887"/>
            <a:ext cx="9905999" cy="5208104"/>
          </a:xfrm>
        </p:spPr>
        <p:txBody>
          <a:bodyPr>
            <a:normAutofit fontScale="32500" lnSpcReduction="20000"/>
          </a:bodyPr>
          <a:lstStyle/>
          <a:p>
            <a:pPr marL="0" lvl="0" indent="0">
              <a:buNone/>
            </a:pPr>
            <a:r>
              <a:rPr lang="en-US" sz="14400" dirty="0"/>
              <a:t>Background and key points </a:t>
            </a:r>
          </a:p>
          <a:p>
            <a:pPr marL="0" lvl="0" indent="0">
              <a:spcBef>
                <a:spcPts val="0"/>
              </a:spcBef>
              <a:buNone/>
            </a:pPr>
            <a:endParaRPr lang="en-GB" sz="6400" dirty="0"/>
          </a:p>
          <a:p>
            <a:pPr marL="0" lvl="0" indent="0">
              <a:spcBef>
                <a:spcPts val="0"/>
              </a:spcBef>
              <a:buNone/>
            </a:pPr>
            <a:endParaRPr lang="en-GB" sz="5600" dirty="0"/>
          </a:p>
          <a:p>
            <a:pPr lvl="0">
              <a:spcBef>
                <a:spcPts val="0"/>
              </a:spcBef>
            </a:pPr>
            <a:r>
              <a:rPr lang="en-GB" sz="5600" dirty="0"/>
              <a:t>The guiding principles for this compulsory legislation - keeping children safe in an increasingly complex world both on and offline and to foster respect for others and difference. </a:t>
            </a:r>
          </a:p>
          <a:p>
            <a:pPr marL="0" lvl="0" indent="0">
              <a:spcBef>
                <a:spcPts val="0"/>
              </a:spcBef>
              <a:buNone/>
            </a:pPr>
            <a:endParaRPr lang="en-GB" sz="5600" dirty="0"/>
          </a:p>
          <a:p>
            <a:pPr lvl="0">
              <a:spcBef>
                <a:spcPts val="0"/>
              </a:spcBef>
            </a:pPr>
            <a:r>
              <a:rPr lang="en-GB" sz="5600" dirty="0"/>
              <a:t>Change from SRE to RSE to promote the fundamental role of relationships. </a:t>
            </a:r>
          </a:p>
          <a:p>
            <a:pPr marL="0" lvl="0" indent="0">
              <a:spcBef>
                <a:spcPts val="0"/>
              </a:spcBef>
              <a:buNone/>
            </a:pPr>
            <a:endParaRPr lang="en-GB" sz="5600" dirty="0"/>
          </a:p>
          <a:p>
            <a:pPr lvl="0">
              <a:spcBef>
                <a:spcPts val="0"/>
              </a:spcBef>
            </a:pPr>
            <a:r>
              <a:rPr lang="en-GB" sz="5600" dirty="0"/>
              <a:t>LGBT – centre and front of legislation. If message not delivered correctly this could be huge issue for schools. i.e. what does this look like in reality. </a:t>
            </a:r>
          </a:p>
          <a:p>
            <a:pPr marL="0" lvl="0" indent="0">
              <a:spcBef>
                <a:spcPts val="0"/>
              </a:spcBef>
              <a:buNone/>
            </a:pPr>
            <a:endParaRPr lang="en-GB" sz="5600" dirty="0"/>
          </a:p>
          <a:p>
            <a:pPr lvl="0">
              <a:spcBef>
                <a:spcPts val="0"/>
              </a:spcBef>
            </a:pPr>
            <a:r>
              <a:rPr lang="en-GB" sz="5600" dirty="0"/>
              <a:t>Specific statutory guidance around parental consultation -generally for new RSE policy and specific around what is taught Y5/6. but important clarification of consultation in that it is not a parental veto. Supporting guidance for school leaders.</a:t>
            </a:r>
          </a:p>
          <a:p>
            <a:pPr lvl="0">
              <a:spcBef>
                <a:spcPts val="0"/>
              </a:spcBef>
            </a:pPr>
            <a:endParaRPr lang="en-GB" sz="5600" dirty="0"/>
          </a:p>
          <a:p>
            <a:pPr lvl="0">
              <a:spcBef>
                <a:spcPts val="0"/>
              </a:spcBef>
            </a:pPr>
            <a:r>
              <a:rPr lang="en-GB" sz="5600" dirty="0"/>
              <a:t>DGAT policy development – Church of England Charter/Valuing All God’s Children. </a:t>
            </a:r>
          </a:p>
        </p:txBody>
      </p:sp>
    </p:spTree>
    <p:extLst>
      <p:ext uri="{BB962C8B-B14F-4D97-AF65-F5344CB8AC3E}">
        <p14:creationId xmlns:p14="http://schemas.microsoft.com/office/powerpoint/2010/main" val="192445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FFDBD-1921-A14D-A3E6-E815AFA4EF2A}"/>
              </a:ext>
            </a:extLst>
          </p:cNvPr>
          <p:cNvPicPr>
            <a:picLocks noChangeAspect="1"/>
          </p:cNvPicPr>
          <p:nvPr/>
        </p:nvPicPr>
        <p:blipFill>
          <a:blip r:embed="rId2"/>
          <a:stretch>
            <a:fillRect/>
          </a:stretch>
        </p:blipFill>
        <p:spPr>
          <a:xfrm>
            <a:off x="2207132" y="3896139"/>
            <a:ext cx="6066101" cy="2469513"/>
          </a:xfrm>
          <a:prstGeom prst="rect">
            <a:avLst/>
          </a:prstGeom>
        </p:spPr>
      </p:pic>
      <p:pic>
        <p:nvPicPr>
          <p:cNvPr id="7" name="Picture 6">
            <a:extLst>
              <a:ext uri="{FF2B5EF4-FFF2-40B4-BE49-F238E27FC236}">
                <a16:creationId xmlns:a16="http://schemas.microsoft.com/office/drawing/2014/main" id="{8422328A-E72A-F04D-8486-86933DB9EEB5}"/>
              </a:ext>
            </a:extLst>
          </p:cNvPr>
          <p:cNvPicPr>
            <a:picLocks noChangeAspect="1"/>
          </p:cNvPicPr>
          <p:nvPr/>
        </p:nvPicPr>
        <p:blipFill>
          <a:blip r:embed="rId3"/>
          <a:stretch>
            <a:fillRect/>
          </a:stretch>
        </p:blipFill>
        <p:spPr>
          <a:xfrm>
            <a:off x="2207133" y="119270"/>
            <a:ext cx="6066100" cy="3776869"/>
          </a:xfrm>
          <a:prstGeom prst="rect">
            <a:avLst/>
          </a:prstGeom>
        </p:spPr>
      </p:pic>
    </p:spTree>
    <p:extLst>
      <p:ext uri="{BB962C8B-B14F-4D97-AF65-F5344CB8AC3E}">
        <p14:creationId xmlns:p14="http://schemas.microsoft.com/office/powerpoint/2010/main" val="4269387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9F89C-3C65-094E-99B8-876A72D3266D}"/>
              </a:ext>
            </a:extLst>
          </p:cNvPr>
          <p:cNvPicPr>
            <a:picLocks noChangeAspect="1"/>
          </p:cNvPicPr>
          <p:nvPr/>
        </p:nvPicPr>
        <p:blipFill>
          <a:blip r:embed="rId2"/>
          <a:stretch>
            <a:fillRect/>
          </a:stretch>
        </p:blipFill>
        <p:spPr>
          <a:xfrm>
            <a:off x="615950" y="158750"/>
            <a:ext cx="10960100" cy="6540500"/>
          </a:xfrm>
          <a:prstGeom prst="rect">
            <a:avLst/>
          </a:prstGeom>
        </p:spPr>
      </p:pic>
    </p:spTree>
    <p:extLst>
      <p:ext uri="{BB962C8B-B14F-4D97-AF65-F5344CB8AC3E}">
        <p14:creationId xmlns:p14="http://schemas.microsoft.com/office/powerpoint/2010/main" val="4161753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7B94AB45-5163-9648-ADCF-007A8F725984}"/>
              </a:ext>
            </a:extLst>
          </p:cNvPr>
          <p:cNvPicPr>
            <a:picLocks noGrp="1" noChangeAspect="1"/>
          </p:cNvPicPr>
          <p:nvPr>
            <p:ph idx="1"/>
          </p:nvPr>
        </p:nvPicPr>
        <p:blipFill>
          <a:blip r:embed="rId2"/>
          <a:stretch>
            <a:fillRect/>
          </a:stretch>
        </p:blipFill>
        <p:spPr>
          <a:xfrm>
            <a:off x="1633077" y="558455"/>
            <a:ext cx="8743376" cy="5882102"/>
          </a:xfrm>
        </p:spPr>
      </p:pic>
    </p:spTree>
    <p:extLst>
      <p:ext uri="{BB962C8B-B14F-4D97-AF65-F5344CB8AC3E}">
        <p14:creationId xmlns:p14="http://schemas.microsoft.com/office/powerpoint/2010/main" val="4062661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505315-B338-5B42-A1A4-7999D02ACCF7}"/>
              </a:ext>
            </a:extLst>
          </p:cNvPr>
          <p:cNvPicPr>
            <a:picLocks noChangeAspect="1"/>
          </p:cNvPicPr>
          <p:nvPr/>
        </p:nvPicPr>
        <p:blipFill>
          <a:blip r:embed="rId2"/>
          <a:stretch>
            <a:fillRect/>
          </a:stretch>
        </p:blipFill>
        <p:spPr>
          <a:xfrm>
            <a:off x="1457739" y="412083"/>
            <a:ext cx="9137910" cy="6180873"/>
          </a:xfrm>
          <a:prstGeom prst="rect">
            <a:avLst/>
          </a:prstGeom>
        </p:spPr>
      </p:pic>
    </p:spTree>
    <p:extLst>
      <p:ext uri="{BB962C8B-B14F-4D97-AF65-F5344CB8AC3E}">
        <p14:creationId xmlns:p14="http://schemas.microsoft.com/office/powerpoint/2010/main" val="388587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3D2D-C173-7640-9905-384E0FFCB200}"/>
              </a:ext>
            </a:extLst>
          </p:cNvPr>
          <p:cNvSpPr>
            <a:spLocks noGrp="1"/>
          </p:cNvSpPr>
          <p:nvPr>
            <p:ph type="title"/>
          </p:nvPr>
        </p:nvSpPr>
        <p:spPr>
          <a:xfrm>
            <a:off x="1141413" y="0"/>
            <a:ext cx="9905998" cy="1478570"/>
          </a:xfrm>
        </p:spPr>
        <p:txBody>
          <a:bodyPr/>
          <a:lstStyle/>
          <a:p>
            <a:pPr algn="ctr"/>
            <a:r>
              <a:rPr lang="en-US" dirty="0"/>
              <a:t>church of England Guidance</a:t>
            </a:r>
          </a:p>
        </p:txBody>
      </p:sp>
      <p:sp>
        <p:nvSpPr>
          <p:cNvPr id="3" name="Content Placeholder 2">
            <a:extLst>
              <a:ext uri="{FF2B5EF4-FFF2-40B4-BE49-F238E27FC236}">
                <a16:creationId xmlns:a16="http://schemas.microsoft.com/office/drawing/2014/main" id="{96617D35-176B-3542-A923-A2A40445D84B}"/>
              </a:ext>
            </a:extLst>
          </p:cNvPr>
          <p:cNvSpPr>
            <a:spLocks noGrp="1"/>
          </p:cNvSpPr>
          <p:nvPr>
            <p:ph idx="1"/>
          </p:nvPr>
        </p:nvSpPr>
        <p:spPr>
          <a:xfrm>
            <a:off x="1141412" y="1126434"/>
            <a:ext cx="10387979" cy="5406888"/>
          </a:xfrm>
        </p:spPr>
        <p:txBody>
          <a:bodyPr>
            <a:noAutofit/>
          </a:bodyPr>
          <a:lstStyle/>
          <a:p>
            <a:pPr marL="0" indent="0">
              <a:buNone/>
            </a:pPr>
            <a:r>
              <a:rPr lang="en-GB" sz="1300" b="1" u="sng" dirty="0"/>
              <a:t>A CHARTER FOR FAITH SENSITIVE AND INCLUSIVE RELATIONSHIPS EDUCATION, RELATIONSHIPS AND SEX EDUCATION (RSE) AND HEALTH EDUCATION (RSHE)</a:t>
            </a:r>
            <a:r>
              <a:rPr lang="en-GB" sz="1300" b="1" dirty="0"/>
              <a:t> </a:t>
            </a:r>
            <a:endParaRPr lang="en-GB" sz="1300" dirty="0"/>
          </a:p>
          <a:p>
            <a:pPr marL="0" indent="0">
              <a:buNone/>
            </a:pPr>
            <a:r>
              <a:rPr lang="en-GB" sz="1300" b="1" dirty="0"/>
              <a:t>We commit: </a:t>
            </a:r>
            <a:endParaRPr lang="en-GB" sz="1300" dirty="0"/>
          </a:p>
          <a:p>
            <a:pPr lvl="0"/>
            <a:r>
              <a:rPr lang="en-GB" sz="1300" b="1" dirty="0"/>
              <a:t>To work in partnership with parents and carers</a:t>
            </a:r>
            <a:r>
              <a:rPr lang="en-GB" sz="1300" dirty="0"/>
              <a:t>. This will involve dialogue with parents and carers through all stages of policy development as well as discussing the resources used to teach their children and how they can contribute at home.  It must, however, be recognised that the law specifies that what is taught and how it is taught is ultimately a decision for the school. </a:t>
            </a:r>
          </a:p>
          <a:p>
            <a:pPr lvl="0"/>
            <a:r>
              <a:rPr lang="en-GB" sz="1300" b="1" dirty="0"/>
              <a:t>That RSHE will be delivered professionally and as an identifiable part of PSHE</a:t>
            </a:r>
            <a:r>
              <a:rPr lang="en-GB" sz="1300" dirty="0"/>
              <a:t>. It will be led, resourced and reported to parents in the same way as any other subject. There will be a planned programme delivered in a carefully sequenced way. Staff will receive regular training in RSHE and PSHE. Any expert visitors or trainers invited into the school to enhance and supplement the programme will be expected to respect the schools published policy for RSHE.  </a:t>
            </a:r>
          </a:p>
          <a:p>
            <a:pPr lvl="0"/>
            <a:r>
              <a:rPr lang="en-GB" sz="1300" b="1" dirty="0"/>
              <a:t>That RSHE will be delivered in a way that affords dignity and shows respect to all who make up our </a:t>
            </a:r>
            <a:r>
              <a:rPr lang="en-GB" sz="1300" dirty="0"/>
              <a:t>diverse</a:t>
            </a:r>
            <a:r>
              <a:rPr lang="en-GB" sz="1300" b="1" dirty="0"/>
              <a:t> community.  </a:t>
            </a:r>
            <a:r>
              <a:rPr lang="en-GB" sz="1300" dirty="0"/>
              <a:t>It will not discriminate against any of the protected characteristics in the Equality Act and will be sensitive to the faith and beliefs of those in the wider school community. RSHE will seek to explain fairly the tenets and varying interpretations of religious communities on matters of sex and relationships and teach these viewpoints with respect. It will value the importance of faithfulness as the underpinning and backdrop for relationships. It will encourage pupils to develop the skills needed to disagree without being disagreeable, to appreciate the lived experience of other people and to live well together.  </a:t>
            </a:r>
          </a:p>
          <a:p>
            <a:r>
              <a:rPr lang="en-GB" sz="1300" dirty="0">
                <a:solidFill>
                  <a:schemeClr val="bg1"/>
                </a:solidFill>
              </a:rPr>
              <a:t>That RSHE will seek to build resilience in our pupils to help them form healthy relationships and to keep themselves safe. It will give pupils opportunities to reflect on values and influences including their peers, the media, the internet, faith and culture that may have RSHE is used to indicate either Relationships Education, Relationships and Sex Education and Health Education as determined by the school context since, after consultation with parents and carers primary schools may decide to include elements of sex education in their curriculum.  </a:t>
            </a:r>
          </a:p>
        </p:txBody>
      </p:sp>
    </p:spTree>
    <p:extLst>
      <p:ext uri="{BB962C8B-B14F-4D97-AF65-F5344CB8AC3E}">
        <p14:creationId xmlns:p14="http://schemas.microsoft.com/office/powerpoint/2010/main" val="246059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3D2D-C173-7640-9905-384E0FFCB200}"/>
              </a:ext>
            </a:extLst>
          </p:cNvPr>
          <p:cNvSpPr>
            <a:spLocks noGrp="1"/>
          </p:cNvSpPr>
          <p:nvPr>
            <p:ph type="title"/>
          </p:nvPr>
        </p:nvSpPr>
        <p:spPr>
          <a:xfrm>
            <a:off x="1141413" y="0"/>
            <a:ext cx="9905998" cy="1478570"/>
          </a:xfrm>
        </p:spPr>
        <p:txBody>
          <a:bodyPr/>
          <a:lstStyle/>
          <a:p>
            <a:pPr algn="ctr"/>
            <a:r>
              <a:rPr lang="en-US" dirty="0"/>
              <a:t>church of England GUIDANCE</a:t>
            </a:r>
          </a:p>
        </p:txBody>
      </p:sp>
      <p:sp>
        <p:nvSpPr>
          <p:cNvPr id="3" name="Content Placeholder 2">
            <a:extLst>
              <a:ext uri="{FF2B5EF4-FFF2-40B4-BE49-F238E27FC236}">
                <a16:creationId xmlns:a16="http://schemas.microsoft.com/office/drawing/2014/main" id="{96617D35-176B-3542-A923-A2A40445D84B}"/>
              </a:ext>
            </a:extLst>
          </p:cNvPr>
          <p:cNvSpPr>
            <a:spLocks noGrp="1"/>
          </p:cNvSpPr>
          <p:nvPr>
            <p:ph idx="1"/>
          </p:nvPr>
        </p:nvSpPr>
        <p:spPr>
          <a:xfrm>
            <a:off x="1141412" y="1126434"/>
            <a:ext cx="10387979" cy="5406888"/>
          </a:xfrm>
        </p:spPr>
        <p:txBody>
          <a:bodyPr>
            <a:noAutofit/>
          </a:bodyPr>
          <a:lstStyle/>
          <a:p>
            <a:pPr marL="0" indent="0">
              <a:buNone/>
            </a:pPr>
            <a:r>
              <a:rPr lang="en-GB" sz="1300" b="1" u="sng" dirty="0"/>
              <a:t>A CHARTER FOR FAITH SENSITIVE AND INCLUSIVE RELATIONSHIPS EDUCATION, RELATIONSHIPS AND SEX EDUCATION (RSE) AND HEALTH EDUCATION (RSHE)</a:t>
            </a:r>
            <a:r>
              <a:rPr lang="en-GB" sz="1300" b="1" dirty="0"/>
              <a:t> </a:t>
            </a:r>
            <a:endParaRPr lang="en-GB" sz="1300" dirty="0"/>
          </a:p>
          <a:p>
            <a:pPr marL="0" indent="0">
              <a:buNone/>
            </a:pPr>
            <a:r>
              <a:rPr lang="en-GB" sz="1300" b="1" dirty="0"/>
              <a:t>We commit: </a:t>
            </a:r>
          </a:p>
          <a:p>
            <a:pPr lvl="0"/>
            <a:r>
              <a:rPr lang="en-GB" sz="1300" b="1" dirty="0"/>
              <a:t>That RSHE will promote healthy resilient relationships set in the context of character and virtue development</a:t>
            </a:r>
            <a:r>
              <a:rPr lang="en-GB" sz="1300" dirty="0"/>
              <a:t>. It will reflect the vision and associated values of the school, promote reverence for the gift of human sexuality and encourage relationships that are hopeful and aspirational. Based on the school’s values it will seek to develop character within a moral framework based on virtues such as honesty, integrity, self-control, courage, humility, kindness, forgiveness, generosity and a sense of justice but does not seek to teach only one moral position.</a:t>
            </a:r>
          </a:p>
          <a:p>
            <a:pPr lvl="0"/>
            <a:r>
              <a:rPr lang="en-GB" sz="1300" b="1" dirty="0"/>
              <a:t>That RSHE will be based on honest and medically accurate information from reliable sources of information, including about the law and legal rights</a:t>
            </a:r>
            <a:r>
              <a:rPr lang="en-GB" sz="1300" dirty="0"/>
              <a:t>. It will distinguish between different types of knowledge and opinions so that pupils can learn about their bodies and sexual and reproductive health as appropriate to their age and maturity. </a:t>
            </a:r>
          </a:p>
          <a:p>
            <a:pPr lvl="0"/>
            <a:r>
              <a:rPr lang="en-GB" sz="1300" b="1" dirty="0"/>
              <a:t>To take a particular care to meet the individual needs of all pupils including those with special needs and disabilities. </a:t>
            </a:r>
            <a:r>
              <a:rPr lang="en-GB" sz="1300" dirty="0"/>
              <a:t>It will ensure that lessons and any resources used will be accessible and sensitive to the learning needs of the individual child. We acknowledge the potential vulnerability of pupils who have special needs and disabilities</a:t>
            </a:r>
            <a:r>
              <a:rPr lang="en-GB" sz="1300" b="1" dirty="0"/>
              <a:t> </a:t>
            </a:r>
            <a:r>
              <a:rPr lang="en-GB" sz="1300" dirty="0"/>
              <a:t>(SEND) and recognise the possibilities and rights of SEND pupils to high quality relationships and sex education.</a:t>
            </a:r>
          </a:p>
          <a:p>
            <a:pPr lvl="0"/>
            <a:r>
              <a:rPr lang="en-GB" sz="1300" b="1" dirty="0"/>
              <a:t>To seek pupils’ views about RSHE so that the teaching can be made relevant to their lives. </a:t>
            </a:r>
            <a:r>
              <a:rPr lang="en-GB" sz="1300" dirty="0"/>
              <a:t>It will discuss real life issues relating to the age and stage of pupils, including friendships, families, faith, consent, relationship abuse, exploitation and safe relationships online. This will be carefully targeted and age appropriate based on a teacher judgment about pupil readiness for this information in consultation with parents and carers.</a:t>
            </a:r>
          </a:p>
          <a:p>
            <a:pPr marL="0" indent="0">
              <a:buNone/>
            </a:pPr>
            <a:endParaRPr lang="en-GB" sz="1300" dirty="0"/>
          </a:p>
        </p:txBody>
      </p:sp>
    </p:spTree>
    <p:extLst>
      <p:ext uri="{BB962C8B-B14F-4D97-AF65-F5344CB8AC3E}">
        <p14:creationId xmlns:p14="http://schemas.microsoft.com/office/powerpoint/2010/main" val="203516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624F-DA2D-C541-B422-FA171DBC305D}"/>
              </a:ext>
            </a:extLst>
          </p:cNvPr>
          <p:cNvSpPr>
            <a:spLocks noGrp="1"/>
          </p:cNvSpPr>
          <p:nvPr>
            <p:ph type="title"/>
          </p:nvPr>
        </p:nvSpPr>
        <p:spPr>
          <a:xfrm>
            <a:off x="1141412" y="1055839"/>
            <a:ext cx="9905998" cy="1478570"/>
          </a:xfrm>
        </p:spPr>
        <p:txBody>
          <a:bodyPr>
            <a:normAutofit fontScale="90000"/>
          </a:bodyPr>
          <a:lstStyle/>
          <a:p>
            <a:pPr algn="ctr"/>
            <a:r>
              <a:rPr lang="en-GB" sz="2200" dirty="0"/>
              <a:t>The Relationships Education, Relationships and Sex Education and Health Education (England) Regulations 2019, made under sections 34 and 35 of the Children and Social Work Act 2017, </a:t>
            </a:r>
            <a:r>
              <a:rPr lang="en-GB" sz="2200" b="1" dirty="0"/>
              <a:t>make Relationships Education compulsory for all pupils receiving primary education</a:t>
            </a:r>
            <a:r>
              <a:rPr lang="en-GB" sz="2200" dirty="0"/>
              <a:t> and Relationships and Sex Education (RSE) compulsory for all pupils receiving secondary education.4 </a:t>
            </a:r>
            <a:r>
              <a:rPr lang="en-GB" sz="2200" b="1" dirty="0"/>
              <a:t>They also make Health Education compulsory in all schools except independent schools. </a:t>
            </a:r>
            <a:br>
              <a:rPr lang="en-GB" b="1" dirty="0"/>
            </a:br>
            <a:endParaRPr lang="en-US" b="1" dirty="0"/>
          </a:p>
        </p:txBody>
      </p:sp>
      <p:pic>
        <p:nvPicPr>
          <p:cNvPr id="7" name="Content Placeholder 6">
            <a:extLst>
              <a:ext uri="{FF2B5EF4-FFF2-40B4-BE49-F238E27FC236}">
                <a16:creationId xmlns:a16="http://schemas.microsoft.com/office/drawing/2014/main" id="{B6223ACC-2C04-4149-AB37-FB7959D80DD2}"/>
              </a:ext>
            </a:extLst>
          </p:cNvPr>
          <p:cNvPicPr>
            <a:picLocks noGrp="1" noChangeAspect="1"/>
          </p:cNvPicPr>
          <p:nvPr>
            <p:ph idx="1"/>
          </p:nvPr>
        </p:nvPicPr>
        <p:blipFill>
          <a:blip r:embed="rId2"/>
          <a:stretch>
            <a:fillRect/>
          </a:stretch>
        </p:blipFill>
        <p:spPr>
          <a:xfrm>
            <a:off x="4212443" y="2912097"/>
            <a:ext cx="3763937" cy="3541712"/>
          </a:xfrm>
        </p:spPr>
      </p:pic>
    </p:spTree>
    <p:extLst>
      <p:ext uri="{BB962C8B-B14F-4D97-AF65-F5344CB8AC3E}">
        <p14:creationId xmlns:p14="http://schemas.microsoft.com/office/powerpoint/2010/main" val="267433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A3F8-A0D7-694E-A169-55A4ACB9C370}"/>
              </a:ext>
            </a:extLst>
          </p:cNvPr>
          <p:cNvSpPr>
            <a:spLocks noGrp="1"/>
          </p:cNvSpPr>
          <p:nvPr>
            <p:ph type="title"/>
          </p:nvPr>
        </p:nvSpPr>
        <p:spPr>
          <a:xfrm>
            <a:off x="1027113" y="204180"/>
            <a:ext cx="9905998" cy="1478570"/>
          </a:xfrm>
        </p:spPr>
        <p:txBody>
          <a:bodyPr/>
          <a:lstStyle/>
          <a:p>
            <a:pPr algn="ctr"/>
            <a:r>
              <a:rPr lang="en-US" dirty="0"/>
              <a:t>How do the statutory changes fit in with non statutory PSHE?</a:t>
            </a:r>
          </a:p>
        </p:txBody>
      </p:sp>
      <p:sp>
        <p:nvSpPr>
          <p:cNvPr id="3" name="Content Placeholder 2">
            <a:extLst>
              <a:ext uri="{FF2B5EF4-FFF2-40B4-BE49-F238E27FC236}">
                <a16:creationId xmlns:a16="http://schemas.microsoft.com/office/drawing/2014/main" id="{05907F76-0E5A-564F-8A54-92F40485A32B}"/>
              </a:ext>
            </a:extLst>
          </p:cNvPr>
          <p:cNvSpPr>
            <a:spLocks noGrp="1"/>
          </p:cNvSpPr>
          <p:nvPr>
            <p:ph idx="1"/>
          </p:nvPr>
        </p:nvSpPr>
        <p:spPr>
          <a:xfrm>
            <a:off x="1141412" y="1500188"/>
            <a:ext cx="9905999" cy="5057775"/>
          </a:xfrm>
        </p:spPr>
        <p:txBody>
          <a:bodyPr>
            <a:normAutofit fontScale="47500" lnSpcReduction="20000"/>
          </a:bodyPr>
          <a:lstStyle/>
          <a:p>
            <a:pPr marL="342900" indent="-342900"/>
            <a:endParaRPr lang="en-GB" sz="3800" dirty="0"/>
          </a:p>
          <a:p>
            <a:pPr marL="342900" indent="-342900"/>
            <a:r>
              <a:rPr lang="en-GB" sz="3800" dirty="0"/>
              <a:t>The statutory guidance outlines what schools </a:t>
            </a:r>
            <a:r>
              <a:rPr lang="en-GB" sz="3800" i="1" dirty="0"/>
              <a:t>must </a:t>
            </a:r>
            <a:r>
              <a:rPr lang="en-GB" sz="3800" dirty="0"/>
              <a:t>cover (though not everything that schools </a:t>
            </a:r>
            <a:r>
              <a:rPr lang="en-GB" sz="3800" i="1" dirty="0"/>
              <a:t>should</a:t>
            </a:r>
            <a:r>
              <a:rPr lang="en-GB" sz="3800" dirty="0"/>
              <a:t> cover) in PSHE from 2020. The Department for Education (</a:t>
            </a:r>
            <a:r>
              <a:rPr lang="en-GB" sz="3800" dirty="0" err="1"/>
              <a:t>DfE</a:t>
            </a:r>
            <a:r>
              <a:rPr lang="en-GB" sz="3800" dirty="0"/>
              <a:t>) says: </a:t>
            </a:r>
            <a:r>
              <a:rPr lang="en-GB" sz="3800" i="1" dirty="0"/>
              <a:t>‘All elements of PSHE are important and the government continues to recommend PSHE be taught in schools’.</a:t>
            </a:r>
          </a:p>
          <a:p>
            <a:pPr marL="0" indent="0">
              <a:buNone/>
            </a:pPr>
            <a:endParaRPr lang="en-GB" sz="3800" i="1" dirty="0"/>
          </a:p>
          <a:p>
            <a:pPr marL="342900" indent="-342900"/>
            <a:r>
              <a:rPr lang="en-GB" sz="3800" dirty="0"/>
              <a:t>Schools should not just ‘teach to the guidance’, but see it as the basic requirement which forms part of broader PSHE education. Most schools are well on the way to delivering these commitments and should build on, rather than unpick, what they’re already doing well. The new requirements are about raising and ‘levelling up’ of PSHE standards across all schools in a way that does not cause undue burden on workload and resources.</a:t>
            </a:r>
          </a:p>
          <a:p>
            <a:pPr marL="0" indent="0">
              <a:buNone/>
            </a:pPr>
            <a:endParaRPr lang="en-GB" sz="3800" dirty="0"/>
          </a:p>
          <a:p>
            <a:pPr marL="342900" indent="-342900"/>
            <a:r>
              <a:rPr lang="en-GB" sz="3800" dirty="0"/>
              <a:t>PSHE education needs regular curriculum time like any other subject. ‘Drop down’ or ‘off timetable’ days can enhance a timetabled programme of regular, planned lessons but are not an appropriate or effective alternative to one.  </a:t>
            </a:r>
          </a:p>
          <a:p>
            <a:pPr marL="0" indent="0">
              <a:buNone/>
            </a:pPr>
            <a:endParaRPr lang="en-GB" sz="4300" b="1" dirty="0"/>
          </a:p>
        </p:txBody>
      </p:sp>
    </p:spTree>
    <p:extLst>
      <p:ext uri="{BB962C8B-B14F-4D97-AF65-F5344CB8AC3E}">
        <p14:creationId xmlns:p14="http://schemas.microsoft.com/office/powerpoint/2010/main" val="359612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A3F8-A0D7-694E-A169-55A4ACB9C370}"/>
              </a:ext>
            </a:extLst>
          </p:cNvPr>
          <p:cNvSpPr>
            <a:spLocks noGrp="1"/>
          </p:cNvSpPr>
          <p:nvPr>
            <p:ph type="title"/>
          </p:nvPr>
        </p:nvSpPr>
        <p:spPr>
          <a:xfrm>
            <a:off x="1027113" y="204180"/>
            <a:ext cx="9905998" cy="1478570"/>
          </a:xfrm>
        </p:spPr>
        <p:txBody>
          <a:bodyPr/>
          <a:lstStyle/>
          <a:p>
            <a:pPr algn="ctr"/>
            <a:r>
              <a:rPr lang="en-US" dirty="0"/>
              <a:t>How do the statutory changes fit in with non statutory PSHE?</a:t>
            </a:r>
          </a:p>
        </p:txBody>
      </p:sp>
      <p:sp>
        <p:nvSpPr>
          <p:cNvPr id="3" name="Content Placeholder 2">
            <a:extLst>
              <a:ext uri="{FF2B5EF4-FFF2-40B4-BE49-F238E27FC236}">
                <a16:creationId xmlns:a16="http://schemas.microsoft.com/office/drawing/2014/main" id="{05907F76-0E5A-564F-8A54-92F40485A32B}"/>
              </a:ext>
            </a:extLst>
          </p:cNvPr>
          <p:cNvSpPr>
            <a:spLocks noGrp="1"/>
          </p:cNvSpPr>
          <p:nvPr>
            <p:ph idx="1"/>
          </p:nvPr>
        </p:nvSpPr>
        <p:spPr>
          <a:xfrm>
            <a:off x="1141412" y="1500188"/>
            <a:ext cx="9905999" cy="5057775"/>
          </a:xfrm>
        </p:spPr>
        <p:txBody>
          <a:bodyPr>
            <a:normAutofit fontScale="40000" lnSpcReduction="20000"/>
          </a:bodyPr>
          <a:lstStyle/>
          <a:p>
            <a:r>
              <a:rPr lang="en-GB" sz="4500" dirty="0"/>
              <a:t>Schools should tailor their programme to the needs of pupils and communities in order to be effective. There is no ‘one-size-fits-all solution’. </a:t>
            </a:r>
          </a:p>
          <a:p>
            <a:pPr marL="0" indent="0">
              <a:buNone/>
            </a:pPr>
            <a:endParaRPr lang="en-GB" sz="4500" dirty="0"/>
          </a:p>
          <a:p>
            <a:r>
              <a:rPr lang="en-GB" sz="4500" dirty="0"/>
              <a:t>Statements are for the end of primary school and how then these are mapped is going to be highly important. </a:t>
            </a:r>
          </a:p>
          <a:p>
            <a:pPr marL="0" indent="0">
              <a:buNone/>
            </a:pPr>
            <a:endParaRPr lang="en-GB" sz="4500" dirty="0"/>
          </a:p>
          <a:p>
            <a:r>
              <a:rPr lang="en-GB" sz="4500" dirty="0"/>
              <a:t>The PSHE Co-ordinator will need to work closely with colleagues in related curriculum areas to ensure Relationships Education, RSE and Health Education programmes complement, and do not duplicate, content covered in national curriculum subjects such as citizenship, science, computing and PE. It is important to check prior knowledge and build this into the planning process to ensure a smooth transition between primary and secondary. </a:t>
            </a:r>
          </a:p>
          <a:p>
            <a:pPr marL="342900" indent="-342900"/>
            <a:endParaRPr lang="en-GB" sz="4500" dirty="0"/>
          </a:p>
          <a:p>
            <a:pPr marL="342900" indent="-342900"/>
            <a:r>
              <a:rPr lang="en-GB" sz="4500" dirty="0"/>
              <a:t>Schools do not need to have a policy for Health Education, or for broader PSHE education but a RSE policy that includes (or links to) your PHSE policy and includes specific information on Health Education ensures clarity in all statutory and non-statutory areas.</a:t>
            </a:r>
          </a:p>
          <a:p>
            <a:pPr marL="0" indent="0">
              <a:buNone/>
            </a:pPr>
            <a:endParaRPr lang="en-GB" sz="4300" b="1" dirty="0"/>
          </a:p>
        </p:txBody>
      </p:sp>
    </p:spTree>
    <p:extLst>
      <p:ext uri="{BB962C8B-B14F-4D97-AF65-F5344CB8AC3E}">
        <p14:creationId xmlns:p14="http://schemas.microsoft.com/office/powerpoint/2010/main" val="2371288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1163</TotalTime>
  <Words>4738</Words>
  <Application>Microsoft Macintosh PowerPoint</Application>
  <PresentationFormat>Widescreen</PresentationFormat>
  <Paragraphs>216</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Trebuchet MS</vt:lpstr>
      <vt:lpstr>Tw Cen MT</vt:lpstr>
      <vt:lpstr>Circuit</vt:lpstr>
      <vt:lpstr>RSE and Health Education 2020</vt:lpstr>
      <vt:lpstr>What we are going to look at today….</vt:lpstr>
      <vt:lpstr>PowerPoint Presentation</vt:lpstr>
      <vt:lpstr>PowerPoint Presentation</vt:lpstr>
      <vt:lpstr>church of England Guidance</vt:lpstr>
      <vt:lpstr>church of England GUIDANCE</vt:lpstr>
      <vt:lpstr>The Relationships Education, Relationships and Sex Education and Health Education (England) Regulations 2019, made under sections 34 and 35 of the Children and Social Work Act 2017, make Relationships Education compulsory for all pupils receiving primary education and Relationships and Sex Education (RSE) compulsory for all pupils receiving secondary education.4 They also make Health Education compulsory in all schools except independent schools.  </vt:lpstr>
      <vt:lpstr>How do the statutory changes fit in with non statutory PSHE?</vt:lpstr>
      <vt:lpstr>How do the statutory changes fit in with non statutory PSHE?</vt:lpstr>
      <vt:lpstr>Equality act &amp; send </vt:lpstr>
      <vt:lpstr>PowerPoint Presentation</vt:lpstr>
      <vt:lpstr>LGBTQIA+</vt:lpstr>
      <vt:lpstr>Lesbian, Gay, Bisexual and Transgender (LGBT)  </vt:lpstr>
      <vt:lpstr>Sex education (Primary) </vt:lpstr>
      <vt:lpstr>Engaging with parents</vt:lpstr>
      <vt:lpstr>Engaging with parents</vt:lpstr>
      <vt:lpstr> Right to be excused from sex education (commonly referred to as the right to withdraw !!) </vt:lpstr>
      <vt:lpstr>Relationships Education (Primary)</vt:lpstr>
      <vt:lpstr> </vt:lpstr>
      <vt:lpstr>PowerPoint Presentation</vt:lpstr>
      <vt:lpstr>PowerPoint Presentation</vt:lpstr>
      <vt:lpstr>PowerPoint Presentation</vt:lpstr>
      <vt:lpstr>PowerPoint Presentation</vt:lpstr>
      <vt:lpstr> Physical health and mental wellbeing  </vt:lpstr>
      <vt:lpstr>Mental wellbeing</vt:lpstr>
      <vt:lpstr>Internet safety and harms</vt:lpstr>
      <vt:lpstr>Physical health and fitness</vt:lpstr>
      <vt:lpstr>Healthy eating</vt:lpstr>
      <vt:lpstr>Health and prevention</vt:lpstr>
      <vt:lpstr>Basic first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and Health Education 2020</dc:title>
  <dc:creator>Mark Buckland</dc:creator>
  <cp:lastModifiedBy>Mark Buckland</cp:lastModifiedBy>
  <cp:revision>40</cp:revision>
  <dcterms:created xsi:type="dcterms:W3CDTF">2020-01-27T14:03:18Z</dcterms:created>
  <dcterms:modified xsi:type="dcterms:W3CDTF">2020-05-12T18:52:26Z</dcterms:modified>
</cp:coreProperties>
</file>