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78" d="100"/>
          <a:sy n="78" d="100"/>
        </p:scale>
        <p:origin x="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eracytrust.org.uk/book-hop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0.jpeg"/><Relationship Id="rId4" Type="http://schemas.openxmlformats.org/officeDocument/2006/relationships/hyperlink" Target="https://literacytrust.org.uk/bookofhop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B56E1-866D-5247-B0CF-4BDEB38E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60"/>
            <a:ext cx="12192000" cy="242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4" y="323421"/>
            <a:ext cx="5068613" cy="950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41666" y="2870411"/>
            <a:ext cx="115718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816CAE"/>
                </a:solidFill>
              </a:rPr>
              <a:t>Hope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1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12" y="2294627"/>
            <a:ext cx="2399892" cy="33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3364008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4284" y="491186"/>
            <a:ext cx="1178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16CAE"/>
                </a:solidFill>
              </a:rPr>
              <a:t>‘</a:t>
            </a:r>
            <a:r>
              <a:rPr lang="en-US" sz="5400" b="1" dirty="0" err="1">
                <a:solidFill>
                  <a:srgbClr val="816CAE"/>
                </a:solidFill>
              </a:rPr>
              <a:t>Hopework</a:t>
            </a:r>
            <a:r>
              <a:rPr lang="en-US" sz="5400" b="1" dirty="0">
                <a:solidFill>
                  <a:srgbClr val="816CAE"/>
                </a:solidFill>
              </a:rPr>
              <a:t>’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2793774"/>
            <a:ext cx="10051317" cy="256887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/>
              <a:t>Interview members of your family: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“What makes you feel hopeful?”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Record the answers (audio or written)</a:t>
            </a:r>
          </a:p>
          <a:p>
            <a:endParaRPr lang="en-GB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5609" y="1519960"/>
            <a:ext cx="10722635" cy="516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2477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Seeds of hope</a:t>
            </a:r>
            <a:endParaRPr lang="en-US" sz="3200" dirty="0"/>
          </a:p>
          <a:p>
            <a:endParaRPr lang="en-GB" sz="3600" dirty="0"/>
          </a:p>
        </p:txBody>
      </p:sp>
      <p:pic>
        <p:nvPicPr>
          <p:cNvPr id="9" name="Picture 8" descr="cress, garden, farmers local market, purchasing, natur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" y="2712417"/>
            <a:ext cx="4037116" cy="3105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24723" y="2259429"/>
            <a:ext cx="6473304" cy="374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816C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the tray and water it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816C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 your cress seeds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816C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label, and write your name and a message of hope</a:t>
            </a:r>
          </a:p>
        </p:txBody>
      </p:sp>
    </p:spTree>
    <p:extLst>
      <p:ext uri="{BB962C8B-B14F-4D97-AF65-F5344CB8AC3E}">
        <p14:creationId xmlns:p14="http://schemas.microsoft.com/office/powerpoint/2010/main" val="397641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sz="3600" dirty="0"/>
              <a:t>What does hope mean?</a:t>
            </a:r>
          </a:p>
          <a:p>
            <a:pPr marL="0" lvl="0" indent="0">
              <a:buNone/>
            </a:pPr>
            <a:endParaRPr lang="en-GB" sz="3600" dirty="0"/>
          </a:p>
          <a:p>
            <a:pPr marL="0" lvl="0" indent="0">
              <a:buNone/>
            </a:pPr>
            <a:r>
              <a:rPr lang="en-GB" sz="3600" dirty="0"/>
              <a:t>What is the difference between hope and happiness? </a:t>
            </a:r>
          </a:p>
          <a:p>
            <a:pPr marL="0" lvl="0" indent="0">
              <a:buNone/>
            </a:pPr>
            <a:endParaRPr lang="en-GB" sz="3600" dirty="0"/>
          </a:p>
          <a:p>
            <a:pPr marL="0" lvl="0" indent="0">
              <a:buNone/>
            </a:pPr>
            <a:r>
              <a:rPr lang="en-GB" sz="3600" dirty="0"/>
              <a:t>What keeps you hopeful when you are sad?</a:t>
            </a:r>
          </a:p>
          <a:p>
            <a:pPr marL="0" lv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US" sz="3600" dirty="0"/>
              <a:t>Has there been a time during lockdown when you have felt hopeful?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What </a:t>
            </a:r>
            <a:r>
              <a:rPr lang="en-US" sz="3600" dirty="0"/>
              <a:t>did you hope for?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GB" sz="3600" dirty="0"/>
              <a:t>How does hoping make you feel?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54285" y="721881"/>
            <a:ext cx="834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6CAE"/>
                </a:solidFill>
              </a:rPr>
              <a:t>What is Hope?</a:t>
            </a: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16744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206" y="2904187"/>
            <a:ext cx="10002741" cy="3647154"/>
          </a:xfrm>
        </p:spPr>
        <p:txBody>
          <a:bodyPr>
            <a:normAutofit/>
          </a:bodyPr>
          <a:lstStyle/>
          <a:p>
            <a:pPr marL="285750" indent="-285750" fontAlgn="base"/>
            <a:r>
              <a:rPr lang="en-US" sz="3200" dirty="0"/>
              <a:t>A sense or a feeling that things could change or get better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285750" indent="-285750" fontAlgn="base"/>
            <a:r>
              <a:rPr lang="en-US" sz="3200" dirty="0"/>
              <a:t>A sense that, although things may not turn out how we want them to, we will find a way to cope</a:t>
            </a:r>
            <a:endParaRPr lang="en-US" sz="54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54285" y="721881"/>
            <a:ext cx="834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6CAE"/>
                </a:solidFill>
              </a:rPr>
              <a:t>What is Hope?</a:t>
            </a: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329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" y="2784247"/>
            <a:ext cx="4998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do you see in these pictures?</a:t>
            </a:r>
          </a:p>
          <a:p>
            <a:endParaRPr lang="en-US" sz="2400" dirty="0"/>
          </a:p>
          <a:p>
            <a:r>
              <a:rPr lang="en-US" sz="2400" dirty="0"/>
              <a:t>How is the person feeling? </a:t>
            </a:r>
          </a:p>
          <a:p>
            <a:r>
              <a:rPr lang="en-US" sz="2400" dirty="0"/>
              <a:t>How do you know?</a:t>
            </a:r>
          </a:p>
          <a:p>
            <a:endParaRPr lang="en-US" sz="2400" dirty="0"/>
          </a:p>
          <a:p>
            <a:r>
              <a:rPr lang="en-US" sz="2400" dirty="0"/>
              <a:t>Why are they feeling that way?</a:t>
            </a:r>
          </a:p>
          <a:p>
            <a:endParaRPr lang="en-US" sz="2400" dirty="0"/>
          </a:p>
          <a:p>
            <a:r>
              <a:rPr lang="en-US" sz="2400" dirty="0"/>
              <a:t>Where are they?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06440" y="293535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Does the title give you any clues about this picture?</a:t>
            </a:r>
          </a:p>
          <a:p>
            <a:endParaRPr lang="en-US" sz="2400" dirty="0"/>
          </a:p>
          <a:p>
            <a:r>
              <a:rPr lang="en-US" sz="2400" dirty="0"/>
              <a:t>What are the characters thinking? (You could draw thought bubbles to show this)</a:t>
            </a:r>
          </a:p>
          <a:p>
            <a:endParaRPr lang="en-US" sz="2400" dirty="0"/>
          </a:p>
          <a:p>
            <a:r>
              <a:rPr lang="en-US" sz="2400" dirty="0"/>
              <a:t>How does the picture make you feel?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7399" y="246530"/>
            <a:ext cx="7628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16CAE"/>
                </a:solidFill>
              </a:rPr>
              <a:t>The Hope Tree, Axel Scheffler</a:t>
            </a:r>
          </a:p>
          <a:p>
            <a:r>
              <a:rPr lang="en-US" sz="3200" b="1" dirty="0">
                <a:solidFill>
                  <a:srgbClr val="816CAE"/>
                </a:solidFill>
              </a:rPr>
              <a:t>The World Through a Window, Lauren Child</a:t>
            </a:r>
          </a:p>
          <a:p>
            <a:r>
              <a:rPr lang="en-US" dirty="0"/>
              <a:t>(pages xii and xv, </a:t>
            </a:r>
            <a:r>
              <a:rPr lang="en-US" dirty="0">
                <a:hlinkClick r:id="rId4"/>
              </a:rPr>
              <a:t>literacytrust.org.uk/book-hopes</a:t>
            </a:r>
            <a:r>
              <a:rPr lang="en-US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8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" y="2548611"/>
            <a:ext cx="768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Cut out your leaf or bird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Write what makes you feel hopeful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Decorate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Stick it up in the Tree of Hopes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We can come back to the Tree of Hopes when we feel that times are difficult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16CAE"/>
                </a:solidFill>
              </a:rPr>
              <a:t>Making our Tree of Hopes</a:t>
            </a:r>
            <a:endParaRPr lang="en-US" sz="3600" dirty="0"/>
          </a:p>
          <a:p>
            <a:endParaRPr lang="en-GB" sz="4000" dirty="0"/>
          </a:p>
        </p:txBody>
      </p:sp>
      <p:pic>
        <p:nvPicPr>
          <p:cNvPr id="9" name="Picture 8" descr="Tree, Branches, Leafless, Bare, Winter, Trunk, Na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76" y="1998006"/>
            <a:ext cx="4286251" cy="4090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3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3886" y="2253182"/>
            <a:ext cx="10002741" cy="149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 Book of Hopes </a:t>
            </a:r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literacytrust.org.uk/</a:t>
            </a:r>
            <a:r>
              <a:rPr lang="en-GB" sz="2800" dirty="0" err="1">
                <a:hlinkClick r:id="rId4"/>
              </a:rPr>
              <a:t>bookofhopes</a:t>
            </a:r>
            <a:endParaRPr lang="en-GB" sz="2800" dirty="0"/>
          </a:p>
          <a:p>
            <a:pPr marL="0" indent="0">
              <a:buNone/>
            </a:pPr>
            <a:r>
              <a:rPr lang="en-US" dirty="0"/>
              <a:t>Page 27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10" name="Picture 6" descr="Umbrellas And Leaves Colorful Free Stock Photo - Public Domain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7"/>
          <a:stretch/>
        </p:blipFill>
        <p:spPr bwMode="auto">
          <a:xfrm>
            <a:off x="554909" y="2733458"/>
            <a:ext cx="3943506" cy="29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16CAE"/>
                </a:solidFill>
              </a:rPr>
              <a:t>Mr</a:t>
            </a:r>
            <a:r>
              <a:rPr lang="en-US" sz="4000" b="1" dirty="0">
                <a:solidFill>
                  <a:srgbClr val="816CAE"/>
                </a:solidFill>
              </a:rPr>
              <a:t> 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719902"/>
            <a:ext cx="9557391" cy="4071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was the poem about?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any parts you particularly liked?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Are there any pictures that come to mind when you hear the poem?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16CAE"/>
                </a:solidFill>
              </a:rPr>
              <a:t>Mr</a:t>
            </a:r>
            <a:r>
              <a:rPr lang="en-US" sz="4000" b="1" dirty="0">
                <a:solidFill>
                  <a:srgbClr val="816CAE"/>
                </a:solidFill>
              </a:rPr>
              <a:t> 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16CAE"/>
                </a:solidFill>
              </a:rPr>
              <a:t>Mr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>
                <a:solidFill>
                  <a:srgbClr val="816CAE"/>
                </a:solidFill>
              </a:rPr>
              <a:t>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41332" y="2437948"/>
            <a:ext cx="9947184" cy="3410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Are there new words you didn’t understand? 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words from different countries and languages?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is </a:t>
            </a:r>
            <a:r>
              <a:rPr lang="en-US" dirty="0" err="1"/>
              <a:t>Mr</a:t>
            </a:r>
            <a:r>
              <a:rPr lang="en-US" dirty="0"/>
              <a:t> Umbo from and where is he going?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might </a:t>
            </a:r>
            <a:r>
              <a:rPr lang="en-US" dirty="0" err="1"/>
              <a:t>Mr</a:t>
            </a:r>
            <a:r>
              <a:rPr lang="en-US" dirty="0"/>
              <a:t> Umbo feel in the poem?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6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916"/>
          <a:stretch/>
        </p:blipFill>
        <p:spPr>
          <a:xfrm>
            <a:off x="408829" y="2307082"/>
            <a:ext cx="3789459" cy="3661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" y="3364008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844" y="491186"/>
            <a:ext cx="1178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Making hopeful umbrellas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61560" y="2428649"/>
            <a:ext cx="5091598" cy="383178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Write one thing you miss about lockdown, or from before lockdown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Write one thing you are looking forward to about coming back to school, or lockdown being over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Decorate your umbrella in </a:t>
            </a:r>
            <a:r>
              <a:rPr lang="en-US" sz="2400" dirty="0" err="1"/>
              <a:t>colours</a:t>
            </a:r>
            <a:r>
              <a:rPr lang="en-US" sz="2400" dirty="0"/>
              <a:t> that make you feel happy</a:t>
            </a:r>
          </a:p>
        </p:txBody>
      </p:sp>
    </p:spTree>
    <p:extLst>
      <p:ext uri="{BB962C8B-B14F-4D97-AF65-F5344CB8AC3E}">
        <p14:creationId xmlns:p14="http://schemas.microsoft.com/office/powerpoint/2010/main" val="12029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727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23</cp:revision>
  <dcterms:created xsi:type="dcterms:W3CDTF">2020-08-25T14:46:08Z</dcterms:created>
  <dcterms:modified xsi:type="dcterms:W3CDTF">2020-09-02T06:49:41Z</dcterms:modified>
</cp:coreProperties>
</file>