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37"/>
  </p:notesMasterIdLst>
  <p:sldIdLst>
    <p:sldId id="1076" r:id="rId6"/>
    <p:sldId id="1077" r:id="rId7"/>
    <p:sldId id="1017" r:id="rId8"/>
    <p:sldId id="991" r:id="rId9"/>
    <p:sldId id="1001" r:id="rId10"/>
    <p:sldId id="1078" r:id="rId11"/>
    <p:sldId id="525" r:id="rId12"/>
    <p:sldId id="1079" r:id="rId13"/>
    <p:sldId id="260" r:id="rId14"/>
    <p:sldId id="406" r:id="rId15"/>
    <p:sldId id="993" r:id="rId16"/>
    <p:sldId id="997" r:id="rId17"/>
    <p:sldId id="407" r:id="rId18"/>
    <p:sldId id="408" r:id="rId19"/>
    <p:sldId id="409" r:id="rId20"/>
    <p:sldId id="1082" r:id="rId21"/>
    <p:sldId id="564" r:id="rId22"/>
    <p:sldId id="1005" r:id="rId23"/>
    <p:sldId id="527" r:id="rId24"/>
    <p:sldId id="995" r:id="rId25"/>
    <p:sldId id="1019" r:id="rId26"/>
    <p:sldId id="996" r:id="rId27"/>
    <p:sldId id="998" r:id="rId28"/>
    <p:sldId id="1018" r:id="rId29"/>
    <p:sldId id="433" r:id="rId30"/>
    <p:sldId id="1021" r:id="rId31"/>
    <p:sldId id="1024" r:id="rId32"/>
    <p:sldId id="1081" r:id="rId33"/>
    <p:sldId id="1020" r:id="rId34"/>
    <p:sldId id="558" r:id="rId35"/>
    <p:sldId id="47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Morgan" initials="DM" lastIdx="23" clrIdx="0">
    <p:extLst>
      <p:ext uri="{19B8F6BF-5375-455C-9EA6-DF929625EA0E}">
        <p15:presenceInfo xmlns:p15="http://schemas.microsoft.com/office/powerpoint/2012/main" userId="S::Debbie.Morgan@ncetm.org.uk::868466ab-5c08-402c-b25f-4108e2b23c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4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FB28D8-8906-4668-929A-BA1A1444C70D}" v="169" dt="2020-09-09T14:00:40.318"/>
    <p1510:client id="{8AF6FCD2-3A8F-4026-A1F9-D5A41EDE45D3}" v="62" dt="2020-09-09T09:39:03.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742" autoAdjust="0"/>
    <p:restoredTop sz="91654" autoAdjust="0"/>
  </p:normalViewPr>
  <p:slideViewPr>
    <p:cSldViewPr snapToGrid="0">
      <p:cViewPr varScale="1">
        <p:scale>
          <a:sx n="107" d="100"/>
          <a:sy n="107" d="100"/>
        </p:scale>
        <p:origin x="384" y="16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14A05-E554-4C84-AE84-FD8025447EB0}" type="datetimeFigureOut">
              <a:rPr lang="en-GB" smtClean="0"/>
              <a:t>22/09/2020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1DC0C3-128B-4262-9A6F-46F1C550E862}" type="slidenum">
              <a:rPr lang="en-GB" smtClean="0"/>
              <a:t>‹#›</a:t>
            </a:fld>
            <a:endParaRPr lang="en-GB" dirty="0"/>
          </a:p>
        </p:txBody>
      </p:sp>
    </p:spTree>
    <p:extLst>
      <p:ext uri="{BB962C8B-B14F-4D97-AF65-F5344CB8AC3E}">
        <p14:creationId xmlns:p14="http://schemas.microsoft.com/office/powerpoint/2010/main" val="2309625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Tree>
    <p:extLst>
      <p:ext uri="{BB962C8B-B14F-4D97-AF65-F5344CB8AC3E}">
        <p14:creationId xmlns:p14="http://schemas.microsoft.com/office/powerpoint/2010/main" val="3640249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458965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750B2D0D-235D-420E-BB8B-30523AEEDAB0}" type="slidenum">
              <a:rPr lang="en-GB" smtClean="0"/>
              <a:t>10</a:t>
            </a:fld>
            <a:endParaRPr lang="en-GB" dirty="0"/>
          </a:p>
        </p:txBody>
      </p:sp>
    </p:spTree>
    <p:extLst>
      <p:ext uri="{BB962C8B-B14F-4D97-AF65-F5344CB8AC3E}">
        <p14:creationId xmlns:p14="http://schemas.microsoft.com/office/powerpoint/2010/main" val="2460083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51421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514218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137435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1DC0C3-128B-4262-9A6F-46F1C550E862}" type="slidenum">
              <a:rPr lang="en-GB" smtClean="0"/>
              <a:t>28</a:t>
            </a:fld>
            <a:endParaRPr lang="en-GB" dirty="0"/>
          </a:p>
        </p:txBody>
      </p:sp>
    </p:spTree>
    <p:extLst>
      <p:ext uri="{BB962C8B-B14F-4D97-AF65-F5344CB8AC3E}">
        <p14:creationId xmlns:p14="http://schemas.microsoft.com/office/powerpoint/2010/main" val="3539349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0" dirty="0"/>
          </a:p>
        </p:txBody>
      </p:sp>
    </p:spTree>
    <p:extLst>
      <p:ext uri="{BB962C8B-B14F-4D97-AF65-F5344CB8AC3E}">
        <p14:creationId xmlns:p14="http://schemas.microsoft.com/office/powerpoint/2010/main" val="1225787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41DC0C3-128B-4262-9A6F-46F1C550E862}" type="slidenum">
              <a:rPr lang="en-GB" smtClean="0"/>
              <a:t>31</a:t>
            </a:fld>
            <a:endParaRPr lang="en-GB" dirty="0"/>
          </a:p>
        </p:txBody>
      </p:sp>
    </p:spTree>
    <p:extLst>
      <p:ext uri="{BB962C8B-B14F-4D97-AF65-F5344CB8AC3E}">
        <p14:creationId xmlns:p14="http://schemas.microsoft.com/office/powerpoint/2010/main" val="21881460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D3BE1E5-2745-4857-975D-511EF3061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4" y="-14288"/>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D68E1545-3216-40A7-B15D-2A1FCC9A2C1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553359" y="4306019"/>
            <a:ext cx="4184219" cy="21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0" y="341314"/>
            <a:ext cx="9652000" cy="758825"/>
          </a:xfrm>
        </p:spPr>
        <p:txBody>
          <a:bodyPr/>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22300" y="1255713"/>
            <a:ext cx="9652000" cy="1600200"/>
          </a:xfrm>
        </p:spPr>
        <p:txBody>
          <a:bodyPr/>
          <a:lstStyle>
            <a:lvl1pPr marL="0" indent="0">
              <a:defRPr sz="3500">
                <a:solidFill>
                  <a:schemeClr val="bg1"/>
                </a:solidFill>
              </a:defRPr>
            </a:lvl1pPr>
          </a:lstStyle>
          <a:p>
            <a:pPr lvl="0"/>
            <a:r>
              <a:rPr lang="en-GB" noProof="0" dirty="0"/>
              <a:t>Click to edit Master subtitle style</a:t>
            </a:r>
          </a:p>
        </p:txBody>
      </p:sp>
      <p:sp>
        <p:nvSpPr>
          <p:cNvPr id="6" name="Date Placeholder 6">
            <a:extLst>
              <a:ext uri="{FF2B5EF4-FFF2-40B4-BE49-F238E27FC236}">
                <a16:creationId xmlns:a16="http://schemas.microsoft.com/office/drawing/2014/main" id="{EFAB30C6-CBDE-4890-BA0D-C93690637E27}"/>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35873156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23C8188A-7817-C842-8650-D46E044E5FA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Tree>
    <p:extLst>
      <p:ext uri="{BB962C8B-B14F-4D97-AF65-F5344CB8AC3E}">
        <p14:creationId xmlns:p14="http://schemas.microsoft.com/office/powerpoint/2010/main" val="29191897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AA819D-F055-804E-9C6C-AA1E14C4DC1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3146225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CF33DEF-0F8D-6844-8ACF-7755A56CA6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dirty="0"/>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815333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D83BD28-4A2F-2C4B-BE45-2545AB3DE1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364179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pic>
        <p:nvPicPr>
          <p:cNvPr id="8" name="Picture 7">
            <a:extLst>
              <a:ext uri="{FF2B5EF4-FFF2-40B4-BE49-F238E27FC236}">
                <a16:creationId xmlns:a16="http://schemas.microsoft.com/office/drawing/2014/main" id="{3683FFC1-ED41-9547-ACAF-1C1E8395E5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1385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0542A02-285C-C643-BFAA-E2E5632CD51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dirty="0"/>
          </a:p>
        </p:txBody>
      </p:sp>
    </p:spTree>
    <p:extLst>
      <p:ext uri="{BB962C8B-B14F-4D97-AF65-F5344CB8AC3E}">
        <p14:creationId xmlns:p14="http://schemas.microsoft.com/office/powerpoint/2010/main" val="3978536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10522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2985816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Training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594634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78B884EB-4685-450E-922E-CA6342D1C8E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8408" y="201561"/>
            <a:ext cx="1867218" cy="9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1" y="1827213"/>
            <a:ext cx="10968567"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9">
            <a:extLst>
              <a:ext uri="{FF2B5EF4-FFF2-40B4-BE49-F238E27FC236}">
                <a16:creationId xmlns:a16="http://schemas.microsoft.com/office/drawing/2014/main" id="{DA87E1A0-1BED-4169-9FEC-80C591B7C429}"/>
              </a:ext>
            </a:extLst>
          </p:cNvPr>
          <p:cNvSpPr>
            <a:spLocks noGrp="1"/>
          </p:cNvSpPr>
          <p:nvPr>
            <p:ph type="title"/>
          </p:nvPr>
        </p:nvSpPr>
        <p:spPr>
          <a:xfrm>
            <a:off x="609600" y="915987"/>
            <a:ext cx="10968565" cy="528638"/>
          </a:xfrm>
        </p:spPr>
        <p:txBody>
          <a:bodyPr/>
          <a:lstStyle/>
          <a:p>
            <a:r>
              <a:rPr lang="en-US"/>
              <a:t>Click to edit Master title style</a:t>
            </a:r>
            <a:endParaRPr lang="en-GB"/>
          </a:p>
        </p:txBody>
      </p:sp>
      <p:sp>
        <p:nvSpPr>
          <p:cNvPr id="4" name="Rectangle 6">
            <a:extLst>
              <a:ext uri="{FF2B5EF4-FFF2-40B4-BE49-F238E27FC236}">
                <a16:creationId xmlns:a16="http://schemas.microsoft.com/office/drawing/2014/main" id="{32A7C652-0F5E-421E-8927-4DC66438BE81}"/>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a:extLst>
              <a:ext uri="{FF2B5EF4-FFF2-40B4-BE49-F238E27FC236}">
                <a16:creationId xmlns:a16="http://schemas.microsoft.com/office/drawing/2014/main" id="{66AD9309-AAC7-4D25-AA99-6948C87133A4}"/>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a:extLst>
              <a:ext uri="{FF2B5EF4-FFF2-40B4-BE49-F238E27FC236}">
                <a16:creationId xmlns:a16="http://schemas.microsoft.com/office/drawing/2014/main" id="{25F95844-3D1C-4000-98AE-723720EBA284}"/>
              </a:ext>
            </a:extLst>
          </p:cNvPr>
          <p:cNvSpPr>
            <a:spLocks noGrp="1" noChangeArrowheads="1"/>
          </p:cNvSpPr>
          <p:nvPr>
            <p:ph type="sldNum" sz="quarter" idx="12"/>
          </p:nvPr>
        </p:nvSpPr>
        <p:spPr>
          <a:ln/>
        </p:spPr>
        <p:txBody>
          <a:bodyPr/>
          <a:lstStyle>
            <a:lvl1pPr>
              <a:defRPr/>
            </a:lvl1pPr>
          </a:lstStyle>
          <a:p>
            <a:pPr>
              <a:defRPr/>
            </a:pPr>
            <a:fld id="{6807EF34-7700-4485-B5E9-76D79DF1A2F5}" type="slidenum">
              <a:rPr lang="en-GB" altLang="en-US"/>
              <a:pPr>
                <a:defRPr/>
              </a:pPr>
              <a:t>‹#›</a:t>
            </a:fld>
            <a:endParaRPr lang="en-GB" altLang="en-US" dirty="0"/>
          </a:p>
        </p:txBody>
      </p:sp>
    </p:spTree>
    <p:extLst>
      <p:ext uri="{BB962C8B-B14F-4D97-AF65-F5344CB8AC3E}">
        <p14:creationId xmlns:p14="http://schemas.microsoft.com/office/powerpoint/2010/main" val="2472705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0303416-A607-45F7-9155-0FB84ACF30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8408" y="201561"/>
            <a:ext cx="1867218" cy="9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C19AE59B-998B-4334-8888-5BACDCD98A04}"/>
              </a:ext>
            </a:extLst>
          </p:cNvPr>
          <p:cNvSpPr>
            <a:spLocks noGrp="1"/>
          </p:cNvSpPr>
          <p:nvPr>
            <p:ph type="title"/>
          </p:nvPr>
        </p:nvSpPr>
        <p:spPr>
          <a:xfrm>
            <a:off x="609600" y="908720"/>
            <a:ext cx="10972800" cy="535905"/>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609601" y="1844824"/>
            <a:ext cx="10972799" cy="4104456"/>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6">
            <a:extLst>
              <a:ext uri="{FF2B5EF4-FFF2-40B4-BE49-F238E27FC236}">
                <a16:creationId xmlns:a16="http://schemas.microsoft.com/office/drawing/2014/main" id="{5A6EFB07-56BE-4440-9BF9-03083489C5FB}"/>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a:extLst>
              <a:ext uri="{FF2B5EF4-FFF2-40B4-BE49-F238E27FC236}">
                <a16:creationId xmlns:a16="http://schemas.microsoft.com/office/drawing/2014/main" id="{6B1E6CFB-3E69-445D-A002-CC35F7441EBC}"/>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a:extLst>
              <a:ext uri="{FF2B5EF4-FFF2-40B4-BE49-F238E27FC236}">
                <a16:creationId xmlns:a16="http://schemas.microsoft.com/office/drawing/2014/main" id="{FF4113BB-055E-477B-BCED-E1D61874A941}"/>
              </a:ext>
            </a:extLst>
          </p:cNvPr>
          <p:cNvSpPr>
            <a:spLocks noGrp="1" noChangeArrowheads="1"/>
          </p:cNvSpPr>
          <p:nvPr>
            <p:ph type="sldNum" sz="quarter" idx="12"/>
          </p:nvPr>
        </p:nvSpPr>
        <p:spPr>
          <a:ln/>
        </p:spPr>
        <p:txBody>
          <a:bodyPr/>
          <a:lstStyle>
            <a:lvl1pPr>
              <a:defRPr/>
            </a:lvl1pPr>
          </a:lstStyle>
          <a:p>
            <a:pPr>
              <a:defRPr/>
            </a:pPr>
            <a:fld id="{CDC9229A-3137-4274-9D93-ABCF68FD2012}" type="slidenum">
              <a:rPr lang="en-GB" altLang="en-US"/>
              <a:pPr>
                <a:defRPr/>
              </a:pPr>
              <a:t>‹#›</a:t>
            </a:fld>
            <a:endParaRPr lang="en-GB" altLang="en-US" dirty="0"/>
          </a:p>
        </p:txBody>
      </p:sp>
    </p:spTree>
    <p:extLst>
      <p:ext uri="{BB962C8B-B14F-4D97-AF65-F5344CB8AC3E}">
        <p14:creationId xmlns:p14="http://schemas.microsoft.com/office/powerpoint/2010/main" val="112204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229A12-5CF4-44B2-8ADA-F8E8B3812D4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8408" y="201561"/>
            <a:ext cx="1867218" cy="9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836712"/>
            <a:ext cx="10972800" cy="607913"/>
          </a:xfrm>
        </p:spPr>
        <p:txBody>
          <a:bodyPr/>
          <a:lstStyle/>
          <a:p>
            <a:r>
              <a:rPr lang="en-US"/>
              <a:t>Click to edit Master title style</a:t>
            </a:r>
            <a:endParaRPr lang="en-GB"/>
          </a:p>
        </p:txBody>
      </p:sp>
      <p:sp>
        <p:nvSpPr>
          <p:cNvPr id="3" name="Content Placeholder 2"/>
          <p:cNvSpPr>
            <a:spLocks noGrp="1"/>
          </p:cNvSpPr>
          <p:nvPr>
            <p:ph sz="half" idx="1"/>
          </p:nvPr>
        </p:nvSpPr>
        <p:spPr>
          <a:xfrm>
            <a:off x="609602" y="1827213"/>
            <a:ext cx="5390389" cy="4114800"/>
          </a:xfrm>
        </p:spPr>
        <p:txBody>
          <a:bodyPr/>
          <a:lstStyle>
            <a:lvl1pPr>
              <a:defRPr sz="20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87778" y="1827213"/>
            <a:ext cx="5390389" cy="4114800"/>
          </a:xfrm>
        </p:spPr>
        <p:txBody>
          <a:bodyPr/>
          <a:lstStyle>
            <a:lvl1pPr>
              <a:defRPr sz="2000"/>
            </a:lvl1pPr>
            <a:lvl2pPr>
              <a:defRPr sz="2000"/>
            </a:lvl2pPr>
            <a:lvl3pPr>
              <a:defRPr sz="1600"/>
            </a:lvl3pPr>
            <a:lvl4pPr>
              <a:defRPr sz="14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6">
            <a:extLst>
              <a:ext uri="{FF2B5EF4-FFF2-40B4-BE49-F238E27FC236}">
                <a16:creationId xmlns:a16="http://schemas.microsoft.com/office/drawing/2014/main" id="{5B9C98FE-BC97-47B8-BA72-96FC2D0D8842}"/>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766D46BD-DA1A-4EDF-87A5-8A5D225047E7}"/>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731D8F59-136D-4764-96F4-F88910757688}"/>
              </a:ext>
            </a:extLst>
          </p:cNvPr>
          <p:cNvSpPr>
            <a:spLocks noGrp="1" noChangeArrowheads="1"/>
          </p:cNvSpPr>
          <p:nvPr>
            <p:ph type="sldNum" sz="quarter" idx="12"/>
          </p:nvPr>
        </p:nvSpPr>
        <p:spPr>
          <a:ln/>
        </p:spPr>
        <p:txBody>
          <a:bodyPr/>
          <a:lstStyle>
            <a:lvl1pPr>
              <a:defRPr/>
            </a:lvl1pPr>
          </a:lstStyle>
          <a:p>
            <a:pPr>
              <a:defRPr/>
            </a:pPr>
            <a:fld id="{DE849092-7741-4545-8207-60E9F086A6FA}" type="slidenum">
              <a:rPr lang="en-GB" altLang="en-US"/>
              <a:pPr>
                <a:defRPr/>
              </a:pPr>
              <a:t>‹#›</a:t>
            </a:fld>
            <a:endParaRPr lang="en-GB" altLang="en-US" dirty="0"/>
          </a:p>
        </p:txBody>
      </p:sp>
    </p:spTree>
    <p:extLst>
      <p:ext uri="{BB962C8B-B14F-4D97-AF65-F5344CB8AC3E}">
        <p14:creationId xmlns:p14="http://schemas.microsoft.com/office/powerpoint/2010/main" val="2141988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8">
            <a:extLst>
              <a:ext uri="{FF2B5EF4-FFF2-40B4-BE49-F238E27FC236}">
                <a16:creationId xmlns:a16="http://schemas.microsoft.com/office/drawing/2014/main" id="{187D6990-10BA-4C57-A3A7-0988F524C38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8408" y="201561"/>
            <a:ext cx="1867218" cy="9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301625"/>
            <a:ext cx="10972800" cy="1143000"/>
          </a:xfrm>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3ECD51F2-A4CD-4C8F-8B38-4BE7D05498E1}"/>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4" name="Rectangle 7">
            <a:extLst>
              <a:ext uri="{FF2B5EF4-FFF2-40B4-BE49-F238E27FC236}">
                <a16:creationId xmlns:a16="http://schemas.microsoft.com/office/drawing/2014/main" id="{5A1DFB55-3611-4D6B-9910-58FAA1E721F7}"/>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8">
            <a:extLst>
              <a:ext uri="{FF2B5EF4-FFF2-40B4-BE49-F238E27FC236}">
                <a16:creationId xmlns:a16="http://schemas.microsoft.com/office/drawing/2014/main" id="{CA01AD62-20EC-4928-AD8B-9EF4D5401B05}"/>
              </a:ext>
            </a:extLst>
          </p:cNvPr>
          <p:cNvSpPr>
            <a:spLocks noGrp="1" noChangeArrowheads="1"/>
          </p:cNvSpPr>
          <p:nvPr>
            <p:ph type="sldNum" sz="quarter" idx="12"/>
          </p:nvPr>
        </p:nvSpPr>
        <p:spPr>
          <a:ln/>
        </p:spPr>
        <p:txBody>
          <a:bodyPr/>
          <a:lstStyle>
            <a:lvl1pPr>
              <a:defRPr/>
            </a:lvl1pPr>
          </a:lstStyle>
          <a:p>
            <a:pPr>
              <a:defRPr/>
            </a:pPr>
            <a:fld id="{6847DCF0-4009-4510-911B-005F4769A93F}" type="slidenum">
              <a:rPr lang="en-GB" altLang="en-US"/>
              <a:pPr>
                <a:defRPr/>
              </a:pPr>
              <a:t>‹#›</a:t>
            </a:fld>
            <a:endParaRPr lang="en-GB" altLang="en-US" dirty="0"/>
          </a:p>
        </p:txBody>
      </p:sp>
    </p:spTree>
    <p:extLst>
      <p:ext uri="{BB962C8B-B14F-4D97-AF65-F5344CB8AC3E}">
        <p14:creationId xmlns:p14="http://schemas.microsoft.com/office/powerpoint/2010/main" val="366558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B59935C0-9269-4D97-8C12-BDF2D38F96B9}"/>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3" name="Rectangle 7">
            <a:extLst>
              <a:ext uri="{FF2B5EF4-FFF2-40B4-BE49-F238E27FC236}">
                <a16:creationId xmlns:a16="http://schemas.microsoft.com/office/drawing/2014/main" id="{32F4D89C-122B-43E3-932A-9E4056E75927}"/>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8">
            <a:extLst>
              <a:ext uri="{FF2B5EF4-FFF2-40B4-BE49-F238E27FC236}">
                <a16:creationId xmlns:a16="http://schemas.microsoft.com/office/drawing/2014/main" id="{FEC8C6F7-F5B5-4DC3-9C78-CFAD4D617160}"/>
              </a:ext>
            </a:extLst>
          </p:cNvPr>
          <p:cNvSpPr>
            <a:spLocks noGrp="1" noChangeArrowheads="1"/>
          </p:cNvSpPr>
          <p:nvPr>
            <p:ph type="sldNum" sz="quarter" idx="12"/>
          </p:nvPr>
        </p:nvSpPr>
        <p:spPr>
          <a:ln/>
        </p:spPr>
        <p:txBody>
          <a:bodyPr/>
          <a:lstStyle>
            <a:lvl1pPr>
              <a:defRPr/>
            </a:lvl1pPr>
          </a:lstStyle>
          <a:p>
            <a:pPr>
              <a:defRPr/>
            </a:pPr>
            <a:fld id="{13CB8B3C-9D83-45EC-A1E3-1F6D595C9224}" type="slidenum">
              <a:rPr lang="en-GB" altLang="en-US"/>
              <a:pPr>
                <a:defRPr/>
              </a:pPr>
              <a:t>‹#›</a:t>
            </a:fld>
            <a:endParaRPr lang="en-GB" altLang="en-US" dirty="0"/>
          </a:p>
        </p:txBody>
      </p:sp>
      <p:pic>
        <p:nvPicPr>
          <p:cNvPr id="6" name="Picture 8">
            <a:extLst>
              <a:ext uri="{FF2B5EF4-FFF2-40B4-BE49-F238E27FC236}">
                <a16:creationId xmlns:a16="http://schemas.microsoft.com/office/drawing/2014/main" id="{CAA5917E-56F8-47E5-B54B-25639E7CB0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8408" y="201561"/>
            <a:ext cx="1867218" cy="9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7044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268760"/>
            <a:ext cx="4011084" cy="648072"/>
          </a:xfrm>
        </p:spPr>
        <p:txBody>
          <a:bodyPr anchor="t"/>
          <a:lstStyle>
            <a:lvl1pPr algn="l">
              <a:defRPr sz="2000" b="1"/>
            </a:lvl1pPr>
          </a:lstStyle>
          <a:p>
            <a:r>
              <a:rPr lang="en-US" dirty="0"/>
              <a:t>Click to edit Master title style</a:t>
            </a:r>
            <a:endParaRPr lang="en-GB" dirty="0"/>
          </a:p>
        </p:txBody>
      </p:sp>
      <p:sp>
        <p:nvSpPr>
          <p:cNvPr id="3" name="Content Placeholder 2"/>
          <p:cNvSpPr>
            <a:spLocks noGrp="1"/>
          </p:cNvSpPr>
          <p:nvPr>
            <p:ph idx="1"/>
          </p:nvPr>
        </p:nvSpPr>
        <p:spPr>
          <a:xfrm>
            <a:off x="4766733" y="1268760"/>
            <a:ext cx="6815667"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half" idx="2"/>
          </p:nvPr>
        </p:nvSpPr>
        <p:spPr>
          <a:xfrm>
            <a:off x="609601" y="2039070"/>
            <a:ext cx="4011084" cy="408709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8FDCBD66-44BB-46F5-BB2C-2DED1FE25423}"/>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E1971CAA-BA05-4F54-ABE0-9AA0E159B0D7}"/>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7DD1C58-4CEA-460B-9B87-18AEE38368FF}"/>
              </a:ext>
            </a:extLst>
          </p:cNvPr>
          <p:cNvSpPr>
            <a:spLocks noGrp="1" noChangeArrowheads="1"/>
          </p:cNvSpPr>
          <p:nvPr>
            <p:ph type="sldNum" sz="quarter" idx="12"/>
          </p:nvPr>
        </p:nvSpPr>
        <p:spPr>
          <a:ln/>
        </p:spPr>
        <p:txBody>
          <a:bodyPr/>
          <a:lstStyle>
            <a:lvl1pPr>
              <a:defRPr/>
            </a:lvl1pPr>
          </a:lstStyle>
          <a:p>
            <a:pPr>
              <a:defRPr/>
            </a:pPr>
            <a:fld id="{70C164AE-0B08-4751-89DC-130DA3C1294D}" type="slidenum">
              <a:rPr lang="en-GB" altLang="en-US"/>
              <a:pPr>
                <a:defRPr/>
              </a:pPr>
              <a:t>‹#›</a:t>
            </a:fld>
            <a:endParaRPr lang="en-GB" altLang="en-US" dirty="0"/>
          </a:p>
        </p:txBody>
      </p:sp>
      <p:pic>
        <p:nvPicPr>
          <p:cNvPr id="9" name="Picture 8">
            <a:extLst>
              <a:ext uri="{FF2B5EF4-FFF2-40B4-BE49-F238E27FC236}">
                <a16:creationId xmlns:a16="http://schemas.microsoft.com/office/drawing/2014/main" id="{954F752E-C2AA-4E54-80A4-13244B2175E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8408" y="201561"/>
            <a:ext cx="1867218" cy="9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998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a:extLst>
              <a:ext uri="{FF2B5EF4-FFF2-40B4-BE49-F238E27FC236}">
                <a16:creationId xmlns:a16="http://schemas.microsoft.com/office/drawing/2014/main" id="{FD234CFE-451C-48CF-B79C-BD33958A56BE}"/>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B9652177-4A3C-4FBF-BAC5-BF08ECAACB4D}"/>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6835A411-629A-40A9-AA34-D99DEB1D6C67}"/>
              </a:ext>
            </a:extLst>
          </p:cNvPr>
          <p:cNvSpPr>
            <a:spLocks noGrp="1" noChangeArrowheads="1"/>
          </p:cNvSpPr>
          <p:nvPr>
            <p:ph type="sldNum" sz="quarter" idx="12"/>
          </p:nvPr>
        </p:nvSpPr>
        <p:spPr>
          <a:ln/>
        </p:spPr>
        <p:txBody>
          <a:bodyPr/>
          <a:lstStyle>
            <a:lvl1pPr>
              <a:defRPr/>
            </a:lvl1pPr>
          </a:lstStyle>
          <a:p>
            <a:pPr>
              <a:defRPr/>
            </a:pPr>
            <a:fld id="{1078B513-7274-4366-AB13-00D94C29F60C}" type="slidenum">
              <a:rPr lang="en-GB" altLang="en-US"/>
              <a:pPr>
                <a:defRPr/>
              </a:pPr>
              <a:t>‹#›</a:t>
            </a:fld>
            <a:endParaRPr lang="en-GB" altLang="en-US" dirty="0"/>
          </a:p>
        </p:txBody>
      </p:sp>
      <p:pic>
        <p:nvPicPr>
          <p:cNvPr id="9" name="Picture 8">
            <a:extLst>
              <a:ext uri="{FF2B5EF4-FFF2-40B4-BE49-F238E27FC236}">
                <a16:creationId xmlns:a16="http://schemas.microsoft.com/office/drawing/2014/main" id="{894E3C56-E0DA-4147-9635-089DFF710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768408" y="201561"/>
            <a:ext cx="1867218" cy="95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91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437" y="301625"/>
            <a:ext cx="10972963" cy="1143000"/>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609601" y="1827213"/>
            <a:ext cx="10968567" cy="411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8B8279A9-DECC-468D-BE71-6BBE90221F16}"/>
              </a:ext>
            </a:extLst>
          </p:cNvPr>
          <p:cNvSpPr>
            <a:spLocks noGrp="1" noChangeArrowheads="1"/>
          </p:cNvSpPr>
          <p:nvPr>
            <p:ph type="dt" sz="half" idx="10"/>
          </p:nvPr>
        </p:nvSpPr>
        <p:spPr>
          <a:ln/>
        </p:spPr>
        <p:txBody>
          <a:bodyPr/>
          <a:lstStyle>
            <a:lvl1pPr>
              <a:defRPr/>
            </a:lvl1pPr>
          </a:lstStyle>
          <a:p>
            <a:pPr>
              <a:defRPr/>
            </a:pPr>
            <a:endParaRPr lang="en-GB" dirty="0"/>
          </a:p>
        </p:txBody>
      </p:sp>
      <p:sp>
        <p:nvSpPr>
          <p:cNvPr id="5" name="Rectangle 7">
            <a:extLst>
              <a:ext uri="{FF2B5EF4-FFF2-40B4-BE49-F238E27FC236}">
                <a16:creationId xmlns:a16="http://schemas.microsoft.com/office/drawing/2014/main" id="{5F8063D9-E96D-4C4A-A684-759E4DB362B2}"/>
              </a:ext>
            </a:extLst>
          </p:cNvPr>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8">
            <a:extLst>
              <a:ext uri="{FF2B5EF4-FFF2-40B4-BE49-F238E27FC236}">
                <a16:creationId xmlns:a16="http://schemas.microsoft.com/office/drawing/2014/main" id="{70203947-55D6-47EA-8060-AE9FC30F0BDC}"/>
              </a:ext>
            </a:extLst>
          </p:cNvPr>
          <p:cNvSpPr>
            <a:spLocks noGrp="1" noChangeArrowheads="1"/>
          </p:cNvSpPr>
          <p:nvPr>
            <p:ph type="sldNum" sz="quarter" idx="12"/>
          </p:nvPr>
        </p:nvSpPr>
        <p:spPr>
          <a:ln/>
        </p:spPr>
        <p:txBody>
          <a:bodyPr/>
          <a:lstStyle>
            <a:lvl1pPr>
              <a:defRPr/>
            </a:lvl1pPr>
          </a:lstStyle>
          <a:p>
            <a:pPr>
              <a:defRPr/>
            </a:pPr>
            <a:fld id="{E0CBC374-778D-4931-A40C-9E15304F89F9}" type="slidenum">
              <a:rPr lang="en-GB" altLang="en-US"/>
              <a:pPr>
                <a:defRPr/>
              </a:pPr>
              <a:t>‹#›</a:t>
            </a:fld>
            <a:endParaRPr lang="en-GB" altLang="en-US" dirty="0"/>
          </a:p>
        </p:txBody>
      </p:sp>
    </p:spTree>
    <p:extLst>
      <p:ext uri="{BB962C8B-B14F-4D97-AF65-F5344CB8AC3E}">
        <p14:creationId xmlns:p14="http://schemas.microsoft.com/office/powerpoint/2010/main" val="315762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4">
            <a:extLst>
              <a:ext uri="{FF2B5EF4-FFF2-40B4-BE49-F238E27FC236}">
                <a16:creationId xmlns:a16="http://schemas.microsoft.com/office/drawing/2014/main" id="{6B1E6282-2550-4152-B45C-E2FC6CE067D7}"/>
              </a:ext>
            </a:extLst>
          </p:cNvPr>
          <p:cNvSpPr>
            <a:spLocks noGrp="1" noChangeArrowheads="1"/>
          </p:cNvSpPr>
          <p:nvPr>
            <p:ph type="title"/>
          </p:nvPr>
        </p:nvSpPr>
        <p:spPr bwMode="auto">
          <a:xfrm>
            <a:off x="1016000" y="301625"/>
            <a:ext cx="1056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2051" name="Rectangle 5">
            <a:extLst>
              <a:ext uri="{FF2B5EF4-FFF2-40B4-BE49-F238E27FC236}">
                <a16:creationId xmlns:a16="http://schemas.microsoft.com/office/drawing/2014/main" id="{52F9BF63-0129-428B-BDC3-E60A4F2D3455}"/>
              </a:ext>
            </a:extLst>
          </p:cNvPr>
          <p:cNvSpPr>
            <a:spLocks noGrp="1" noChangeArrowheads="1"/>
          </p:cNvSpPr>
          <p:nvPr>
            <p:ph type="body" idx="1"/>
          </p:nvPr>
        </p:nvSpPr>
        <p:spPr bwMode="auto">
          <a:xfrm>
            <a:off x="1016001" y="1827213"/>
            <a:ext cx="1056216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93C826A3-F0CE-411F-AD84-0E3622B3B948}"/>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spcBef>
                <a:spcPct val="0"/>
              </a:spcBef>
              <a:buClrTx/>
              <a:buFontTx/>
              <a:buNone/>
              <a:defRPr sz="12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48056DF2-B010-43D6-AA3B-67D9491B03C4}"/>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buClrTx/>
              <a:buFontTx/>
              <a:buNone/>
              <a:defRPr sz="12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C74E58CC-2F08-4695-9372-DA97F131ECAB}"/>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buClrTx/>
              <a:buFontTx/>
              <a:buNone/>
              <a:defRPr sz="1200"/>
            </a:lvl1pPr>
          </a:lstStyle>
          <a:p>
            <a:pPr>
              <a:defRPr/>
            </a:pPr>
            <a:fld id="{F4FF6AA8-BF96-4683-8FBD-C3A51988EBAC}" type="slidenum">
              <a:rPr lang="en-GB" altLang="en-US"/>
              <a:pPr>
                <a:defRPr/>
              </a:pPr>
              <a:t>‹#›</a:t>
            </a:fld>
            <a:endParaRPr lang="en-GB" altLang="en-US" dirty="0"/>
          </a:p>
        </p:txBody>
      </p:sp>
    </p:spTree>
    <p:extLst>
      <p:ext uri="{BB962C8B-B14F-4D97-AF65-F5344CB8AC3E}">
        <p14:creationId xmlns:p14="http://schemas.microsoft.com/office/powerpoint/2010/main" val="2459956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dirty="0"/>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dirty="0"/>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dirty="0"/>
          </a:p>
        </p:txBody>
      </p:sp>
    </p:spTree>
    <p:extLst>
      <p:ext uri="{BB962C8B-B14F-4D97-AF65-F5344CB8AC3E}">
        <p14:creationId xmlns:p14="http://schemas.microsoft.com/office/powerpoint/2010/main" val="29468386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8" r:id="rId7"/>
    <p:sldLayoutId id="2147483679" r:id="rId8"/>
    <p:sldLayoutId id="2147483680" r:id="rId9"/>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3.xml"/><Relationship Id="rId7" Type="http://schemas.openxmlformats.org/officeDocument/2006/relationships/image" Target="../media/image21.png"/><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1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8.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9.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tags" Target="../tags/tag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1.xml"/><Relationship Id="rId1" Type="http://schemas.openxmlformats.org/officeDocument/2006/relationships/tags" Target="../tags/tag11.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ncetm.org.uk/in-the-classroom/support-for-schools-addressing-ongoing-coronavirus-impact/support-with-2020-dfe-guidance/" TargetMode="External"/><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www.ncetm.org.uk/in-the-classroom/support-for-schools-addressing-ongoing-coronavirus-impact/support-with-2020-dfe-guidance/"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8.xml"/><Relationship Id="rId7" Type="http://schemas.openxmlformats.org/officeDocument/2006/relationships/image" Target="../media/image43.png"/><Relationship Id="rId2" Type="http://schemas.openxmlformats.org/officeDocument/2006/relationships/slideLayout" Target="../slideLayouts/slideLayout11.xml"/><Relationship Id="rId1" Type="http://schemas.openxmlformats.org/officeDocument/2006/relationships/tags" Target="../tags/tag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1B87DC-DC40-4F73-ACF7-3FE0FD933DA4}"/>
              </a:ext>
            </a:extLst>
          </p:cNvPr>
          <p:cNvSpPr>
            <a:spLocks noGrp="1"/>
          </p:cNvSpPr>
          <p:nvPr>
            <p:ph type="ctrTitle"/>
          </p:nvPr>
        </p:nvSpPr>
        <p:spPr/>
        <p:txBody>
          <a:bodyPr/>
          <a:lstStyle/>
          <a:p>
            <a:r>
              <a:rPr lang="en-GB" dirty="0"/>
              <a:t>Mathematics guidance:</a:t>
            </a:r>
            <a:br>
              <a:rPr lang="en-GB" dirty="0"/>
            </a:br>
            <a:r>
              <a:rPr lang="en-GB" dirty="0"/>
              <a:t>Key stage 1 and 2</a:t>
            </a:r>
          </a:p>
        </p:txBody>
      </p:sp>
      <p:sp>
        <p:nvSpPr>
          <p:cNvPr id="5" name="Subtitle 4">
            <a:extLst>
              <a:ext uri="{FF2B5EF4-FFF2-40B4-BE49-F238E27FC236}">
                <a16:creationId xmlns:a16="http://schemas.microsoft.com/office/drawing/2014/main" id="{651D6F79-60F3-4684-A74C-0D87E03B7D5A}"/>
              </a:ext>
            </a:extLst>
          </p:cNvPr>
          <p:cNvSpPr>
            <a:spLocks noGrp="1"/>
          </p:cNvSpPr>
          <p:nvPr>
            <p:ph type="subTitle" idx="1"/>
          </p:nvPr>
        </p:nvSpPr>
        <p:spPr>
          <a:xfrm>
            <a:off x="622301" y="1597946"/>
            <a:ext cx="5557348" cy="1152130"/>
          </a:xfrm>
        </p:spPr>
        <p:txBody>
          <a:bodyPr/>
          <a:lstStyle/>
          <a:p>
            <a:r>
              <a:rPr lang="en-GB" dirty="0"/>
              <a:t>Non-statutory guidance for the national curriculum in England</a:t>
            </a:r>
          </a:p>
        </p:txBody>
      </p:sp>
      <p:sp>
        <p:nvSpPr>
          <p:cNvPr id="6" name="TextBox 5">
            <a:extLst>
              <a:ext uri="{FF2B5EF4-FFF2-40B4-BE49-F238E27FC236}">
                <a16:creationId xmlns:a16="http://schemas.microsoft.com/office/drawing/2014/main" id="{2483F2E7-C1F5-4D95-A187-DFEFF33183ED}"/>
              </a:ext>
            </a:extLst>
          </p:cNvPr>
          <p:cNvSpPr txBox="1"/>
          <p:nvPr/>
        </p:nvSpPr>
        <p:spPr>
          <a:xfrm>
            <a:off x="622301" y="2750076"/>
            <a:ext cx="3342290" cy="461665"/>
          </a:xfrm>
          <a:prstGeom prst="rect">
            <a:avLst/>
          </a:prstGeom>
          <a:noFill/>
        </p:spPr>
        <p:txBody>
          <a:bodyPr wrap="square" rtlCol="0">
            <a:spAutoFit/>
          </a:bodyPr>
          <a:lstStyle/>
          <a:p>
            <a:r>
              <a:rPr lang="en-GB" sz="2400" dirty="0">
                <a:solidFill>
                  <a:schemeClr val="bg1"/>
                </a:solidFill>
              </a:rPr>
              <a:t>Introduction</a:t>
            </a:r>
          </a:p>
        </p:txBody>
      </p:sp>
    </p:spTree>
    <p:extLst>
      <p:ext uri="{BB962C8B-B14F-4D97-AF65-F5344CB8AC3E}">
        <p14:creationId xmlns:p14="http://schemas.microsoft.com/office/powerpoint/2010/main" val="1799196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D416B-CD2B-456D-AF56-8AD2DADA5F21}"/>
              </a:ext>
            </a:extLst>
          </p:cNvPr>
          <p:cNvSpPr>
            <a:spLocks noGrp="1"/>
          </p:cNvSpPr>
          <p:nvPr>
            <p:ph type="title"/>
          </p:nvPr>
        </p:nvSpPr>
        <p:spPr>
          <a:xfrm>
            <a:off x="293357" y="240275"/>
            <a:ext cx="11216658" cy="528638"/>
          </a:xfrm>
        </p:spPr>
        <p:txBody>
          <a:bodyPr/>
          <a:lstStyle/>
          <a:p>
            <a:r>
              <a:rPr lang="en-GB" dirty="0"/>
              <a:t>The tens frame Y1 to Y6 (some examples)</a:t>
            </a:r>
          </a:p>
        </p:txBody>
      </p:sp>
      <p:sp>
        <p:nvSpPr>
          <p:cNvPr id="2" name="TextBox 1">
            <a:extLst>
              <a:ext uri="{FF2B5EF4-FFF2-40B4-BE49-F238E27FC236}">
                <a16:creationId xmlns:a16="http://schemas.microsoft.com/office/drawing/2014/main" id="{DCFFFA73-903A-4F1F-96A2-1A2C9D9D92A1}"/>
              </a:ext>
            </a:extLst>
          </p:cNvPr>
          <p:cNvSpPr txBox="1"/>
          <p:nvPr/>
        </p:nvSpPr>
        <p:spPr>
          <a:xfrm>
            <a:off x="1187561" y="2571830"/>
            <a:ext cx="1016473" cy="369332"/>
          </a:xfrm>
          <a:prstGeom prst="rect">
            <a:avLst/>
          </a:prstGeom>
          <a:noFill/>
        </p:spPr>
        <p:txBody>
          <a:bodyPr wrap="square" rtlCol="0">
            <a:spAutoFit/>
          </a:bodyPr>
          <a:lstStyle/>
          <a:p>
            <a:r>
              <a:rPr lang="en-GB" dirty="0">
                <a:solidFill>
                  <a:schemeClr val="bg2"/>
                </a:solidFill>
              </a:rPr>
              <a:t>Year 1</a:t>
            </a:r>
          </a:p>
        </p:txBody>
      </p:sp>
      <p:sp>
        <p:nvSpPr>
          <p:cNvPr id="26" name="TextBox 25">
            <a:extLst>
              <a:ext uri="{FF2B5EF4-FFF2-40B4-BE49-F238E27FC236}">
                <a16:creationId xmlns:a16="http://schemas.microsoft.com/office/drawing/2014/main" id="{7C1E3F31-48D0-4C99-B52D-E2B80D858939}"/>
              </a:ext>
            </a:extLst>
          </p:cNvPr>
          <p:cNvSpPr txBox="1"/>
          <p:nvPr/>
        </p:nvSpPr>
        <p:spPr>
          <a:xfrm>
            <a:off x="9651080" y="2514636"/>
            <a:ext cx="1016473" cy="369332"/>
          </a:xfrm>
          <a:prstGeom prst="rect">
            <a:avLst/>
          </a:prstGeom>
          <a:noFill/>
        </p:spPr>
        <p:txBody>
          <a:bodyPr wrap="square" rtlCol="0">
            <a:spAutoFit/>
          </a:bodyPr>
          <a:lstStyle/>
          <a:p>
            <a:r>
              <a:rPr lang="en-GB" dirty="0">
                <a:solidFill>
                  <a:schemeClr val="bg2"/>
                </a:solidFill>
              </a:rPr>
              <a:t>Year  3</a:t>
            </a:r>
          </a:p>
        </p:txBody>
      </p:sp>
      <p:sp>
        <p:nvSpPr>
          <p:cNvPr id="27" name="TextBox 26">
            <a:extLst>
              <a:ext uri="{FF2B5EF4-FFF2-40B4-BE49-F238E27FC236}">
                <a16:creationId xmlns:a16="http://schemas.microsoft.com/office/drawing/2014/main" id="{824C6FEA-4F08-45C5-B9EC-E18FA065B088}"/>
              </a:ext>
            </a:extLst>
          </p:cNvPr>
          <p:cNvSpPr txBox="1"/>
          <p:nvPr/>
        </p:nvSpPr>
        <p:spPr>
          <a:xfrm>
            <a:off x="1344923" y="5147043"/>
            <a:ext cx="1016473" cy="369332"/>
          </a:xfrm>
          <a:prstGeom prst="rect">
            <a:avLst/>
          </a:prstGeom>
          <a:noFill/>
        </p:spPr>
        <p:txBody>
          <a:bodyPr wrap="square" rtlCol="0">
            <a:spAutoFit/>
          </a:bodyPr>
          <a:lstStyle/>
          <a:p>
            <a:r>
              <a:rPr lang="en-GB" dirty="0">
                <a:solidFill>
                  <a:schemeClr val="bg2"/>
                </a:solidFill>
              </a:rPr>
              <a:t>Year  4</a:t>
            </a:r>
          </a:p>
        </p:txBody>
      </p:sp>
      <p:pic>
        <p:nvPicPr>
          <p:cNvPr id="8" name="Picture 7">
            <a:extLst>
              <a:ext uri="{FF2B5EF4-FFF2-40B4-BE49-F238E27FC236}">
                <a16:creationId xmlns:a16="http://schemas.microsoft.com/office/drawing/2014/main" id="{F0143551-6459-4260-A991-E1C764454F4C}"/>
              </a:ext>
            </a:extLst>
          </p:cNvPr>
          <p:cNvPicPr>
            <a:picLocks noChangeAspect="1"/>
          </p:cNvPicPr>
          <p:nvPr/>
        </p:nvPicPr>
        <p:blipFill>
          <a:blip r:embed="rId4"/>
          <a:stretch>
            <a:fillRect/>
          </a:stretch>
        </p:blipFill>
        <p:spPr>
          <a:xfrm>
            <a:off x="4097983" y="3263989"/>
            <a:ext cx="3985848" cy="1825579"/>
          </a:xfrm>
          <a:prstGeom prst="rect">
            <a:avLst/>
          </a:prstGeom>
        </p:spPr>
      </p:pic>
      <p:pic>
        <p:nvPicPr>
          <p:cNvPr id="15" name="Picture 14">
            <a:extLst>
              <a:ext uri="{FF2B5EF4-FFF2-40B4-BE49-F238E27FC236}">
                <a16:creationId xmlns:a16="http://schemas.microsoft.com/office/drawing/2014/main" id="{281672CD-E753-4419-A416-2AD709F250A9}"/>
              </a:ext>
            </a:extLst>
          </p:cNvPr>
          <p:cNvPicPr>
            <a:picLocks noChangeAspect="1"/>
          </p:cNvPicPr>
          <p:nvPr/>
        </p:nvPicPr>
        <p:blipFill>
          <a:blip r:embed="rId5"/>
          <a:stretch>
            <a:fillRect/>
          </a:stretch>
        </p:blipFill>
        <p:spPr>
          <a:xfrm>
            <a:off x="7888912" y="689057"/>
            <a:ext cx="3976802" cy="1825579"/>
          </a:xfrm>
          <a:prstGeom prst="rect">
            <a:avLst/>
          </a:prstGeom>
        </p:spPr>
      </p:pic>
      <p:pic>
        <p:nvPicPr>
          <p:cNvPr id="17" name="Picture 16">
            <a:extLst>
              <a:ext uri="{FF2B5EF4-FFF2-40B4-BE49-F238E27FC236}">
                <a16:creationId xmlns:a16="http://schemas.microsoft.com/office/drawing/2014/main" id="{61FF9D5E-D191-4F24-87DD-864C5011E8F8}"/>
              </a:ext>
            </a:extLst>
          </p:cNvPr>
          <p:cNvPicPr>
            <a:picLocks noChangeAspect="1"/>
          </p:cNvPicPr>
          <p:nvPr/>
        </p:nvPicPr>
        <p:blipFill>
          <a:blip r:embed="rId6"/>
          <a:stretch>
            <a:fillRect/>
          </a:stretch>
        </p:blipFill>
        <p:spPr>
          <a:xfrm>
            <a:off x="-75210" y="3162163"/>
            <a:ext cx="4155537" cy="1984880"/>
          </a:xfrm>
          <a:prstGeom prst="rect">
            <a:avLst/>
          </a:prstGeom>
        </p:spPr>
      </p:pic>
      <p:pic>
        <p:nvPicPr>
          <p:cNvPr id="28" name="Picture 27">
            <a:extLst>
              <a:ext uri="{FF2B5EF4-FFF2-40B4-BE49-F238E27FC236}">
                <a16:creationId xmlns:a16="http://schemas.microsoft.com/office/drawing/2014/main" id="{91BEAD5D-3232-4F96-A0E4-2365EF660BB2}"/>
              </a:ext>
            </a:extLst>
          </p:cNvPr>
          <p:cNvPicPr>
            <a:picLocks noChangeAspect="1"/>
          </p:cNvPicPr>
          <p:nvPr/>
        </p:nvPicPr>
        <p:blipFill>
          <a:blip r:embed="rId7"/>
          <a:stretch>
            <a:fillRect/>
          </a:stretch>
        </p:blipFill>
        <p:spPr>
          <a:xfrm>
            <a:off x="-10599" y="675618"/>
            <a:ext cx="3925058" cy="1896943"/>
          </a:xfrm>
          <a:prstGeom prst="rect">
            <a:avLst/>
          </a:prstGeom>
        </p:spPr>
      </p:pic>
      <p:sp>
        <p:nvSpPr>
          <p:cNvPr id="43" name="TextBox 42">
            <a:extLst>
              <a:ext uri="{FF2B5EF4-FFF2-40B4-BE49-F238E27FC236}">
                <a16:creationId xmlns:a16="http://schemas.microsoft.com/office/drawing/2014/main" id="{FD13578D-439C-4BD6-9A67-F77BCCDDDAF9}"/>
              </a:ext>
            </a:extLst>
          </p:cNvPr>
          <p:cNvSpPr txBox="1"/>
          <p:nvPr/>
        </p:nvSpPr>
        <p:spPr>
          <a:xfrm>
            <a:off x="5679408" y="5147043"/>
            <a:ext cx="1016473" cy="369332"/>
          </a:xfrm>
          <a:prstGeom prst="rect">
            <a:avLst/>
          </a:prstGeom>
          <a:noFill/>
        </p:spPr>
        <p:txBody>
          <a:bodyPr wrap="square" rtlCol="0">
            <a:spAutoFit/>
          </a:bodyPr>
          <a:lstStyle/>
          <a:p>
            <a:r>
              <a:rPr lang="en-GB" dirty="0">
                <a:solidFill>
                  <a:schemeClr val="bg2"/>
                </a:solidFill>
              </a:rPr>
              <a:t>Year  5</a:t>
            </a:r>
          </a:p>
        </p:txBody>
      </p:sp>
      <p:pic>
        <p:nvPicPr>
          <p:cNvPr id="31" name="Picture 30">
            <a:extLst>
              <a:ext uri="{FF2B5EF4-FFF2-40B4-BE49-F238E27FC236}">
                <a16:creationId xmlns:a16="http://schemas.microsoft.com/office/drawing/2014/main" id="{31E3CA14-80FB-402E-BD13-563EEE1201AC}"/>
              </a:ext>
            </a:extLst>
          </p:cNvPr>
          <p:cNvPicPr>
            <a:picLocks noChangeAspect="1"/>
          </p:cNvPicPr>
          <p:nvPr/>
        </p:nvPicPr>
        <p:blipFill>
          <a:blip r:embed="rId8"/>
          <a:stretch>
            <a:fillRect/>
          </a:stretch>
        </p:blipFill>
        <p:spPr>
          <a:xfrm>
            <a:off x="4097982" y="738773"/>
            <a:ext cx="3729259" cy="1662694"/>
          </a:xfrm>
          <a:prstGeom prst="rect">
            <a:avLst/>
          </a:prstGeom>
        </p:spPr>
      </p:pic>
      <p:sp>
        <p:nvSpPr>
          <p:cNvPr id="59" name="TextBox 58">
            <a:extLst>
              <a:ext uri="{FF2B5EF4-FFF2-40B4-BE49-F238E27FC236}">
                <a16:creationId xmlns:a16="http://schemas.microsoft.com/office/drawing/2014/main" id="{9CD8832A-E65D-4948-B5E2-09978BF08B81}"/>
              </a:ext>
            </a:extLst>
          </p:cNvPr>
          <p:cNvSpPr txBox="1"/>
          <p:nvPr/>
        </p:nvSpPr>
        <p:spPr>
          <a:xfrm>
            <a:off x="5471243" y="2579022"/>
            <a:ext cx="969236" cy="369332"/>
          </a:xfrm>
          <a:prstGeom prst="rect">
            <a:avLst/>
          </a:prstGeom>
          <a:noFill/>
        </p:spPr>
        <p:txBody>
          <a:bodyPr wrap="square">
            <a:spAutoFit/>
          </a:bodyPr>
          <a:lstStyle/>
          <a:p>
            <a:r>
              <a:rPr lang="en-GB" dirty="0">
                <a:solidFill>
                  <a:schemeClr val="bg2"/>
                </a:solidFill>
              </a:rPr>
              <a:t>Year 2</a:t>
            </a:r>
          </a:p>
        </p:txBody>
      </p:sp>
      <p:sp>
        <p:nvSpPr>
          <p:cNvPr id="60" name="TextBox 59">
            <a:extLst>
              <a:ext uri="{FF2B5EF4-FFF2-40B4-BE49-F238E27FC236}">
                <a16:creationId xmlns:a16="http://schemas.microsoft.com/office/drawing/2014/main" id="{A8328C00-8E89-48B8-8E95-F211E971D61B}"/>
              </a:ext>
            </a:extLst>
          </p:cNvPr>
          <p:cNvSpPr txBox="1"/>
          <p:nvPr/>
        </p:nvSpPr>
        <p:spPr>
          <a:xfrm>
            <a:off x="9979909" y="5147043"/>
            <a:ext cx="1016473" cy="369332"/>
          </a:xfrm>
          <a:prstGeom prst="rect">
            <a:avLst/>
          </a:prstGeom>
          <a:noFill/>
        </p:spPr>
        <p:txBody>
          <a:bodyPr wrap="square" rtlCol="0">
            <a:spAutoFit/>
          </a:bodyPr>
          <a:lstStyle/>
          <a:p>
            <a:r>
              <a:rPr lang="en-GB" dirty="0">
                <a:solidFill>
                  <a:schemeClr val="bg2"/>
                </a:solidFill>
              </a:rPr>
              <a:t>Year  6</a:t>
            </a:r>
          </a:p>
        </p:txBody>
      </p:sp>
      <p:pic>
        <p:nvPicPr>
          <p:cNvPr id="34" name="Picture 33">
            <a:extLst>
              <a:ext uri="{FF2B5EF4-FFF2-40B4-BE49-F238E27FC236}">
                <a16:creationId xmlns:a16="http://schemas.microsoft.com/office/drawing/2014/main" id="{03BA092D-5154-4F5D-9799-72CDD232256D}"/>
              </a:ext>
            </a:extLst>
          </p:cNvPr>
          <p:cNvPicPr>
            <a:picLocks noChangeAspect="1"/>
          </p:cNvPicPr>
          <p:nvPr/>
        </p:nvPicPr>
        <p:blipFill>
          <a:blip r:embed="rId9"/>
          <a:stretch>
            <a:fillRect/>
          </a:stretch>
        </p:blipFill>
        <p:spPr>
          <a:xfrm>
            <a:off x="8139265" y="3434634"/>
            <a:ext cx="3791059" cy="1613217"/>
          </a:xfrm>
          <a:prstGeom prst="rect">
            <a:avLst/>
          </a:prstGeom>
        </p:spPr>
      </p:pic>
      <p:sp>
        <p:nvSpPr>
          <p:cNvPr id="35" name="TextBox 34">
            <a:extLst>
              <a:ext uri="{FF2B5EF4-FFF2-40B4-BE49-F238E27FC236}">
                <a16:creationId xmlns:a16="http://schemas.microsoft.com/office/drawing/2014/main" id="{4FCC6F30-C51C-44D1-988B-DB9BFCC4F52F}"/>
              </a:ext>
            </a:extLst>
          </p:cNvPr>
          <p:cNvSpPr txBox="1"/>
          <p:nvPr/>
        </p:nvSpPr>
        <p:spPr>
          <a:xfrm>
            <a:off x="-10599" y="5551979"/>
            <a:ext cx="3721394" cy="369332"/>
          </a:xfrm>
          <a:prstGeom prst="rect">
            <a:avLst/>
          </a:prstGeom>
          <a:noFill/>
        </p:spPr>
        <p:txBody>
          <a:bodyPr wrap="square" rtlCol="0">
            <a:spAutoFit/>
          </a:bodyPr>
          <a:lstStyle/>
          <a:p>
            <a:r>
              <a:rPr lang="en-GB" dirty="0">
                <a:solidFill>
                  <a:schemeClr val="bg2"/>
                </a:solidFill>
              </a:rPr>
              <a:t>10 hundreds is equivalent to 1 000</a:t>
            </a:r>
          </a:p>
        </p:txBody>
      </p:sp>
      <p:sp>
        <p:nvSpPr>
          <p:cNvPr id="61" name="TextBox 60">
            <a:extLst>
              <a:ext uri="{FF2B5EF4-FFF2-40B4-BE49-F238E27FC236}">
                <a16:creationId xmlns:a16="http://schemas.microsoft.com/office/drawing/2014/main" id="{5B1223A9-557A-48E2-BE95-9F395873AD1A}"/>
              </a:ext>
            </a:extLst>
          </p:cNvPr>
          <p:cNvSpPr txBox="1"/>
          <p:nvPr/>
        </p:nvSpPr>
        <p:spPr>
          <a:xfrm>
            <a:off x="4230210" y="5551979"/>
            <a:ext cx="3809558" cy="646331"/>
          </a:xfrm>
          <a:prstGeom prst="rect">
            <a:avLst/>
          </a:prstGeom>
          <a:noFill/>
        </p:spPr>
        <p:txBody>
          <a:bodyPr wrap="square" rtlCol="0">
            <a:spAutoFit/>
          </a:bodyPr>
          <a:lstStyle/>
          <a:p>
            <a:r>
              <a:rPr lang="en-GB" dirty="0">
                <a:solidFill>
                  <a:schemeClr val="bg2"/>
                </a:solidFill>
              </a:rPr>
              <a:t>10 hundredths  are equivalent to 1 tenth</a:t>
            </a:r>
          </a:p>
        </p:txBody>
      </p:sp>
      <p:sp>
        <p:nvSpPr>
          <p:cNvPr id="62" name="Speech Bubble: Rectangle with Corners Rounded 61">
            <a:extLst>
              <a:ext uri="{FF2B5EF4-FFF2-40B4-BE49-F238E27FC236}">
                <a16:creationId xmlns:a16="http://schemas.microsoft.com/office/drawing/2014/main" id="{4214B8E7-D757-4A88-A621-0C0E17F1F938}"/>
              </a:ext>
            </a:extLst>
          </p:cNvPr>
          <p:cNvSpPr/>
          <p:nvPr/>
        </p:nvSpPr>
        <p:spPr bwMode="auto">
          <a:xfrm>
            <a:off x="1375088" y="2514636"/>
            <a:ext cx="7989427" cy="3840919"/>
          </a:xfrm>
          <a:prstGeom prst="wedgeRoundRectCallout">
            <a:avLst/>
          </a:prstGeom>
          <a:solidFill>
            <a:schemeClr val="tx2">
              <a:lumMod val="20000"/>
              <a:lumOff val="80000"/>
            </a:schemeClr>
          </a:solidFill>
          <a:ln>
            <a:noFill/>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20000"/>
              </a:spcBef>
              <a:spcAft>
                <a:spcPct val="0"/>
              </a:spcAft>
              <a:buClr>
                <a:srgbClr val="00628C"/>
              </a:buClr>
              <a:buSzTx/>
              <a:tabLst/>
            </a:pPr>
            <a:r>
              <a:rPr lang="en-GB" sz="2400" dirty="0">
                <a:solidFill>
                  <a:schemeClr val="bg2"/>
                </a:solidFill>
                <a:latin typeface="Arial" charset="0"/>
              </a:rPr>
              <a:t>How are tens frames used in your schools? </a:t>
            </a:r>
          </a:p>
          <a:p>
            <a:pPr marR="0" defTabSz="914400" rtl="0" eaLnBrk="1" fontAlgn="base" latinLnBrk="0" hangingPunct="1">
              <a:lnSpc>
                <a:spcPct val="100000"/>
              </a:lnSpc>
              <a:spcBef>
                <a:spcPct val="20000"/>
              </a:spcBef>
              <a:spcAft>
                <a:spcPct val="0"/>
              </a:spcAft>
              <a:buClr>
                <a:srgbClr val="00628C"/>
              </a:buClr>
              <a:buSzTx/>
              <a:tabLst/>
            </a:pPr>
            <a:endParaRPr kumimoji="0" lang="en-GB" sz="2400" b="0" i="0" u="none" strike="noStrike" cap="none" normalizeH="0" baseline="0" dirty="0">
              <a:ln>
                <a:noFill/>
              </a:ln>
              <a:solidFill>
                <a:schemeClr val="bg2"/>
              </a:solidFill>
              <a:effectLst/>
              <a:latin typeface="Arial" charset="0"/>
            </a:endParaRPr>
          </a:p>
          <a:p>
            <a:pPr marR="0" defTabSz="914400" rtl="0" eaLnBrk="1" fontAlgn="base" latinLnBrk="0" hangingPunct="1">
              <a:lnSpc>
                <a:spcPct val="100000"/>
              </a:lnSpc>
              <a:spcBef>
                <a:spcPct val="20000"/>
              </a:spcBef>
              <a:spcAft>
                <a:spcPct val="0"/>
              </a:spcAft>
              <a:buClr>
                <a:srgbClr val="00628C"/>
              </a:buClr>
              <a:buSzTx/>
              <a:tabLst/>
            </a:pPr>
            <a:r>
              <a:rPr kumimoji="0" lang="en-GB" sz="2400" b="0" i="0" u="none" strike="noStrike" cap="none" normalizeH="0" baseline="0" dirty="0">
                <a:ln>
                  <a:noFill/>
                </a:ln>
                <a:solidFill>
                  <a:schemeClr val="bg2"/>
                </a:solidFill>
                <a:effectLst/>
                <a:latin typeface="Arial" charset="0"/>
              </a:rPr>
              <a:t>Is</a:t>
            </a:r>
            <a:r>
              <a:rPr kumimoji="0" lang="en-GB" sz="2400" b="0" i="0" u="none" strike="noStrike" cap="none" normalizeH="0" dirty="0">
                <a:ln>
                  <a:noFill/>
                </a:ln>
                <a:solidFill>
                  <a:schemeClr val="bg2"/>
                </a:solidFill>
                <a:effectLst/>
                <a:latin typeface="Arial" charset="0"/>
              </a:rPr>
              <a:t> there clarity in progression?</a:t>
            </a:r>
          </a:p>
          <a:p>
            <a:pPr marR="0" defTabSz="914400" rtl="0" eaLnBrk="1" fontAlgn="base" latinLnBrk="0" hangingPunct="1">
              <a:lnSpc>
                <a:spcPct val="100000"/>
              </a:lnSpc>
              <a:spcBef>
                <a:spcPct val="20000"/>
              </a:spcBef>
              <a:spcAft>
                <a:spcPct val="0"/>
              </a:spcAft>
              <a:buClr>
                <a:srgbClr val="00628C"/>
              </a:buClr>
              <a:buSzTx/>
              <a:tabLst/>
            </a:pPr>
            <a:endParaRPr lang="en-GB" sz="2400" baseline="0" dirty="0">
              <a:solidFill>
                <a:schemeClr val="bg2"/>
              </a:solidFill>
              <a:latin typeface="Arial" charset="0"/>
            </a:endParaRPr>
          </a:p>
          <a:p>
            <a:pPr marR="0" defTabSz="914400" rtl="0" eaLnBrk="1" fontAlgn="base" latinLnBrk="0" hangingPunct="1">
              <a:lnSpc>
                <a:spcPct val="100000"/>
              </a:lnSpc>
              <a:spcBef>
                <a:spcPct val="20000"/>
              </a:spcBef>
              <a:spcAft>
                <a:spcPct val="0"/>
              </a:spcAft>
              <a:buClr>
                <a:srgbClr val="00628C"/>
              </a:buClr>
              <a:buSzTx/>
              <a:tabLst/>
            </a:pPr>
            <a:r>
              <a:rPr lang="en-GB" sz="2400" baseline="0" dirty="0">
                <a:solidFill>
                  <a:schemeClr val="bg2"/>
                </a:solidFill>
                <a:latin typeface="Arial" charset="0"/>
              </a:rPr>
              <a:t>What strategies will you put in place to ensure continuity and progression</a:t>
            </a:r>
            <a:r>
              <a:rPr lang="en-GB" sz="2400" dirty="0">
                <a:solidFill>
                  <a:schemeClr val="bg2"/>
                </a:solidFill>
                <a:latin typeface="Arial" charset="0"/>
              </a:rPr>
              <a:t> and maximise the impact of tens frames  in exposing mathematical structure and relationships?</a:t>
            </a:r>
            <a:endParaRPr kumimoji="0" lang="en-GB" sz="2400" b="0" i="0" u="none" strike="noStrike" cap="none" normalizeH="0" baseline="0" dirty="0">
              <a:ln>
                <a:noFill/>
              </a:ln>
              <a:solidFill>
                <a:schemeClr val="bg2"/>
              </a:solidFill>
              <a:effectLst/>
              <a:latin typeface="Arial" charset="0"/>
            </a:endParaRPr>
          </a:p>
        </p:txBody>
      </p:sp>
      <p:sp>
        <p:nvSpPr>
          <p:cNvPr id="63" name="TextBox 62">
            <a:extLst>
              <a:ext uri="{FF2B5EF4-FFF2-40B4-BE49-F238E27FC236}">
                <a16:creationId xmlns:a16="http://schemas.microsoft.com/office/drawing/2014/main" id="{D181E2F9-3811-4119-91F2-AC5EDD0E1CAD}"/>
              </a:ext>
            </a:extLst>
          </p:cNvPr>
          <p:cNvSpPr txBox="1"/>
          <p:nvPr/>
        </p:nvSpPr>
        <p:spPr>
          <a:xfrm>
            <a:off x="8382442" y="5515257"/>
            <a:ext cx="3809558" cy="646331"/>
          </a:xfrm>
          <a:prstGeom prst="rect">
            <a:avLst/>
          </a:prstGeom>
          <a:noFill/>
        </p:spPr>
        <p:txBody>
          <a:bodyPr wrap="square" rtlCol="0">
            <a:spAutoFit/>
          </a:bodyPr>
          <a:lstStyle/>
          <a:p>
            <a:r>
              <a:rPr lang="en-GB" dirty="0">
                <a:solidFill>
                  <a:schemeClr val="bg2"/>
                </a:solidFill>
              </a:rPr>
              <a:t>Ten 100,000 are equivalent to 1  million</a:t>
            </a:r>
          </a:p>
        </p:txBody>
      </p:sp>
    </p:spTree>
    <p:custDataLst>
      <p:tags r:id="rId1"/>
    </p:custDataLst>
    <p:extLst>
      <p:ext uri="{BB962C8B-B14F-4D97-AF65-F5344CB8AC3E}">
        <p14:creationId xmlns:p14="http://schemas.microsoft.com/office/powerpoint/2010/main" val="2976581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61" grpId="0"/>
      <p:bldP spid="62" grpId="0" animBg="1"/>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1282FB-9788-426C-A247-28BE1619A84F}"/>
              </a:ext>
            </a:extLst>
          </p:cNvPr>
          <p:cNvSpPr>
            <a:spLocks noGrp="1"/>
          </p:cNvSpPr>
          <p:nvPr>
            <p:ph type="title"/>
          </p:nvPr>
        </p:nvSpPr>
        <p:spPr>
          <a:xfrm>
            <a:off x="444870" y="410255"/>
            <a:ext cx="6721641" cy="528638"/>
          </a:xfrm>
        </p:spPr>
        <p:txBody>
          <a:bodyPr/>
          <a:lstStyle/>
          <a:p>
            <a:r>
              <a:rPr lang="en-GB" dirty="0"/>
              <a:t>Some Core Representations </a:t>
            </a:r>
          </a:p>
        </p:txBody>
      </p:sp>
      <p:pic>
        <p:nvPicPr>
          <p:cNvPr id="4" name="Picture 3" descr="A screenshot of a cell phone&#10;&#10;Description automatically generated">
            <a:extLst>
              <a:ext uri="{FF2B5EF4-FFF2-40B4-BE49-F238E27FC236}">
                <a16:creationId xmlns:a16="http://schemas.microsoft.com/office/drawing/2014/main" id="{AA928EB2-D297-4381-91D9-4922A5C153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98" y="1250049"/>
            <a:ext cx="2065544" cy="1870014"/>
          </a:xfrm>
          <a:prstGeom prst="rect">
            <a:avLst/>
          </a:prstGeom>
        </p:spPr>
      </p:pic>
      <p:pic>
        <p:nvPicPr>
          <p:cNvPr id="6" name="Picture 5" descr="A 0 to 100 number line. Multiples of 10 are marked and labelled, as are the numbers 9, 19, 29, 39 and so on. Every whole number is marked, but not labelled, and multiples of 5 are emphasized with heavier marks." title="A 0 to 100 number line with multiples of 10, and each number with a ones-digit of 9, labelled.">
            <a:extLst>
              <a:ext uri="{FF2B5EF4-FFF2-40B4-BE49-F238E27FC236}">
                <a16:creationId xmlns:a16="http://schemas.microsoft.com/office/drawing/2014/main" id="{469FA5E6-C858-43EA-941D-37ECCC87933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6580" y="1754791"/>
            <a:ext cx="5958840" cy="579120"/>
          </a:xfrm>
          <a:prstGeom prst="rect">
            <a:avLst/>
          </a:prstGeom>
          <a:noFill/>
          <a:ln>
            <a:noFill/>
          </a:ln>
        </p:spPr>
      </p:pic>
      <p:sp>
        <p:nvSpPr>
          <p:cNvPr id="8" name="TextBox 7">
            <a:extLst>
              <a:ext uri="{FF2B5EF4-FFF2-40B4-BE49-F238E27FC236}">
                <a16:creationId xmlns:a16="http://schemas.microsoft.com/office/drawing/2014/main" id="{8E337A63-C297-4B50-A94E-C210B3A1B2E1}"/>
              </a:ext>
            </a:extLst>
          </p:cNvPr>
          <p:cNvSpPr txBox="1"/>
          <p:nvPr/>
        </p:nvSpPr>
        <p:spPr>
          <a:xfrm>
            <a:off x="3302758" y="2338223"/>
            <a:ext cx="6096000" cy="656077"/>
          </a:xfrm>
          <a:prstGeom prst="rect">
            <a:avLst/>
          </a:prstGeom>
          <a:noFill/>
        </p:spPr>
        <p:txBody>
          <a:bodyPr wrap="square">
            <a:spAutoFit/>
          </a:bodyPr>
          <a:lstStyle/>
          <a:p>
            <a:pPr algn="ctr">
              <a:lnSpc>
                <a:spcPct val="120000"/>
              </a:lnSpc>
              <a:spcBef>
                <a:spcPts val="600"/>
              </a:spcBef>
              <a:spcAft>
                <a:spcPts val="600"/>
              </a:spcAft>
            </a:pPr>
            <a:r>
              <a:rPr lang="en-GB" sz="1600" b="1" dirty="0">
                <a:solidFill>
                  <a:srgbClr val="000000"/>
                </a:solidFill>
                <a:latin typeface="Arial" panose="020B0604020202020204" pitchFamily="34" charset="0"/>
                <a:ea typeface="Malgun Gothic" panose="020B0503020000020004" pitchFamily="34" charset="-127"/>
                <a:cs typeface="Times New Roman" panose="02020603050405020304" pitchFamily="18" charset="0"/>
              </a:rPr>
              <a:t>Number lines to develop understanding of ordinal relationships </a:t>
            </a:r>
            <a:endParaRPr lang="en-GB" sz="1600" b="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endParaRPr>
          </a:p>
        </p:txBody>
      </p:sp>
      <p:pic>
        <p:nvPicPr>
          <p:cNvPr id="9" name="Picture 8" descr="Tens frames and counters relating 4 + 3 = 7 to 3 + 3 = 6.&#10;Left-hand tens frame: a 5-row 2-column grid – column 1 contains 3 blue counters in the bottom 3 rows; column 2 contains 3 red counters in the bottom 2 rows. 3 blue + 3 red = 6.&#10;Right-hand tens frame: the same as the left hand tens frame, but there is an additional blue counter in the left-hand column: 4 blue + 3 red is equal to 1 more than 3 blue + 3 red." title="Tens frames and counters relating 4 + 3 = 7 to 3 + 3 = 6">
            <a:extLst>
              <a:ext uri="{FF2B5EF4-FFF2-40B4-BE49-F238E27FC236}">
                <a16:creationId xmlns:a16="http://schemas.microsoft.com/office/drawing/2014/main" id="{A5DD5700-ECC9-4790-A768-C270CC1B226B}"/>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680128" y="215902"/>
            <a:ext cx="2392680" cy="1706880"/>
          </a:xfrm>
          <a:prstGeom prst="rect">
            <a:avLst/>
          </a:prstGeom>
          <a:noFill/>
          <a:ln>
            <a:noFill/>
          </a:ln>
        </p:spPr>
      </p:pic>
      <p:sp>
        <p:nvSpPr>
          <p:cNvPr id="11" name="TextBox 10">
            <a:extLst>
              <a:ext uri="{FF2B5EF4-FFF2-40B4-BE49-F238E27FC236}">
                <a16:creationId xmlns:a16="http://schemas.microsoft.com/office/drawing/2014/main" id="{C80C2CCA-8D22-42A1-82EF-229E826E3022}"/>
              </a:ext>
            </a:extLst>
          </p:cNvPr>
          <p:cNvSpPr txBox="1"/>
          <p:nvPr/>
        </p:nvSpPr>
        <p:spPr>
          <a:xfrm>
            <a:off x="9627259" y="2004349"/>
            <a:ext cx="2445549" cy="656077"/>
          </a:xfrm>
          <a:prstGeom prst="rect">
            <a:avLst/>
          </a:prstGeom>
          <a:noFill/>
        </p:spPr>
        <p:txBody>
          <a:bodyPr wrap="square">
            <a:spAutoFit/>
          </a:bodyPr>
          <a:lstStyle/>
          <a:p>
            <a:pPr algn="ctr">
              <a:lnSpc>
                <a:spcPct val="120000"/>
              </a:lnSpc>
              <a:spcBef>
                <a:spcPts val="600"/>
              </a:spcBef>
              <a:spcAft>
                <a:spcPts val="600"/>
              </a:spcAft>
            </a:pPr>
            <a:r>
              <a:rPr lang="en-GB" sz="1600" b="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10 frames to see additive relationships </a:t>
            </a:r>
          </a:p>
        </p:txBody>
      </p:sp>
      <p:pic>
        <p:nvPicPr>
          <p:cNvPr id="12" name="Picture 11" descr="Seven 5-value pre-money tokens in a row: each 5-value pre-money token consists of a circle or counter on which there is a column of 5 small dots" title="Seven 5-value pre-money tokens in a row">
            <a:extLst>
              <a:ext uri="{FF2B5EF4-FFF2-40B4-BE49-F238E27FC236}">
                <a16:creationId xmlns:a16="http://schemas.microsoft.com/office/drawing/2014/main" id="{33E2189D-B4F4-4688-BA49-EF9F15D4D4D9}"/>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41521" y="5226207"/>
            <a:ext cx="5958840" cy="533400"/>
          </a:xfrm>
          <a:prstGeom prst="rect">
            <a:avLst/>
          </a:prstGeom>
          <a:noFill/>
          <a:ln>
            <a:noFill/>
          </a:ln>
        </p:spPr>
      </p:pic>
      <p:pic>
        <p:nvPicPr>
          <p:cNvPr id="14" name="Picture 13" descr="8 bicycles, arranged in 1 row of 5 and 1 row of 3" title="8 bicycles, arranged in 1 row of 5 and 1 row of 3">
            <a:extLst>
              <a:ext uri="{FF2B5EF4-FFF2-40B4-BE49-F238E27FC236}">
                <a16:creationId xmlns:a16="http://schemas.microsoft.com/office/drawing/2014/main" id="{D3ADE789-0F19-4DB5-B18B-0906F9FE3DD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141521" y="3864060"/>
            <a:ext cx="5958840" cy="1104900"/>
          </a:xfrm>
          <a:prstGeom prst="rect">
            <a:avLst/>
          </a:prstGeom>
          <a:noFill/>
          <a:ln>
            <a:noFill/>
          </a:ln>
        </p:spPr>
      </p:pic>
      <p:sp>
        <p:nvSpPr>
          <p:cNvPr id="15" name="TextBox 14">
            <a:extLst>
              <a:ext uri="{FF2B5EF4-FFF2-40B4-BE49-F238E27FC236}">
                <a16:creationId xmlns:a16="http://schemas.microsoft.com/office/drawing/2014/main" id="{15DC5E9A-C039-43F6-9035-ABD9C7BF1E01}"/>
              </a:ext>
            </a:extLst>
          </p:cNvPr>
          <p:cNvSpPr txBox="1"/>
          <p:nvPr/>
        </p:nvSpPr>
        <p:spPr>
          <a:xfrm>
            <a:off x="-1662393" y="5863365"/>
            <a:ext cx="6096000" cy="360612"/>
          </a:xfrm>
          <a:prstGeom prst="rect">
            <a:avLst/>
          </a:prstGeom>
          <a:noFill/>
        </p:spPr>
        <p:txBody>
          <a:bodyPr wrap="square">
            <a:spAutoFit/>
          </a:bodyPr>
          <a:lstStyle/>
          <a:p>
            <a:pPr algn="ctr">
              <a:lnSpc>
                <a:spcPct val="120000"/>
              </a:lnSpc>
              <a:spcBef>
                <a:spcPts val="600"/>
              </a:spcBef>
              <a:spcAft>
                <a:spcPts val="600"/>
              </a:spcAft>
            </a:pPr>
            <a:r>
              <a:rPr lang="en-GB" sz="1600" b="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Unitising images </a:t>
            </a:r>
            <a:r>
              <a:rPr lang="en-GB" sz="1600" b="1" dirty="0">
                <a:solidFill>
                  <a:srgbClr val="000000"/>
                </a:solidFill>
                <a:latin typeface="Arial" panose="020B0604020202020204" pitchFamily="34" charset="0"/>
                <a:ea typeface="Malgun Gothic" panose="020B0503020000020004" pitchFamily="34" charset="-127"/>
                <a:cs typeface="Times New Roman" panose="02020603050405020304" pitchFamily="18" charset="0"/>
              </a:rPr>
              <a:t> </a:t>
            </a:r>
            <a:endParaRPr lang="en-GB" sz="1600" b="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endParaRPr>
          </a:p>
        </p:txBody>
      </p:sp>
      <p:pic>
        <p:nvPicPr>
          <p:cNvPr id="16" name="Picture 15" descr="A frame of 7 rows and 3 columns &#10;The first column contains blue and red counters  arranged in rows of 6&#10;The second and third columns are labelled blue and red respectively and record the number of blue counters and the number of red counters in each row.&#10;Row 1:  6 red counters;   0, 6&#10;Row 2: 1 blue counter, 5 red counters; 1, 5&#10;Row 3: 2 blue counters, 4 red counters; 2, 4&#10;&#10;The pattern continues down to the final row which has 6 blue counters; 6, 0">
            <a:extLst>
              <a:ext uri="{FF2B5EF4-FFF2-40B4-BE49-F238E27FC236}">
                <a16:creationId xmlns:a16="http://schemas.microsoft.com/office/drawing/2014/main" id="{BF0472FF-57AC-4792-ABEF-FAA45DA6C03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4284869" y="3622763"/>
            <a:ext cx="2592733" cy="1195600"/>
          </a:xfrm>
          <a:prstGeom prst="rect">
            <a:avLst/>
          </a:prstGeom>
          <a:noFill/>
          <a:ln>
            <a:noFill/>
          </a:ln>
        </p:spPr>
      </p:pic>
      <p:sp>
        <p:nvSpPr>
          <p:cNvPr id="17" name="TextBox 16">
            <a:extLst>
              <a:ext uri="{FF2B5EF4-FFF2-40B4-BE49-F238E27FC236}">
                <a16:creationId xmlns:a16="http://schemas.microsoft.com/office/drawing/2014/main" id="{0076714A-ACB6-4027-8B7F-75015C6EB13D}"/>
              </a:ext>
            </a:extLst>
          </p:cNvPr>
          <p:cNvSpPr txBox="1"/>
          <p:nvPr/>
        </p:nvSpPr>
        <p:spPr>
          <a:xfrm>
            <a:off x="2406299" y="5045901"/>
            <a:ext cx="6096000" cy="360612"/>
          </a:xfrm>
          <a:prstGeom prst="rect">
            <a:avLst/>
          </a:prstGeom>
          <a:noFill/>
        </p:spPr>
        <p:txBody>
          <a:bodyPr wrap="square">
            <a:spAutoFit/>
          </a:bodyPr>
          <a:lstStyle/>
          <a:p>
            <a:pPr algn="ctr">
              <a:lnSpc>
                <a:spcPct val="120000"/>
              </a:lnSpc>
              <a:spcBef>
                <a:spcPts val="600"/>
              </a:spcBef>
              <a:spcAft>
                <a:spcPts val="600"/>
              </a:spcAft>
            </a:pPr>
            <a:r>
              <a:rPr lang="en-GB" sz="1600" b="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rPr>
              <a:t>Tables to organise and systematise   </a:t>
            </a:r>
            <a:r>
              <a:rPr lang="en-GB" sz="1600" b="1" dirty="0">
                <a:solidFill>
                  <a:srgbClr val="000000"/>
                </a:solidFill>
                <a:latin typeface="Arial" panose="020B0604020202020204" pitchFamily="34" charset="0"/>
                <a:ea typeface="Malgun Gothic" panose="020B0503020000020004" pitchFamily="34" charset="-127"/>
                <a:cs typeface="Times New Roman" panose="02020603050405020304" pitchFamily="18" charset="0"/>
              </a:rPr>
              <a:t> </a:t>
            </a:r>
            <a:endParaRPr lang="en-GB" sz="1600" b="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endParaRPr>
          </a:p>
        </p:txBody>
      </p:sp>
      <p:pic>
        <p:nvPicPr>
          <p:cNvPr id="18" name="Picture 17" descr="Table of whole-number multiples of 1, 10, 100 and 1,000.&#10;Row 1: 1,000, 2,000, 3,000 … up to 9,000&#10;Row 2: 100, 200, 300 … up to 900&#10;Row 3: 10, 20, 30 … up to 90&#10;Row 4: 1, 2, 3 … up to 9." title="Table of whole-number multiples of 1, 10, 100 and 1,000">
            <a:extLst>
              <a:ext uri="{FF2B5EF4-FFF2-40B4-BE49-F238E27FC236}">
                <a16:creationId xmlns:a16="http://schemas.microsoft.com/office/drawing/2014/main" id="{DFDE357B-83D1-487C-9EFF-4EBDF16AC783}"/>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6641332" y="3067435"/>
            <a:ext cx="5957570" cy="1245235"/>
          </a:xfrm>
          <a:prstGeom prst="rect">
            <a:avLst/>
          </a:prstGeom>
          <a:noFill/>
          <a:ln>
            <a:noFill/>
          </a:ln>
        </p:spPr>
      </p:pic>
      <p:pic>
        <p:nvPicPr>
          <p:cNvPr id="19" name="Picture 18" descr="Two diagrams showing 28 partitioned into 20 and 8.&#10;Diagram 1: a cherry model with 28 in the top circle, leading to 20 and 8 in two bottom circles.&#10;Diagram 2: a bar model with the top bar labelled 28, and the bottom bar split proportionally and labelled 20 and 8." title="Two diagrams showing 28 partitioned into 20 and 8.">
            <a:extLst>
              <a:ext uri="{FF2B5EF4-FFF2-40B4-BE49-F238E27FC236}">
                <a16:creationId xmlns:a16="http://schemas.microsoft.com/office/drawing/2014/main" id="{DCE44BEB-831B-49FA-A6D7-84243E3BCEE3}"/>
              </a:ext>
            </a:extLst>
          </p:cNvPr>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64914" y="182923"/>
            <a:ext cx="2654935" cy="836930"/>
          </a:xfrm>
          <a:prstGeom prst="rect">
            <a:avLst/>
          </a:prstGeom>
          <a:noFill/>
          <a:ln>
            <a:noFill/>
          </a:ln>
        </p:spPr>
      </p:pic>
      <p:sp>
        <p:nvSpPr>
          <p:cNvPr id="20" name="TextBox 19">
            <a:extLst>
              <a:ext uri="{FF2B5EF4-FFF2-40B4-BE49-F238E27FC236}">
                <a16:creationId xmlns:a16="http://schemas.microsoft.com/office/drawing/2014/main" id="{F6426CB9-97F5-4939-B5D2-1D4AAB395F61}"/>
              </a:ext>
            </a:extLst>
          </p:cNvPr>
          <p:cNvSpPr txBox="1"/>
          <p:nvPr/>
        </p:nvSpPr>
        <p:spPr>
          <a:xfrm>
            <a:off x="7374683" y="4570129"/>
            <a:ext cx="4644671" cy="951543"/>
          </a:xfrm>
          <a:prstGeom prst="rect">
            <a:avLst/>
          </a:prstGeom>
          <a:noFill/>
        </p:spPr>
        <p:txBody>
          <a:bodyPr wrap="square">
            <a:spAutoFit/>
          </a:bodyPr>
          <a:lstStyle/>
          <a:p>
            <a:pPr algn="ctr">
              <a:lnSpc>
                <a:spcPct val="120000"/>
              </a:lnSpc>
              <a:spcBef>
                <a:spcPts val="600"/>
              </a:spcBef>
              <a:spcAft>
                <a:spcPts val="600"/>
              </a:spcAft>
            </a:pPr>
            <a:r>
              <a:rPr lang="en-GB" sz="1600" b="1" dirty="0">
                <a:solidFill>
                  <a:srgbClr val="000000"/>
                </a:solidFill>
                <a:latin typeface="Arial" panose="020B0604020202020204" pitchFamily="34" charset="0"/>
                <a:ea typeface="Malgun Gothic" panose="020B0503020000020004" pitchFamily="34" charset="-127"/>
                <a:cs typeface="Times New Roman" panose="02020603050405020304" pitchFamily="18" charset="0"/>
              </a:rPr>
              <a:t>Gattegno Chart to develop understanding of place  value and the structure of the number system </a:t>
            </a:r>
            <a:endParaRPr lang="en-GB" sz="1600" b="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endParaRPr>
          </a:p>
        </p:txBody>
      </p:sp>
      <p:sp>
        <p:nvSpPr>
          <p:cNvPr id="22" name="TextBox 21">
            <a:extLst>
              <a:ext uri="{FF2B5EF4-FFF2-40B4-BE49-F238E27FC236}">
                <a16:creationId xmlns:a16="http://schemas.microsoft.com/office/drawing/2014/main" id="{5AF4975E-274F-4840-9E45-0374200AC976}"/>
              </a:ext>
            </a:extLst>
          </p:cNvPr>
          <p:cNvSpPr txBox="1"/>
          <p:nvPr/>
        </p:nvSpPr>
        <p:spPr>
          <a:xfrm>
            <a:off x="-623670" y="3124375"/>
            <a:ext cx="6096000" cy="656077"/>
          </a:xfrm>
          <a:prstGeom prst="rect">
            <a:avLst/>
          </a:prstGeom>
          <a:noFill/>
        </p:spPr>
        <p:txBody>
          <a:bodyPr wrap="square">
            <a:spAutoFit/>
          </a:bodyPr>
          <a:lstStyle/>
          <a:p>
            <a:pPr algn="ctr">
              <a:lnSpc>
                <a:spcPct val="120000"/>
              </a:lnSpc>
              <a:spcBef>
                <a:spcPts val="600"/>
              </a:spcBef>
              <a:spcAft>
                <a:spcPts val="600"/>
              </a:spcAft>
            </a:pPr>
            <a:r>
              <a:rPr lang="en-GB" sz="1600" b="1" dirty="0">
                <a:solidFill>
                  <a:srgbClr val="000000"/>
                </a:solidFill>
                <a:latin typeface="Arial" panose="020B0604020202020204" pitchFamily="34" charset="0"/>
                <a:ea typeface="Malgun Gothic" panose="020B0503020000020004" pitchFamily="34" charset="-127"/>
                <a:cs typeface="Times New Roman" panose="02020603050405020304" pitchFamily="18" charset="0"/>
              </a:rPr>
              <a:t>Place Value charts –  understanding multiplicative relationships  </a:t>
            </a:r>
            <a:endParaRPr lang="en-GB" sz="1600" b="1" dirty="0">
              <a:solidFill>
                <a:srgbClr val="000000"/>
              </a:solidFill>
              <a:effectLst/>
              <a:latin typeface="Arial" panose="020B0604020202020204" pitchFamily="34" charset="0"/>
              <a:ea typeface="Malgun Gothic" panose="020B0503020000020004" pitchFamily="34" charset="-127"/>
              <a:cs typeface="Times New Roman" panose="02020603050405020304" pitchFamily="18" charset="0"/>
            </a:endParaRPr>
          </a:p>
        </p:txBody>
      </p:sp>
      <p:sp>
        <p:nvSpPr>
          <p:cNvPr id="23" name="Speech Bubble: Rectangle with Corners Rounded 22">
            <a:extLst>
              <a:ext uri="{FF2B5EF4-FFF2-40B4-BE49-F238E27FC236}">
                <a16:creationId xmlns:a16="http://schemas.microsoft.com/office/drawing/2014/main" id="{E28C57AA-6CF6-4A61-8C0A-CBB43989345E}"/>
              </a:ext>
            </a:extLst>
          </p:cNvPr>
          <p:cNvSpPr/>
          <p:nvPr/>
        </p:nvSpPr>
        <p:spPr bwMode="auto">
          <a:xfrm>
            <a:off x="1639286" y="2333289"/>
            <a:ext cx="7989427" cy="3840919"/>
          </a:xfrm>
          <a:prstGeom prst="wedgeRoundRectCallout">
            <a:avLst/>
          </a:prstGeom>
          <a:solidFill>
            <a:schemeClr val="tx2">
              <a:lumMod val="20000"/>
              <a:lumOff val="80000"/>
            </a:schemeClr>
          </a:solidFill>
          <a:ln>
            <a:noFill/>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20000"/>
              </a:spcBef>
              <a:spcAft>
                <a:spcPct val="0"/>
              </a:spcAft>
              <a:buClr>
                <a:srgbClr val="00628C"/>
              </a:buClr>
              <a:buSzTx/>
              <a:tabLst/>
            </a:pPr>
            <a:r>
              <a:rPr lang="en-GB" sz="2400" dirty="0">
                <a:latin typeface="Arial" charset="0"/>
              </a:rPr>
              <a:t>Do you have a set of core representations that are used consistently through your school?</a:t>
            </a:r>
          </a:p>
          <a:p>
            <a:pPr marR="0" defTabSz="914400" rtl="0" eaLnBrk="1" fontAlgn="base" latinLnBrk="0" hangingPunct="1">
              <a:lnSpc>
                <a:spcPct val="100000"/>
              </a:lnSpc>
              <a:spcBef>
                <a:spcPct val="20000"/>
              </a:spcBef>
              <a:spcAft>
                <a:spcPct val="0"/>
              </a:spcAft>
              <a:buClr>
                <a:srgbClr val="00628C"/>
              </a:buClr>
              <a:buSzTx/>
              <a:tabLst/>
            </a:pPr>
            <a:endParaRPr kumimoji="0" lang="en-GB" sz="2400" b="0" i="0" u="none" strike="noStrike" cap="none" normalizeH="0" baseline="0" dirty="0">
              <a:ln>
                <a:noFill/>
              </a:ln>
              <a:solidFill>
                <a:schemeClr val="tx1"/>
              </a:solidFill>
              <a:effectLst/>
              <a:latin typeface="Arial" charset="0"/>
            </a:endParaRPr>
          </a:p>
          <a:p>
            <a:pPr marR="0" defTabSz="914400" rtl="0" eaLnBrk="1" fontAlgn="base" latinLnBrk="0" hangingPunct="1">
              <a:lnSpc>
                <a:spcPct val="100000"/>
              </a:lnSpc>
              <a:spcBef>
                <a:spcPct val="20000"/>
              </a:spcBef>
              <a:spcAft>
                <a:spcPct val="0"/>
              </a:spcAft>
              <a:buClr>
                <a:srgbClr val="00628C"/>
              </a:buClr>
              <a:buSzTx/>
              <a:tabLst/>
            </a:pPr>
            <a:r>
              <a:rPr lang="en-GB" sz="2400" dirty="0">
                <a:latin typeface="Arial" charset="0"/>
              </a:rPr>
              <a:t>Are teachers confident in their intended purpose?</a:t>
            </a:r>
          </a:p>
          <a:p>
            <a:pPr marR="0" defTabSz="914400" rtl="0" eaLnBrk="1" fontAlgn="base" latinLnBrk="0" hangingPunct="1">
              <a:lnSpc>
                <a:spcPct val="100000"/>
              </a:lnSpc>
              <a:spcBef>
                <a:spcPct val="20000"/>
              </a:spcBef>
              <a:spcAft>
                <a:spcPct val="0"/>
              </a:spcAft>
              <a:buClr>
                <a:srgbClr val="00628C"/>
              </a:buClr>
              <a:buSzTx/>
              <a:tabLst/>
            </a:pPr>
            <a:endParaRPr kumimoji="0" lang="en-GB" sz="2400" b="0" i="0" u="none" strike="noStrike" cap="none" normalizeH="0" baseline="0" dirty="0">
              <a:ln>
                <a:noFill/>
              </a:ln>
              <a:solidFill>
                <a:schemeClr val="tx1"/>
              </a:solidFill>
              <a:effectLst/>
              <a:latin typeface="Arial" charset="0"/>
            </a:endParaRPr>
          </a:p>
          <a:p>
            <a:pPr marR="0" defTabSz="914400" rtl="0" eaLnBrk="1" fontAlgn="base" latinLnBrk="0" hangingPunct="1">
              <a:lnSpc>
                <a:spcPct val="100000"/>
              </a:lnSpc>
              <a:spcBef>
                <a:spcPct val="20000"/>
              </a:spcBef>
              <a:spcAft>
                <a:spcPct val="0"/>
              </a:spcAft>
              <a:buClr>
                <a:srgbClr val="00628C"/>
              </a:buClr>
              <a:buSzTx/>
              <a:tabLst/>
            </a:pPr>
            <a:r>
              <a:rPr lang="en-GB" sz="2400" dirty="0">
                <a:latin typeface="Arial" charset="0"/>
              </a:rPr>
              <a:t>Each Year Group chapter of the NC guidance exemplifies core representations and their purpose </a:t>
            </a:r>
            <a:endParaRPr kumimoji="0" lang="en-GB" sz="24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333934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1B47A52F-88C9-4E80-8011-91F5686AFB11}"/>
              </a:ext>
            </a:extLst>
          </p:cNvPr>
          <p:cNvPicPr>
            <a:picLocks noGrp="1" noChangeAspect="1"/>
          </p:cNvPicPr>
          <p:nvPr>
            <p:ph idx="1"/>
          </p:nvPr>
        </p:nvPicPr>
        <p:blipFill>
          <a:blip r:embed="rId3"/>
          <a:stretch>
            <a:fillRect/>
          </a:stretch>
        </p:blipFill>
        <p:spPr>
          <a:xfrm>
            <a:off x="609601" y="2033668"/>
            <a:ext cx="10968567" cy="3701889"/>
          </a:xfrm>
          <a:noFill/>
        </p:spPr>
      </p:pic>
      <p:sp>
        <p:nvSpPr>
          <p:cNvPr id="3" name="Title 2">
            <a:extLst>
              <a:ext uri="{FF2B5EF4-FFF2-40B4-BE49-F238E27FC236}">
                <a16:creationId xmlns:a16="http://schemas.microsoft.com/office/drawing/2014/main" id="{D424A32D-DF10-490B-B211-80756B657CD4}"/>
              </a:ext>
            </a:extLst>
          </p:cNvPr>
          <p:cNvSpPr>
            <a:spLocks noGrp="1"/>
          </p:cNvSpPr>
          <p:nvPr>
            <p:ph type="title"/>
          </p:nvPr>
        </p:nvSpPr>
        <p:spPr>
          <a:xfrm>
            <a:off x="609600" y="915987"/>
            <a:ext cx="10968565" cy="528638"/>
          </a:xfrm>
        </p:spPr>
        <p:txBody>
          <a:bodyPr wrap="square" anchor="b">
            <a:normAutofit/>
          </a:bodyPr>
          <a:lstStyle/>
          <a:p>
            <a:pPr>
              <a:lnSpc>
                <a:spcPct val="90000"/>
              </a:lnSpc>
            </a:pPr>
            <a:r>
              <a:rPr lang="en-GB" sz="3100" dirty="0"/>
              <a:t>Multiple Representations</a:t>
            </a:r>
          </a:p>
        </p:txBody>
      </p:sp>
      <p:sp>
        <p:nvSpPr>
          <p:cNvPr id="6" name="Speech Bubble: Rectangle with Corners Rounded 5">
            <a:extLst>
              <a:ext uri="{FF2B5EF4-FFF2-40B4-BE49-F238E27FC236}">
                <a16:creationId xmlns:a16="http://schemas.microsoft.com/office/drawing/2014/main" id="{3AEA0A4F-7B12-4E4A-8EF9-F1AE55C3D1F1}"/>
              </a:ext>
            </a:extLst>
          </p:cNvPr>
          <p:cNvSpPr/>
          <p:nvPr/>
        </p:nvSpPr>
        <p:spPr bwMode="auto">
          <a:xfrm>
            <a:off x="1930266" y="1696819"/>
            <a:ext cx="7989427" cy="3840919"/>
          </a:xfrm>
          <a:prstGeom prst="wedgeRoundRectCallout">
            <a:avLst/>
          </a:prstGeom>
          <a:solidFill>
            <a:schemeClr val="tx2">
              <a:lumMod val="20000"/>
              <a:lumOff val="80000"/>
            </a:schemeClr>
          </a:solidFill>
          <a:ln>
            <a:noFill/>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20000"/>
              </a:spcBef>
              <a:spcAft>
                <a:spcPct val="0"/>
              </a:spcAft>
              <a:buClr>
                <a:srgbClr val="00628C"/>
              </a:buClr>
              <a:buSzTx/>
              <a:tabLst/>
            </a:pPr>
            <a:r>
              <a:rPr lang="en-GB" sz="2400" dirty="0">
                <a:latin typeface="Arial" charset="0"/>
              </a:rPr>
              <a:t>The use of multiple representations lies at the heart of conceptual variation, a powerful strategy for developing deep understanding and fluency.</a:t>
            </a:r>
          </a:p>
          <a:p>
            <a:pPr marR="0" defTabSz="914400" rtl="0" eaLnBrk="1" fontAlgn="base" latinLnBrk="0" hangingPunct="1">
              <a:lnSpc>
                <a:spcPct val="100000"/>
              </a:lnSpc>
              <a:spcBef>
                <a:spcPct val="20000"/>
              </a:spcBef>
              <a:spcAft>
                <a:spcPct val="0"/>
              </a:spcAft>
              <a:buClr>
                <a:srgbClr val="00628C"/>
              </a:buClr>
              <a:buSzTx/>
              <a:tabLst/>
            </a:pPr>
            <a:endParaRPr kumimoji="0" lang="en-GB" sz="2400" b="0" i="0" u="none" strike="noStrike" cap="none" normalizeH="0" baseline="0" dirty="0">
              <a:ln>
                <a:noFill/>
              </a:ln>
              <a:solidFill>
                <a:schemeClr val="tx1"/>
              </a:solidFill>
              <a:effectLst/>
              <a:latin typeface="Arial" charset="0"/>
            </a:endParaRPr>
          </a:p>
          <a:p>
            <a:pPr marR="0" defTabSz="914400" rtl="0" eaLnBrk="1" fontAlgn="base" latinLnBrk="0" hangingPunct="1">
              <a:lnSpc>
                <a:spcPct val="100000"/>
              </a:lnSpc>
              <a:spcBef>
                <a:spcPct val="20000"/>
              </a:spcBef>
              <a:spcAft>
                <a:spcPct val="0"/>
              </a:spcAft>
              <a:buClr>
                <a:srgbClr val="00628C"/>
              </a:buClr>
              <a:buSzTx/>
              <a:tabLst/>
            </a:pPr>
            <a:r>
              <a:rPr lang="en-GB" sz="2400" dirty="0">
                <a:latin typeface="Arial" charset="0"/>
              </a:rPr>
              <a:t>Notice the variation in not only the different medium for representing tens and ones, but also the different arrangement of tens and ones.</a:t>
            </a:r>
            <a:endParaRPr kumimoji="0" lang="en-GB" sz="24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827262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B2005A6-1459-4FA8-BA94-FA9CAC75B254}"/>
              </a:ext>
            </a:extLst>
          </p:cNvPr>
          <p:cNvSpPr>
            <a:spLocks noGrp="1"/>
          </p:cNvSpPr>
          <p:nvPr>
            <p:ph type="ctrTitle"/>
          </p:nvPr>
        </p:nvSpPr>
        <p:spPr>
          <a:xfrm>
            <a:off x="622301" y="476681"/>
            <a:ext cx="5545707" cy="576055"/>
          </a:xfrm>
        </p:spPr>
        <p:txBody>
          <a:bodyPr/>
          <a:lstStyle/>
          <a:p>
            <a:r>
              <a:rPr lang="en-GB" dirty="0"/>
              <a:t>Mathematics guidance:</a:t>
            </a:r>
            <a:br>
              <a:rPr lang="en-GB" dirty="0"/>
            </a:br>
            <a:r>
              <a:rPr lang="en-GB" dirty="0"/>
              <a:t>Key stage 1 and 2</a:t>
            </a:r>
          </a:p>
        </p:txBody>
      </p:sp>
      <p:sp>
        <p:nvSpPr>
          <p:cNvPr id="6" name="Subtitle 4">
            <a:extLst>
              <a:ext uri="{FF2B5EF4-FFF2-40B4-BE49-F238E27FC236}">
                <a16:creationId xmlns:a16="http://schemas.microsoft.com/office/drawing/2014/main" id="{D9B7E9A7-C249-4AB9-8521-494D66016BBA}"/>
              </a:ext>
            </a:extLst>
          </p:cNvPr>
          <p:cNvSpPr>
            <a:spLocks noGrp="1"/>
          </p:cNvSpPr>
          <p:nvPr>
            <p:ph type="subTitle" idx="1"/>
          </p:nvPr>
        </p:nvSpPr>
        <p:spPr>
          <a:xfrm>
            <a:off x="622301" y="1597946"/>
            <a:ext cx="5557348" cy="1152130"/>
          </a:xfrm>
        </p:spPr>
        <p:txBody>
          <a:bodyPr/>
          <a:lstStyle/>
          <a:p>
            <a:r>
              <a:rPr lang="en-GB" dirty="0"/>
              <a:t>Non-statutory guidance for the national curriculum in England</a:t>
            </a:r>
          </a:p>
        </p:txBody>
      </p:sp>
      <p:sp>
        <p:nvSpPr>
          <p:cNvPr id="3" name="TextBox 2">
            <a:extLst>
              <a:ext uri="{FF2B5EF4-FFF2-40B4-BE49-F238E27FC236}">
                <a16:creationId xmlns:a16="http://schemas.microsoft.com/office/drawing/2014/main" id="{A72965DC-1DAD-48FD-A070-28C8C5D00CFB}"/>
              </a:ext>
            </a:extLst>
          </p:cNvPr>
          <p:cNvSpPr txBox="1"/>
          <p:nvPr/>
        </p:nvSpPr>
        <p:spPr>
          <a:xfrm>
            <a:off x="622301" y="3064453"/>
            <a:ext cx="3342290" cy="461665"/>
          </a:xfrm>
          <a:prstGeom prst="rect">
            <a:avLst/>
          </a:prstGeom>
          <a:noFill/>
        </p:spPr>
        <p:txBody>
          <a:bodyPr wrap="square" rtlCol="0">
            <a:spAutoFit/>
          </a:bodyPr>
          <a:lstStyle/>
          <a:p>
            <a:r>
              <a:rPr lang="en-GB" sz="2400" dirty="0">
                <a:solidFill>
                  <a:schemeClr val="bg1"/>
                </a:solidFill>
              </a:rPr>
              <a:t>Language</a:t>
            </a:r>
          </a:p>
        </p:txBody>
      </p:sp>
    </p:spTree>
    <p:extLst>
      <p:ext uri="{BB962C8B-B14F-4D97-AF65-F5344CB8AC3E}">
        <p14:creationId xmlns:p14="http://schemas.microsoft.com/office/powerpoint/2010/main" val="31941622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C3AF71-6E69-41A9-892F-A479404C7C76}"/>
              </a:ext>
            </a:extLst>
          </p:cNvPr>
          <p:cNvSpPr>
            <a:spLocks noGrp="1"/>
          </p:cNvSpPr>
          <p:nvPr>
            <p:ph idx="1"/>
          </p:nvPr>
        </p:nvSpPr>
        <p:spPr/>
        <p:txBody>
          <a:bodyPr/>
          <a:lstStyle/>
          <a:p>
            <a:pPr marL="0" indent="0">
              <a:lnSpc>
                <a:spcPct val="120000"/>
              </a:lnSpc>
              <a:spcAft>
                <a:spcPts val="1200"/>
              </a:spcAft>
            </a:pPr>
            <a:r>
              <a:rPr lang="en-GB" sz="2800" i="1" dirty="0"/>
              <a:t>The development and use of precise and accurate language in mathematics is important, so the guidance includes ‘Language focus’ features. These provide suggested sentence structures for pupils to use to capture, connect and apply important mathematical ideas. </a:t>
            </a:r>
          </a:p>
          <a:p>
            <a:pPr marL="0" indent="0">
              <a:lnSpc>
                <a:spcPct val="120000"/>
              </a:lnSpc>
              <a:spcAft>
                <a:spcPts val="1200"/>
              </a:spcAft>
            </a:pPr>
            <a:endParaRPr lang="en-GB" dirty="0"/>
          </a:p>
        </p:txBody>
      </p:sp>
      <p:sp>
        <p:nvSpPr>
          <p:cNvPr id="3" name="Title 2">
            <a:extLst>
              <a:ext uri="{FF2B5EF4-FFF2-40B4-BE49-F238E27FC236}">
                <a16:creationId xmlns:a16="http://schemas.microsoft.com/office/drawing/2014/main" id="{32F17A92-51EB-4686-AF58-F28EE41B4BBA}"/>
              </a:ext>
            </a:extLst>
          </p:cNvPr>
          <p:cNvSpPr>
            <a:spLocks noGrp="1"/>
          </p:cNvSpPr>
          <p:nvPr>
            <p:ph type="title"/>
          </p:nvPr>
        </p:nvSpPr>
        <p:spPr/>
        <p:txBody>
          <a:bodyPr/>
          <a:lstStyle/>
          <a:p>
            <a:r>
              <a:rPr lang="en-GB" dirty="0"/>
              <a:t>Language Structures</a:t>
            </a:r>
          </a:p>
        </p:txBody>
      </p:sp>
      <p:graphicFrame>
        <p:nvGraphicFramePr>
          <p:cNvPr id="5" name="Table 4">
            <a:extLst>
              <a:ext uri="{FF2B5EF4-FFF2-40B4-BE49-F238E27FC236}">
                <a16:creationId xmlns:a16="http://schemas.microsoft.com/office/drawing/2014/main" id="{079559BC-34F3-4C0D-ADF6-A1212738A78E}"/>
              </a:ext>
            </a:extLst>
          </p:cNvPr>
          <p:cNvGraphicFramePr>
            <a:graphicFrameLocks noGrp="1"/>
          </p:cNvGraphicFramePr>
          <p:nvPr>
            <p:extLst>
              <p:ext uri="{D42A27DB-BD31-4B8C-83A1-F6EECF244321}">
                <p14:modId xmlns:p14="http://schemas.microsoft.com/office/powerpoint/2010/main" val="1837572035"/>
              </p:ext>
            </p:extLst>
          </p:nvPr>
        </p:nvGraphicFramePr>
        <p:xfrm>
          <a:off x="436918" y="4397601"/>
          <a:ext cx="8851462" cy="1807214"/>
        </p:xfrm>
        <a:graphic>
          <a:graphicData uri="http://schemas.openxmlformats.org/drawingml/2006/table">
            <a:tbl>
              <a:tblPr firstRow="1" firstCol="1"/>
              <a:tblGrid>
                <a:gridCol w="8851462">
                  <a:extLst>
                    <a:ext uri="{9D8B030D-6E8A-4147-A177-3AD203B41FA5}">
                      <a16:colId xmlns:a16="http://schemas.microsoft.com/office/drawing/2014/main" val="1186426967"/>
                    </a:ext>
                  </a:extLst>
                </a:gridCol>
              </a:tblGrid>
              <a:tr h="1807214">
                <a:tc>
                  <a:txBody>
                    <a:bodyPr/>
                    <a:lstStyle/>
                    <a:p>
                      <a:pPr>
                        <a:lnSpc>
                          <a:spcPct val="120000"/>
                        </a:lnSpc>
                        <a:spcBef>
                          <a:spcPts val="600"/>
                        </a:spcBef>
                        <a:spcAft>
                          <a:spcPts val="1200"/>
                        </a:spcAft>
                      </a:pPr>
                      <a:r>
                        <a:rPr lang="en-GB" sz="2700" b="1" dirty="0">
                          <a:solidFill>
                            <a:srgbClr val="585858"/>
                          </a:solidFill>
                          <a:latin typeface="+mj-lt"/>
                          <a:ea typeface="+mj-ea"/>
                          <a:cs typeface="+mj-cs"/>
                        </a:rPr>
                        <a:t>Language focus</a:t>
                      </a:r>
                    </a:p>
                    <a:p>
                      <a:pPr>
                        <a:lnSpc>
                          <a:spcPct val="120000"/>
                        </a:lnSpc>
                        <a:spcAft>
                          <a:spcPts val="1200"/>
                        </a:spcAft>
                      </a:pPr>
                      <a:r>
                        <a:rPr lang="en-GB" sz="2800" i="1" dirty="0">
                          <a:solidFill>
                            <a:srgbClr val="585858"/>
                          </a:solidFill>
                          <a:latin typeface="+mn-lt"/>
                          <a:ea typeface="+mn-ea"/>
                          <a:cs typeface="+mn-cs"/>
                        </a:rPr>
                        <a:t>“The whole is divided into 3 equal parts. Each part is one-third of the whole.”</a:t>
                      </a:r>
                    </a:p>
                  </a:txBody>
                  <a:tcPr marL="68580" marR="68580" marT="0" marB="0">
                    <a:lnL w="12700" cap="flat" cmpd="sng" algn="ctr">
                      <a:solidFill>
                        <a:srgbClr val="969696"/>
                      </a:solidFill>
                      <a:prstDash val="solid"/>
                      <a:round/>
                      <a:headEnd type="none" w="med" len="med"/>
                      <a:tailEnd type="none" w="med" len="med"/>
                    </a:lnL>
                    <a:lnR w="12700" cap="flat" cmpd="sng" algn="ctr">
                      <a:solidFill>
                        <a:srgbClr val="969696"/>
                      </a:solidFill>
                      <a:prstDash val="solid"/>
                      <a:round/>
                      <a:headEnd type="none" w="med" len="med"/>
                      <a:tailEnd type="none" w="med" len="med"/>
                    </a:lnR>
                    <a:lnT w="12700" cap="flat" cmpd="sng" algn="ctr">
                      <a:solidFill>
                        <a:srgbClr val="969696"/>
                      </a:solidFill>
                      <a:prstDash val="solid"/>
                      <a:round/>
                      <a:headEnd type="none" w="med" len="med"/>
                      <a:tailEnd type="none" w="med" len="med"/>
                    </a:lnT>
                    <a:lnB w="12700" cap="flat" cmpd="sng" algn="ctr">
                      <a:solidFill>
                        <a:srgbClr val="969696"/>
                      </a:solidFill>
                      <a:prstDash val="solid"/>
                      <a:round/>
                      <a:headEnd type="none" w="med" len="med"/>
                      <a:tailEnd type="none" w="med" len="med"/>
                    </a:lnB>
                    <a:solidFill>
                      <a:srgbClr val="CFDCE3"/>
                    </a:solidFill>
                  </a:tcPr>
                </a:tc>
                <a:extLst>
                  <a:ext uri="{0D108BD9-81ED-4DB2-BD59-A6C34878D82A}">
                    <a16:rowId xmlns:a16="http://schemas.microsoft.com/office/drawing/2014/main" val="305202552"/>
                  </a:ext>
                </a:extLst>
              </a:tr>
            </a:tbl>
          </a:graphicData>
        </a:graphic>
      </p:graphicFrame>
    </p:spTree>
    <p:extLst>
      <p:ext uri="{BB962C8B-B14F-4D97-AF65-F5344CB8AC3E}">
        <p14:creationId xmlns:p14="http://schemas.microsoft.com/office/powerpoint/2010/main" val="2321940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F2EE027-4144-434E-92AD-FEB1325C65FA}"/>
              </a:ext>
            </a:extLst>
          </p:cNvPr>
          <p:cNvSpPr>
            <a:spLocks noGrp="1"/>
          </p:cNvSpPr>
          <p:nvPr>
            <p:ph type="ctrTitle"/>
          </p:nvPr>
        </p:nvSpPr>
        <p:spPr>
          <a:xfrm>
            <a:off x="622301" y="476681"/>
            <a:ext cx="5545707" cy="576055"/>
          </a:xfrm>
        </p:spPr>
        <p:txBody>
          <a:bodyPr/>
          <a:lstStyle/>
          <a:p>
            <a:r>
              <a:rPr lang="en-GB" dirty="0"/>
              <a:t>Mathematics guidance:</a:t>
            </a:r>
            <a:br>
              <a:rPr lang="en-GB" dirty="0"/>
            </a:br>
            <a:r>
              <a:rPr lang="en-GB" dirty="0"/>
              <a:t>Key stage 1 and 2</a:t>
            </a:r>
          </a:p>
        </p:txBody>
      </p:sp>
      <p:sp>
        <p:nvSpPr>
          <p:cNvPr id="6" name="Subtitle 4">
            <a:extLst>
              <a:ext uri="{FF2B5EF4-FFF2-40B4-BE49-F238E27FC236}">
                <a16:creationId xmlns:a16="http://schemas.microsoft.com/office/drawing/2014/main" id="{802C729F-0360-43D6-9C20-593B4CEC5033}"/>
              </a:ext>
            </a:extLst>
          </p:cNvPr>
          <p:cNvSpPr>
            <a:spLocks noGrp="1"/>
          </p:cNvSpPr>
          <p:nvPr>
            <p:ph type="subTitle" idx="1"/>
          </p:nvPr>
        </p:nvSpPr>
        <p:spPr>
          <a:xfrm>
            <a:off x="610660" y="1594391"/>
            <a:ext cx="5557348" cy="1152130"/>
          </a:xfrm>
        </p:spPr>
        <p:txBody>
          <a:bodyPr/>
          <a:lstStyle/>
          <a:p>
            <a:r>
              <a:rPr lang="en-GB" dirty="0"/>
              <a:t>Non-statutory guidance for the national curriculum in England</a:t>
            </a:r>
          </a:p>
        </p:txBody>
      </p:sp>
      <p:sp>
        <p:nvSpPr>
          <p:cNvPr id="7" name="TextBox 6">
            <a:extLst>
              <a:ext uri="{FF2B5EF4-FFF2-40B4-BE49-F238E27FC236}">
                <a16:creationId xmlns:a16="http://schemas.microsoft.com/office/drawing/2014/main" id="{44A8443B-0A0A-4C6F-A7E5-79A127B860E9}"/>
              </a:ext>
            </a:extLst>
          </p:cNvPr>
          <p:cNvSpPr txBox="1"/>
          <p:nvPr/>
        </p:nvSpPr>
        <p:spPr>
          <a:xfrm>
            <a:off x="622301" y="2967335"/>
            <a:ext cx="3342290" cy="461665"/>
          </a:xfrm>
          <a:prstGeom prst="rect">
            <a:avLst/>
          </a:prstGeom>
          <a:noFill/>
        </p:spPr>
        <p:txBody>
          <a:bodyPr wrap="square" rtlCol="0">
            <a:spAutoFit/>
          </a:bodyPr>
          <a:lstStyle/>
          <a:p>
            <a:r>
              <a:rPr lang="en-GB" sz="2400" dirty="0">
                <a:solidFill>
                  <a:schemeClr val="bg1"/>
                </a:solidFill>
              </a:rPr>
              <a:t>Making Connections</a:t>
            </a:r>
          </a:p>
        </p:txBody>
      </p:sp>
    </p:spTree>
    <p:extLst>
      <p:ext uri="{BB962C8B-B14F-4D97-AF65-F5344CB8AC3E}">
        <p14:creationId xmlns:p14="http://schemas.microsoft.com/office/powerpoint/2010/main" val="1870978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61913-A8DD-4986-8284-F5BCF27E1349}"/>
              </a:ext>
            </a:extLst>
          </p:cNvPr>
          <p:cNvSpPr>
            <a:spLocks noGrp="1"/>
          </p:cNvSpPr>
          <p:nvPr>
            <p:ph type="title"/>
          </p:nvPr>
        </p:nvSpPr>
        <p:spPr/>
        <p:txBody>
          <a:bodyPr/>
          <a:lstStyle/>
          <a:p>
            <a:r>
              <a:rPr lang="en-GB" dirty="0"/>
              <a:t>Making Connections is strong throughout the document</a:t>
            </a:r>
          </a:p>
        </p:txBody>
      </p:sp>
      <p:sp>
        <p:nvSpPr>
          <p:cNvPr id="3" name="Content Placeholder 2">
            <a:extLst>
              <a:ext uri="{FF2B5EF4-FFF2-40B4-BE49-F238E27FC236}">
                <a16:creationId xmlns:a16="http://schemas.microsoft.com/office/drawing/2014/main" id="{7A6425EF-FDDD-47A9-B284-961903048221}"/>
              </a:ext>
            </a:extLst>
          </p:cNvPr>
          <p:cNvSpPr>
            <a:spLocks noGrp="1"/>
          </p:cNvSpPr>
          <p:nvPr>
            <p:ph idx="1"/>
          </p:nvPr>
        </p:nvSpPr>
        <p:spPr/>
        <p:txBody>
          <a:bodyPr/>
          <a:lstStyle/>
          <a:p>
            <a:r>
              <a:rPr lang="en-GB" sz="2400" b="1" dirty="0">
                <a:solidFill>
                  <a:schemeClr val="bg2"/>
                </a:solidFill>
                <a:effectLst/>
                <a:latin typeface="Arial" panose="020B0604020202020204" pitchFamily="34" charset="0"/>
                <a:ea typeface="Malgun Gothic" panose="020B0503020000020004" pitchFamily="34" charset="-127"/>
                <a:cs typeface="Times New Roman" panose="02020603050405020304" pitchFamily="18" charset="0"/>
              </a:rPr>
              <a:t>Making connections</a:t>
            </a:r>
          </a:p>
          <a:p>
            <a:endParaRPr lang="en-GB" dirty="0"/>
          </a:p>
        </p:txBody>
      </p:sp>
      <p:pic>
        <p:nvPicPr>
          <p:cNvPr id="10" name="Picture 9">
            <a:extLst>
              <a:ext uri="{FF2B5EF4-FFF2-40B4-BE49-F238E27FC236}">
                <a16:creationId xmlns:a16="http://schemas.microsoft.com/office/drawing/2014/main" id="{3EBFA87F-CD64-4300-B518-87F78B41320E}"/>
              </a:ext>
            </a:extLst>
          </p:cNvPr>
          <p:cNvPicPr>
            <a:picLocks noChangeAspect="1"/>
          </p:cNvPicPr>
          <p:nvPr/>
        </p:nvPicPr>
        <p:blipFill>
          <a:blip r:embed="rId2"/>
          <a:stretch>
            <a:fillRect/>
          </a:stretch>
        </p:blipFill>
        <p:spPr>
          <a:xfrm>
            <a:off x="601035" y="1412776"/>
            <a:ext cx="10897477" cy="4396635"/>
          </a:xfrm>
          <a:prstGeom prst="rect">
            <a:avLst/>
          </a:prstGeom>
          <a:solidFill>
            <a:schemeClr val="bg1"/>
          </a:solidFill>
        </p:spPr>
      </p:pic>
    </p:spTree>
    <p:extLst>
      <p:ext uri="{BB962C8B-B14F-4D97-AF65-F5344CB8AC3E}">
        <p14:creationId xmlns:p14="http://schemas.microsoft.com/office/powerpoint/2010/main" val="9783826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79C6-8F6A-44A4-B9B2-522132016360}"/>
              </a:ext>
            </a:extLst>
          </p:cNvPr>
          <p:cNvSpPr>
            <a:spLocks noGrp="1"/>
          </p:cNvSpPr>
          <p:nvPr>
            <p:ph type="title"/>
          </p:nvPr>
        </p:nvSpPr>
        <p:spPr>
          <a:xfrm>
            <a:off x="517806" y="458259"/>
            <a:ext cx="10968565" cy="881609"/>
          </a:xfrm>
        </p:spPr>
        <p:txBody>
          <a:bodyPr/>
          <a:lstStyle/>
          <a:p>
            <a:r>
              <a:rPr lang="en-GB" dirty="0"/>
              <a:t>A strong emphasis on making connections by exposing mathematical relationships </a:t>
            </a:r>
            <a:br>
              <a:rPr lang="en-GB" dirty="0"/>
            </a:br>
            <a:endParaRPr lang="en-GB" dirty="0"/>
          </a:p>
        </p:txBody>
      </p:sp>
      <p:pic>
        <p:nvPicPr>
          <p:cNvPr id="4" name="Content Placeholder 3">
            <a:extLst>
              <a:ext uri="{FF2B5EF4-FFF2-40B4-BE49-F238E27FC236}">
                <a16:creationId xmlns:a16="http://schemas.microsoft.com/office/drawing/2014/main" id="{3892DAAA-0A59-4786-B382-344AEFF42DB9}"/>
              </a:ext>
            </a:extLst>
          </p:cNvPr>
          <p:cNvPicPr>
            <a:picLocks noGrp="1" noChangeAspect="1"/>
          </p:cNvPicPr>
          <p:nvPr>
            <p:ph idx="1"/>
          </p:nvPr>
        </p:nvPicPr>
        <p:blipFill>
          <a:blip r:embed="rId4"/>
          <a:stretch>
            <a:fillRect/>
          </a:stretch>
        </p:blipFill>
        <p:spPr>
          <a:xfrm>
            <a:off x="611703" y="2320925"/>
            <a:ext cx="10963831" cy="3127375"/>
          </a:xfrm>
        </p:spPr>
      </p:pic>
      <p:sp>
        <p:nvSpPr>
          <p:cNvPr id="5" name="TextBox 4">
            <a:extLst>
              <a:ext uri="{FF2B5EF4-FFF2-40B4-BE49-F238E27FC236}">
                <a16:creationId xmlns:a16="http://schemas.microsoft.com/office/drawing/2014/main" id="{7944E683-F273-4ECA-940A-3866609CA4B2}"/>
              </a:ext>
            </a:extLst>
          </p:cNvPr>
          <p:cNvSpPr txBox="1"/>
          <p:nvPr/>
        </p:nvSpPr>
        <p:spPr>
          <a:xfrm>
            <a:off x="517806" y="1837646"/>
            <a:ext cx="6096708" cy="400110"/>
          </a:xfrm>
          <a:prstGeom prst="rect">
            <a:avLst/>
          </a:prstGeom>
          <a:noFill/>
        </p:spPr>
        <p:txBody>
          <a:bodyPr wrap="square">
            <a:spAutoFit/>
          </a:bodyPr>
          <a:lstStyle/>
          <a:p>
            <a:r>
              <a:rPr lang="en-GB" dirty="0">
                <a:solidFill>
                  <a:schemeClr val="bg2"/>
                </a:solidFill>
              </a:rPr>
              <a:t>2 </a:t>
            </a:r>
            <a:r>
              <a:rPr lang="en-GB" sz="2000" dirty="0">
                <a:solidFill>
                  <a:schemeClr val="bg2"/>
                </a:solidFill>
              </a:rPr>
              <a:t>relationships</a:t>
            </a:r>
            <a:r>
              <a:rPr lang="en-GB" dirty="0">
                <a:solidFill>
                  <a:schemeClr val="bg2"/>
                </a:solidFill>
              </a:rPr>
              <a:t>, not 4 operations: Additive relationships </a:t>
            </a:r>
          </a:p>
        </p:txBody>
      </p:sp>
    </p:spTree>
    <p:custDataLst>
      <p:tags r:id="rId1"/>
    </p:custDataLst>
    <p:extLst>
      <p:ext uri="{BB962C8B-B14F-4D97-AF65-F5344CB8AC3E}">
        <p14:creationId xmlns:p14="http://schemas.microsoft.com/office/powerpoint/2010/main" val="278977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79C6-8F6A-44A4-B9B2-522132016360}"/>
              </a:ext>
            </a:extLst>
          </p:cNvPr>
          <p:cNvSpPr>
            <a:spLocks noGrp="1"/>
          </p:cNvSpPr>
          <p:nvPr>
            <p:ph type="title"/>
          </p:nvPr>
        </p:nvSpPr>
        <p:spPr/>
        <p:txBody>
          <a:bodyPr/>
          <a:lstStyle/>
          <a:p>
            <a:r>
              <a:rPr lang="en-GB" dirty="0"/>
              <a:t>2 relationships, not 4 operations: Multiplicative Relationships </a:t>
            </a:r>
          </a:p>
        </p:txBody>
      </p:sp>
      <p:pic>
        <p:nvPicPr>
          <p:cNvPr id="4" name="Content Placeholder 3">
            <a:extLst>
              <a:ext uri="{FF2B5EF4-FFF2-40B4-BE49-F238E27FC236}">
                <a16:creationId xmlns:a16="http://schemas.microsoft.com/office/drawing/2014/main" id="{2A9800D1-F7F5-4701-9E27-47D3A769F15A}"/>
              </a:ext>
            </a:extLst>
          </p:cNvPr>
          <p:cNvPicPr>
            <a:picLocks noGrp="1" noChangeAspect="1"/>
          </p:cNvPicPr>
          <p:nvPr>
            <p:ph idx="1"/>
          </p:nvPr>
        </p:nvPicPr>
        <p:blipFill>
          <a:blip r:embed="rId4"/>
          <a:stretch>
            <a:fillRect/>
          </a:stretch>
        </p:blipFill>
        <p:spPr>
          <a:xfrm>
            <a:off x="2343510" y="2110132"/>
            <a:ext cx="7145953" cy="3732213"/>
          </a:xfrm>
        </p:spPr>
      </p:pic>
    </p:spTree>
    <p:custDataLst>
      <p:tags r:id="rId1"/>
    </p:custDataLst>
    <p:extLst>
      <p:ext uri="{BB962C8B-B14F-4D97-AF65-F5344CB8AC3E}">
        <p14:creationId xmlns:p14="http://schemas.microsoft.com/office/powerpoint/2010/main" val="2419450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79C6-8F6A-44A4-B9B2-522132016360}"/>
              </a:ext>
            </a:extLst>
          </p:cNvPr>
          <p:cNvSpPr>
            <a:spLocks noGrp="1"/>
          </p:cNvSpPr>
          <p:nvPr>
            <p:ph type="title"/>
          </p:nvPr>
        </p:nvSpPr>
        <p:spPr/>
        <p:txBody>
          <a:bodyPr/>
          <a:lstStyle/>
          <a:p>
            <a:r>
              <a:rPr lang="en-GB" dirty="0"/>
              <a:t>Use of the guidance</a:t>
            </a:r>
          </a:p>
        </p:txBody>
      </p:sp>
      <p:sp>
        <p:nvSpPr>
          <p:cNvPr id="3" name="Content Placeholder 2">
            <a:extLst>
              <a:ext uri="{FF2B5EF4-FFF2-40B4-BE49-F238E27FC236}">
                <a16:creationId xmlns:a16="http://schemas.microsoft.com/office/drawing/2014/main" id="{CFCB1B25-6195-4340-B45C-641FDF26CCB2}"/>
              </a:ext>
            </a:extLst>
          </p:cNvPr>
          <p:cNvSpPr>
            <a:spLocks noGrp="1"/>
          </p:cNvSpPr>
          <p:nvPr>
            <p:ph idx="1"/>
          </p:nvPr>
        </p:nvSpPr>
        <p:spPr/>
        <p:txBody>
          <a:bodyPr/>
          <a:lstStyle/>
          <a:p>
            <a:pPr marL="0" indent="0">
              <a:lnSpc>
                <a:spcPct val="150000"/>
              </a:lnSpc>
              <a:buNone/>
            </a:pPr>
            <a:r>
              <a:rPr lang="en-GB" sz="3200" dirty="0"/>
              <a:t>To support:</a:t>
            </a:r>
          </a:p>
          <a:p>
            <a:pPr marL="457200" indent="-457200">
              <a:lnSpc>
                <a:spcPct val="150000"/>
              </a:lnSpc>
              <a:buClr>
                <a:schemeClr val="bg2"/>
              </a:buClr>
              <a:buFont typeface="Arial" panose="020B0604020202020204" pitchFamily="34" charset="0"/>
              <a:buChar char="•"/>
            </a:pPr>
            <a:r>
              <a:rPr lang="en-GB" sz="3200" dirty="0"/>
              <a:t>long-term planning</a:t>
            </a:r>
          </a:p>
          <a:p>
            <a:pPr marL="457200" indent="-457200">
              <a:lnSpc>
                <a:spcPct val="150000"/>
              </a:lnSpc>
              <a:buClr>
                <a:schemeClr val="bg2"/>
              </a:buClr>
              <a:buFont typeface="Arial" panose="020B0604020202020204" pitchFamily="34" charset="0"/>
              <a:buChar char="•"/>
            </a:pPr>
            <a:r>
              <a:rPr lang="en-GB" sz="3200" dirty="0"/>
              <a:t>medium-term planning</a:t>
            </a:r>
          </a:p>
          <a:p>
            <a:pPr marL="457200" indent="-457200">
              <a:lnSpc>
                <a:spcPct val="150000"/>
              </a:lnSpc>
              <a:buClr>
                <a:schemeClr val="bg2"/>
              </a:buClr>
              <a:buFont typeface="Arial" panose="020B0604020202020204" pitchFamily="34" charset="0"/>
              <a:buChar char="•"/>
            </a:pPr>
            <a:r>
              <a:rPr lang="en-GB" sz="3200" dirty="0"/>
              <a:t>short-term planning</a:t>
            </a:r>
          </a:p>
          <a:p>
            <a:pPr marL="457200" indent="-457200">
              <a:lnSpc>
                <a:spcPct val="150000"/>
              </a:lnSpc>
              <a:buClr>
                <a:schemeClr val="bg2"/>
              </a:buClr>
              <a:buFont typeface="Arial" panose="020B0604020202020204" pitchFamily="34" charset="0"/>
              <a:buChar char="•"/>
            </a:pPr>
            <a:r>
              <a:rPr lang="en-GB" sz="3200" dirty="0"/>
              <a:t>transition conversations between adjacent year groups </a:t>
            </a:r>
          </a:p>
          <a:p>
            <a:endParaRPr lang="en-GB" dirty="0"/>
          </a:p>
        </p:txBody>
      </p:sp>
    </p:spTree>
    <p:custDataLst>
      <p:tags r:id="rId1"/>
    </p:custDataLst>
    <p:extLst>
      <p:ext uri="{BB962C8B-B14F-4D97-AF65-F5344CB8AC3E}">
        <p14:creationId xmlns:p14="http://schemas.microsoft.com/office/powerpoint/2010/main" val="58600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A8998C-A196-41DB-8241-F810C355DDC2}"/>
              </a:ext>
            </a:extLst>
          </p:cNvPr>
          <p:cNvSpPr>
            <a:spLocks noGrp="1"/>
          </p:cNvSpPr>
          <p:nvPr>
            <p:ph idx="1"/>
          </p:nvPr>
        </p:nvSpPr>
        <p:spPr/>
        <p:txBody>
          <a:bodyPr/>
          <a:lstStyle/>
          <a:p>
            <a:pPr marL="0" indent="0"/>
            <a:r>
              <a:rPr lang="en-GB" sz="2800" i="1" dirty="0"/>
              <a:t>This publication provides non-statutory guidance from the Department for Education. It has been produced to help teachers and schools make effective use of the National Curriculum to develop primary school pupils’ mastery of mathematics. (p.4)</a:t>
            </a:r>
          </a:p>
          <a:p>
            <a:endParaRPr lang="en-GB" dirty="0"/>
          </a:p>
        </p:txBody>
      </p:sp>
      <p:sp>
        <p:nvSpPr>
          <p:cNvPr id="3" name="Title 2">
            <a:extLst>
              <a:ext uri="{FF2B5EF4-FFF2-40B4-BE49-F238E27FC236}">
                <a16:creationId xmlns:a16="http://schemas.microsoft.com/office/drawing/2014/main" id="{6DFA8A41-2EF9-4310-BF52-4D7F4111728A}"/>
              </a:ext>
            </a:extLst>
          </p:cNvPr>
          <p:cNvSpPr>
            <a:spLocks noGrp="1"/>
          </p:cNvSpPr>
          <p:nvPr>
            <p:ph type="title"/>
          </p:nvPr>
        </p:nvSpPr>
        <p:spPr/>
        <p:txBody>
          <a:bodyPr/>
          <a:lstStyle/>
          <a:p>
            <a:r>
              <a:rPr lang="en-GB" dirty="0"/>
              <a:t>Introduction</a:t>
            </a:r>
          </a:p>
        </p:txBody>
      </p:sp>
    </p:spTree>
    <p:extLst>
      <p:ext uri="{BB962C8B-B14F-4D97-AF65-F5344CB8AC3E}">
        <p14:creationId xmlns:p14="http://schemas.microsoft.com/office/powerpoint/2010/main" val="1510124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6544C5C8-9DD6-415A-A7A3-A1D56A351445}"/>
              </a:ext>
            </a:extLst>
          </p:cNvPr>
          <p:cNvSpPr>
            <a:spLocks noGrp="1"/>
          </p:cNvSpPr>
          <p:nvPr>
            <p:ph type="ctrTitle"/>
          </p:nvPr>
        </p:nvSpPr>
        <p:spPr>
          <a:xfrm>
            <a:off x="622301" y="476681"/>
            <a:ext cx="5545707" cy="576055"/>
          </a:xfrm>
        </p:spPr>
        <p:txBody>
          <a:bodyPr/>
          <a:lstStyle/>
          <a:p>
            <a:r>
              <a:rPr lang="en-GB" dirty="0"/>
              <a:t>Mathematics guidance:</a:t>
            </a:r>
            <a:br>
              <a:rPr lang="en-GB" dirty="0"/>
            </a:br>
            <a:r>
              <a:rPr lang="en-GB" dirty="0"/>
              <a:t>Key stage 1 and 2</a:t>
            </a:r>
          </a:p>
        </p:txBody>
      </p:sp>
      <p:sp>
        <p:nvSpPr>
          <p:cNvPr id="6" name="Subtitle 4">
            <a:extLst>
              <a:ext uri="{FF2B5EF4-FFF2-40B4-BE49-F238E27FC236}">
                <a16:creationId xmlns:a16="http://schemas.microsoft.com/office/drawing/2014/main" id="{372DCD48-192D-409C-90D0-829CC44F2DEB}"/>
              </a:ext>
            </a:extLst>
          </p:cNvPr>
          <p:cNvSpPr>
            <a:spLocks noGrp="1"/>
          </p:cNvSpPr>
          <p:nvPr>
            <p:ph type="subTitle" idx="1"/>
          </p:nvPr>
        </p:nvSpPr>
        <p:spPr>
          <a:xfrm>
            <a:off x="610660" y="1594391"/>
            <a:ext cx="5557348" cy="1152130"/>
          </a:xfrm>
        </p:spPr>
        <p:txBody>
          <a:bodyPr/>
          <a:lstStyle/>
          <a:p>
            <a:r>
              <a:rPr lang="en-GB" dirty="0"/>
              <a:t>Non-statutory guidance for the national curriculum in England</a:t>
            </a:r>
          </a:p>
        </p:txBody>
      </p:sp>
      <p:sp>
        <p:nvSpPr>
          <p:cNvPr id="7" name="TextBox 6">
            <a:extLst>
              <a:ext uri="{FF2B5EF4-FFF2-40B4-BE49-F238E27FC236}">
                <a16:creationId xmlns:a16="http://schemas.microsoft.com/office/drawing/2014/main" id="{50A11579-6E29-479D-BA78-86346C3D7ACC}"/>
              </a:ext>
            </a:extLst>
          </p:cNvPr>
          <p:cNvSpPr txBox="1"/>
          <p:nvPr/>
        </p:nvSpPr>
        <p:spPr>
          <a:xfrm>
            <a:off x="622301" y="2967335"/>
            <a:ext cx="3342290" cy="461665"/>
          </a:xfrm>
          <a:prstGeom prst="rect">
            <a:avLst/>
          </a:prstGeom>
          <a:noFill/>
        </p:spPr>
        <p:txBody>
          <a:bodyPr wrap="square" rtlCol="0">
            <a:spAutoFit/>
          </a:bodyPr>
          <a:lstStyle/>
          <a:p>
            <a:r>
              <a:rPr lang="en-GB" sz="2400" dirty="0">
                <a:solidFill>
                  <a:schemeClr val="bg1"/>
                </a:solidFill>
              </a:rPr>
              <a:t>Assessment</a:t>
            </a:r>
          </a:p>
        </p:txBody>
      </p:sp>
    </p:spTree>
    <p:extLst>
      <p:ext uri="{BB962C8B-B14F-4D97-AF65-F5344CB8AC3E}">
        <p14:creationId xmlns:p14="http://schemas.microsoft.com/office/powerpoint/2010/main" val="41805873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8225D9-6D9B-420E-8FCB-F50A7DCFC142}"/>
              </a:ext>
            </a:extLst>
          </p:cNvPr>
          <p:cNvSpPr>
            <a:spLocks noGrp="1"/>
          </p:cNvSpPr>
          <p:nvPr>
            <p:ph idx="1"/>
          </p:nvPr>
        </p:nvSpPr>
        <p:spPr/>
        <p:txBody>
          <a:bodyPr/>
          <a:lstStyle/>
          <a:p>
            <a:pPr>
              <a:spcBef>
                <a:spcPts val="0"/>
              </a:spcBef>
              <a:spcAft>
                <a:spcPts val="0"/>
              </a:spcAft>
            </a:pPr>
            <a:r>
              <a:rPr lang="en-GB" sz="2800" i="1" dirty="0"/>
              <a:t>Example assessment questions are provided for each ready</a:t>
            </a:r>
          </a:p>
          <a:p>
            <a:pPr>
              <a:spcBef>
                <a:spcPts val="0"/>
              </a:spcBef>
              <a:spcAft>
                <a:spcPts val="0"/>
              </a:spcAft>
            </a:pPr>
            <a:r>
              <a:rPr lang="en-GB" sz="2800" i="1" dirty="0"/>
              <a:t>to progress criterion. These questions demonstrate the</a:t>
            </a:r>
          </a:p>
          <a:p>
            <a:pPr>
              <a:spcBef>
                <a:spcPts val="0"/>
              </a:spcBef>
              <a:spcAft>
                <a:spcPts val="0"/>
              </a:spcAft>
            </a:pPr>
            <a:r>
              <a:rPr lang="en-GB" sz="2800" i="1" dirty="0"/>
              <a:t>depth and breadth of understanding that pupils need to be</a:t>
            </a:r>
          </a:p>
          <a:p>
            <a:pPr>
              <a:spcBef>
                <a:spcPts val="0"/>
              </a:spcBef>
              <a:spcAft>
                <a:spcPts val="0"/>
              </a:spcAft>
            </a:pPr>
            <a:r>
              <a:rPr lang="en-GB" sz="2800" i="1" dirty="0"/>
              <a:t>ready to progress to the next year group. (p7) </a:t>
            </a:r>
          </a:p>
          <a:p>
            <a:endParaRPr lang="en-GB" dirty="0"/>
          </a:p>
        </p:txBody>
      </p:sp>
      <p:sp>
        <p:nvSpPr>
          <p:cNvPr id="3" name="Title 2">
            <a:extLst>
              <a:ext uri="{FF2B5EF4-FFF2-40B4-BE49-F238E27FC236}">
                <a16:creationId xmlns:a16="http://schemas.microsoft.com/office/drawing/2014/main" id="{2823FD51-947F-48B7-80E8-1ED761520EFF}"/>
              </a:ext>
            </a:extLst>
          </p:cNvPr>
          <p:cNvSpPr>
            <a:spLocks noGrp="1"/>
          </p:cNvSpPr>
          <p:nvPr>
            <p:ph type="title"/>
          </p:nvPr>
        </p:nvSpPr>
        <p:spPr/>
        <p:txBody>
          <a:bodyPr/>
          <a:lstStyle/>
          <a:p>
            <a:r>
              <a:rPr lang="en-GB" dirty="0"/>
              <a:t>Assessment</a:t>
            </a:r>
          </a:p>
        </p:txBody>
      </p:sp>
    </p:spTree>
    <p:extLst>
      <p:ext uri="{BB962C8B-B14F-4D97-AF65-F5344CB8AC3E}">
        <p14:creationId xmlns:p14="http://schemas.microsoft.com/office/powerpoint/2010/main" val="27667735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A7C9990-F8F0-4B51-893E-77F07CDF31F0}"/>
              </a:ext>
            </a:extLst>
          </p:cNvPr>
          <p:cNvPicPr>
            <a:picLocks noGrp="1" noChangeAspect="1"/>
          </p:cNvPicPr>
          <p:nvPr>
            <p:ph idx="1"/>
          </p:nvPr>
        </p:nvPicPr>
        <p:blipFill>
          <a:blip r:embed="rId3"/>
          <a:stretch>
            <a:fillRect/>
          </a:stretch>
        </p:blipFill>
        <p:spPr>
          <a:xfrm>
            <a:off x="2358688" y="1444625"/>
            <a:ext cx="5963455" cy="4904783"/>
          </a:xfrm>
        </p:spPr>
      </p:pic>
      <p:sp>
        <p:nvSpPr>
          <p:cNvPr id="3" name="Title 2">
            <a:extLst>
              <a:ext uri="{FF2B5EF4-FFF2-40B4-BE49-F238E27FC236}">
                <a16:creationId xmlns:a16="http://schemas.microsoft.com/office/drawing/2014/main" id="{FAFBE702-B298-40E3-B0D6-17C7B429411F}"/>
              </a:ext>
            </a:extLst>
          </p:cNvPr>
          <p:cNvSpPr>
            <a:spLocks noGrp="1"/>
          </p:cNvSpPr>
          <p:nvPr>
            <p:ph type="title"/>
          </p:nvPr>
        </p:nvSpPr>
        <p:spPr/>
        <p:txBody>
          <a:bodyPr/>
          <a:lstStyle/>
          <a:p>
            <a:r>
              <a:rPr lang="en-GB" dirty="0"/>
              <a:t>Year 1</a:t>
            </a:r>
          </a:p>
        </p:txBody>
      </p:sp>
      <p:sp>
        <p:nvSpPr>
          <p:cNvPr id="8" name="TextBox 7">
            <a:extLst>
              <a:ext uri="{FF2B5EF4-FFF2-40B4-BE49-F238E27FC236}">
                <a16:creationId xmlns:a16="http://schemas.microsoft.com/office/drawing/2014/main" id="{6C4A5D08-0C34-4507-B7F2-9ECFAD6AE3E3}"/>
              </a:ext>
            </a:extLst>
          </p:cNvPr>
          <p:cNvSpPr txBox="1"/>
          <p:nvPr/>
        </p:nvSpPr>
        <p:spPr>
          <a:xfrm>
            <a:off x="9160042" y="2145760"/>
            <a:ext cx="2529035" cy="2721001"/>
          </a:xfrm>
          <a:prstGeom prst="rect">
            <a:avLst/>
          </a:prstGeom>
          <a:solidFill>
            <a:schemeClr val="tx2">
              <a:lumMod val="20000"/>
              <a:lumOff val="80000"/>
            </a:schemeClr>
          </a:solidFill>
        </p:spPr>
        <p:txBody>
          <a:bodyPr wrap="square" rtlCol="0">
            <a:spAutoFit/>
          </a:bodyPr>
          <a:lstStyle/>
          <a:p>
            <a:pPr marL="257168" indent="-257168" eaLnBrk="0" fontAlgn="base" hangingPunct="0">
              <a:lnSpc>
                <a:spcPct val="120000"/>
              </a:lnSpc>
              <a:spcBef>
                <a:spcPts val="1200"/>
              </a:spcBef>
              <a:buClr>
                <a:schemeClr val="tx2"/>
              </a:buClr>
              <a:buFont typeface="Arial" panose="020B0604020202020204" pitchFamily="34" charset="0"/>
            </a:pPr>
            <a:r>
              <a:rPr lang="en-GB" dirty="0">
                <a:solidFill>
                  <a:srgbClr val="585858"/>
                </a:solidFill>
              </a:rPr>
              <a:t>Many of Y1 questions are tasks rather than written questions and the teacher is advised to assess through observations in small groups.</a:t>
            </a:r>
          </a:p>
        </p:txBody>
      </p:sp>
    </p:spTree>
    <p:custDataLst>
      <p:tags r:id="rId1"/>
    </p:custDataLst>
    <p:extLst>
      <p:ext uri="{BB962C8B-B14F-4D97-AF65-F5344CB8AC3E}">
        <p14:creationId xmlns:p14="http://schemas.microsoft.com/office/powerpoint/2010/main" val="1699727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B1C817-8CD7-483C-A385-DA54FB9B59DB}"/>
              </a:ext>
            </a:extLst>
          </p:cNvPr>
          <p:cNvSpPr>
            <a:spLocks noGrp="1"/>
          </p:cNvSpPr>
          <p:nvPr>
            <p:ph type="title"/>
          </p:nvPr>
        </p:nvSpPr>
        <p:spPr>
          <a:xfrm>
            <a:off x="609600" y="181811"/>
            <a:ext cx="10968565" cy="1262814"/>
          </a:xfrm>
        </p:spPr>
        <p:txBody>
          <a:bodyPr/>
          <a:lstStyle/>
          <a:p>
            <a:pPr>
              <a:lnSpc>
                <a:spcPct val="120000"/>
              </a:lnSpc>
              <a:spcBef>
                <a:spcPts val="2400"/>
              </a:spcBef>
              <a:spcAft>
                <a:spcPts val="1200"/>
              </a:spcAft>
            </a:pPr>
            <a:r>
              <a:rPr lang="en-GB" dirty="0"/>
              <a:t>2AS–2 Solve comparative addition and </a:t>
            </a:r>
            <a:br>
              <a:rPr lang="en-GB" dirty="0"/>
            </a:br>
            <a:r>
              <a:rPr lang="en-GB" dirty="0"/>
              <a:t>difference problems</a:t>
            </a:r>
            <a:br>
              <a:rPr lang="en-GB" sz="36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br>
            <a:br>
              <a:rPr lang="en-GB" sz="36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br>
            <a:endParaRPr lang="en-GB" dirty="0"/>
          </a:p>
        </p:txBody>
      </p:sp>
      <p:pic>
        <p:nvPicPr>
          <p:cNvPr id="7" name="Picture 6" descr="Bar chart showing the quiz score of 5 pupils – John 9, Sara 5, Paul 8, Saskia 10, Harry 4&#10;The y-axis has grid lines and labels every 1, from 0 to 10. " title="Bar chart showing the quiz score of 5 pupils – John 9, Sara 5, Paul 8, Saskia 10, Harry 4">
            <a:extLst>
              <a:ext uri="{FF2B5EF4-FFF2-40B4-BE49-F238E27FC236}">
                <a16:creationId xmlns:a16="http://schemas.microsoft.com/office/drawing/2014/main" id="{563A7641-DFE7-4225-8B60-F0DADC0B60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057984"/>
            <a:ext cx="5954395" cy="2955925"/>
          </a:xfrm>
          <a:prstGeom prst="rect">
            <a:avLst/>
          </a:prstGeom>
          <a:noFill/>
          <a:ln>
            <a:noFill/>
          </a:ln>
        </p:spPr>
      </p:pic>
      <p:sp>
        <p:nvSpPr>
          <p:cNvPr id="9" name="TextBox 8">
            <a:extLst>
              <a:ext uri="{FF2B5EF4-FFF2-40B4-BE49-F238E27FC236}">
                <a16:creationId xmlns:a16="http://schemas.microsoft.com/office/drawing/2014/main" id="{A9F218BB-0AF8-4AE7-AD9E-35F385932AD1}"/>
              </a:ext>
            </a:extLst>
          </p:cNvPr>
          <p:cNvSpPr txBox="1"/>
          <p:nvPr/>
        </p:nvSpPr>
        <p:spPr>
          <a:xfrm>
            <a:off x="-70803" y="5195293"/>
            <a:ext cx="6096000" cy="1229247"/>
          </a:xfrm>
          <a:prstGeom prst="rect">
            <a:avLst/>
          </a:prstGeom>
          <a:noFill/>
        </p:spPr>
        <p:txBody>
          <a:bodyPr wrap="square">
            <a:spAutoFit/>
          </a:bodyPr>
          <a:lstStyle/>
          <a:p>
            <a:pPr algn="ctr">
              <a:spcAft>
                <a:spcPts val="0"/>
              </a:spcAft>
            </a:pPr>
            <a:r>
              <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a:t>
            </a:r>
          </a:p>
          <a:p>
            <a:pPr marL="742950" lvl="1" indent="-285750">
              <a:lnSpc>
                <a:spcPct val="120000"/>
              </a:lnSpc>
              <a:spcAft>
                <a:spcPts val="1200"/>
              </a:spcAft>
              <a:buFont typeface="+mj-lt"/>
              <a:buAutoNum type="alphaLcPeriod"/>
            </a:pPr>
            <a:r>
              <a:rPr lang="en-GB" sz="12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How many more points did John score than Sara?</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p>
            <a:pPr marL="742950" lvl="1" indent="-285750">
              <a:lnSpc>
                <a:spcPct val="120000"/>
              </a:lnSpc>
              <a:spcAft>
                <a:spcPts val="1200"/>
              </a:spcAft>
              <a:buFont typeface="+mj-lt"/>
              <a:buAutoNum type="alphaLcPeriod"/>
            </a:pPr>
            <a:r>
              <a:rPr lang="en-GB" sz="12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How many fewer points did Harry score than Saskia?</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p>
            <a:pPr marL="742950" lvl="1" indent="-285750">
              <a:lnSpc>
                <a:spcPct val="120000"/>
              </a:lnSpc>
              <a:spcAft>
                <a:spcPts val="1200"/>
              </a:spcAft>
              <a:buFont typeface="+mj-lt"/>
              <a:buAutoNum type="alphaLcPeriod"/>
            </a:pPr>
            <a:r>
              <a:rPr lang="en-GB" sz="12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What is the difference between Saskia’s score and Paul’s score?</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p:txBody>
      </p:sp>
      <p:sp>
        <p:nvSpPr>
          <p:cNvPr id="11" name="TextBox 10">
            <a:extLst>
              <a:ext uri="{FF2B5EF4-FFF2-40B4-BE49-F238E27FC236}">
                <a16:creationId xmlns:a16="http://schemas.microsoft.com/office/drawing/2014/main" id="{743BC4AC-D5B4-4C6F-9591-A96EEB14CCFB}"/>
              </a:ext>
            </a:extLst>
          </p:cNvPr>
          <p:cNvSpPr txBox="1"/>
          <p:nvPr/>
        </p:nvSpPr>
        <p:spPr>
          <a:xfrm>
            <a:off x="106849" y="1531955"/>
            <a:ext cx="6130758" cy="663580"/>
          </a:xfrm>
          <a:prstGeom prst="rect">
            <a:avLst/>
          </a:prstGeom>
          <a:noFill/>
        </p:spPr>
        <p:txBody>
          <a:bodyPr wrap="square">
            <a:spAutoFit/>
          </a:bodyPr>
          <a:lstStyle/>
          <a:p>
            <a:pPr marL="342900" lvl="0" indent="-342900" fontAlgn="base">
              <a:lnSpc>
                <a:spcPct val="107000"/>
              </a:lnSpc>
              <a:spcAft>
                <a:spcPts val="800"/>
              </a:spcAft>
              <a:buFont typeface="+mj-lt"/>
              <a:buAutoNum type="arabicPeriod"/>
              <a:tabLst>
                <a:tab pos="228600" algn="l"/>
                <a:tab pos="457200" algn="l"/>
              </a:tabLst>
            </a:pPr>
            <a:r>
              <a:rPr lang="en-GB" dirty="0">
                <a:solidFill>
                  <a:srgbClr val="585858"/>
                </a:solidFill>
              </a:rPr>
              <a:t>The bar chart shows how many points some pupils scored in a quiz.</a:t>
            </a:r>
          </a:p>
        </p:txBody>
      </p:sp>
      <p:sp>
        <p:nvSpPr>
          <p:cNvPr id="13" name="TextBox 12">
            <a:extLst>
              <a:ext uri="{FF2B5EF4-FFF2-40B4-BE49-F238E27FC236}">
                <a16:creationId xmlns:a16="http://schemas.microsoft.com/office/drawing/2014/main" id="{3FBB991E-55F2-4B8F-B62E-117F5A0293AE}"/>
              </a:ext>
            </a:extLst>
          </p:cNvPr>
          <p:cNvSpPr txBox="1"/>
          <p:nvPr/>
        </p:nvSpPr>
        <p:spPr>
          <a:xfrm>
            <a:off x="5813926" y="2008878"/>
            <a:ext cx="6130758" cy="3342262"/>
          </a:xfrm>
          <a:prstGeom prst="rect">
            <a:avLst/>
          </a:prstGeom>
          <a:noFill/>
        </p:spPr>
        <p:txBody>
          <a:bodyPr wrap="square">
            <a:spAutoFit/>
          </a:bodyPr>
          <a:lstStyle/>
          <a:p>
            <a:pPr marL="342900" lvl="0" indent="-342900" fontAlgn="base">
              <a:lnSpc>
                <a:spcPct val="107000"/>
              </a:lnSpc>
              <a:spcAft>
                <a:spcPts val="800"/>
              </a:spcAft>
              <a:buFont typeface="+mj-lt"/>
              <a:buAutoNum type="arabicPeriod"/>
              <a:tabLst>
                <a:tab pos="228600" algn="l"/>
                <a:tab pos="457200" algn="l"/>
              </a:tabLst>
            </a:pPr>
            <a:r>
              <a:rPr lang="en-GB" dirty="0">
                <a:solidFill>
                  <a:srgbClr val="585858"/>
                </a:solidFill>
              </a:rPr>
              <a:t>I have £19 and want to buy a game which costs £25. How much more money do I need?</a:t>
            </a:r>
          </a:p>
          <a:p>
            <a:pPr marL="342900" lvl="0" indent="-342900" fontAlgn="base">
              <a:lnSpc>
                <a:spcPct val="107000"/>
              </a:lnSpc>
              <a:spcAft>
                <a:spcPts val="800"/>
              </a:spcAft>
              <a:buFont typeface="+mj-lt"/>
              <a:buAutoNum type="arabicPeriod"/>
              <a:tabLst>
                <a:tab pos="228600" algn="l"/>
                <a:tab pos="457200" algn="l"/>
              </a:tabLst>
            </a:pPr>
            <a:r>
              <a:rPr lang="en-GB" dirty="0">
                <a:solidFill>
                  <a:srgbClr val="585858"/>
                </a:solidFill>
              </a:rPr>
              <a:t>Felicity has 34 marbles and Dan has 30 marbles. What is the difference between the number of marbles they have?</a:t>
            </a:r>
          </a:p>
          <a:p>
            <a:pPr marL="342900" lvl="0" indent="-342900" fontAlgn="base">
              <a:lnSpc>
                <a:spcPct val="107000"/>
              </a:lnSpc>
              <a:spcAft>
                <a:spcPts val="800"/>
              </a:spcAft>
              <a:buFont typeface="+mj-lt"/>
              <a:buAutoNum type="arabicPeriod"/>
              <a:tabLst>
                <a:tab pos="228600" algn="l"/>
                <a:tab pos="457200" algn="l"/>
              </a:tabLst>
            </a:pPr>
            <a:r>
              <a:rPr lang="en-GB" dirty="0">
                <a:solidFill>
                  <a:srgbClr val="585858"/>
                </a:solidFill>
              </a:rPr>
              <a:t>It takes me 20 minutes to walk to school. So far I have been walking for 12 minutes. How much longer do I have to walk for?</a:t>
            </a:r>
          </a:p>
          <a:p>
            <a:pPr marL="342900" lvl="0" indent="-342900" fontAlgn="base">
              <a:lnSpc>
                <a:spcPct val="107000"/>
              </a:lnSpc>
              <a:spcAft>
                <a:spcPts val="800"/>
              </a:spcAft>
              <a:buFont typeface="+mj-lt"/>
              <a:buAutoNum type="arabicPeriod"/>
              <a:tabLst>
                <a:tab pos="228600" algn="l"/>
                <a:tab pos="457200" algn="l"/>
              </a:tabLst>
            </a:pPr>
            <a:r>
              <a:rPr lang="en-GB" dirty="0">
                <a:solidFill>
                  <a:srgbClr val="585858"/>
                </a:solidFill>
              </a:rPr>
              <a:t>Liam is 90cm tall. Karim is 80cm tall. How much taller is Liam than Karim?</a:t>
            </a:r>
          </a:p>
        </p:txBody>
      </p:sp>
      <p:sp>
        <p:nvSpPr>
          <p:cNvPr id="14" name="TextBox 13">
            <a:extLst>
              <a:ext uri="{FF2B5EF4-FFF2-40B4-BE49-F238E27FC236}">
                <a16:creationId xmlns:a16="http://schemas.microsoft.com/office/drawing/2014/main" id="{55EB7E32-49A5-4321-8C7B-2F1890C6FF1A}"/>
              </a:ext>
            </a:extLst>
          </p:cNvPr>
          <p:cNvSpPr txBox="1"/>
          <p:nvPr/>
        </p:nvSpPr>
        <p:spPr>
          <a:xfrm>
            <a:off x="5795766" y="5440584"/>
            <a:ext cx="5908842" cy="369332"/>
          </a:xfrm>
          <a:prstGeom prst="rect">
            <a:avLst/>
          </a:prstGeom>
          <a:solidFill>
            <a:schemeClr val="tx2">
              <a:lumMod val="20000"/>
              <a:lumOff val="80000"/>
            </a:schemeClr>
          </a:solidFill>
          <a:ln>
            <a:solidFill>
              <a:schemeClr val="accent1">
                <a:lumMod val="75000"/>
              </a:schemeClr>
            </a:solidFill>
          </a:ln>
        </p:spPr>
        <p:txBody>
          <a:bodyPr wrap="square" rtlCol="0">
            <a:spAutoFit/>
          </a:bodyPr>
          <a:lstStyle/>
          <a:p>
            <a:r>
              <a:rPr lang="en-GB" dirty="0">
                <a:solidFill>
                  <a:srgbClr val="585858"/>
                </a:solidFill>
              </a:rPr>
              <a:t>Note the range of questions. and variation. </a:t>
            </a:r>
          </a:p>
        </p:txBody>
      </p:sp>
    </p:spTree>
    <p:custDataLst>
      <p:tags r:id="rId1"/>
    </p:custDataLst>
    <p:extLst>
      <p:ext uri="{BB962C8B-B14F-4D97-AF65-F5344CB8AC3E}">
        <p14:creationId xmlns:p14="http://schemas.microsoft.com/office/powerpoint/2010/main" val="3050904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F6CDF40-F56D-4D67-8F26-D95A265640D1}"/>
              </a:ext>
            </a:extLst>
          </p:cNvPr>
          <p:cNvSpPr>
            <a:spLocks noGrp="1"/>
          </p:cNvSpPr>
          <p:nvPr>
            <p:ph type="ctrTitle"/>
          </p:nvPr>
        </p:nvSpPr>
        <p:spPr>
          <a:xfrm>
            <a:off x="622301" y="476681"/>
            <a:ext cx="5545707" cy="576055"/>
          </a:xfrm>
        </p:spPr>
        <p:txBody>
          <a:bodyPr/>
          <a:lstStyle/>
          <a:p>
            <a:r>
              <a:rPr lang="en-GB" dirty="0"/>
              <a:t>Mathematics guidance:</a:t>
            </a:r>
            <a:br>
              <a:rPr lang="en-GB" dirty="0"/>
            </a:br>
            <a:r>
              <a:rPr lang="en-GB" dirty="0"/>
              <a:t>Key stage 1 and 2</a:t>
            </a:r>
          </a:p>
        </p:txBody>
      </p:sp>
      <p:sp>
        <p:nvSpPr>
          <p:cNvPr id="6" name="Subtitle 4">
            <a:extLst>
              <a:ext uri="{FF2B5EF4-FFF2-40B4-BE49-F238E27FC236}">
                <a16:creationId xmlns:a16="http://schemas.microsoft.com/office/drawing/2014/main" id="{AB371A43-7A0F-4467-8B35-29AD95F415D9}"/>
              </a:ext>
            </a:extLst>
          </p:cNvPr>
          <p:cNvSpPr>
            <a:spLocks noGrp="1"/>
          </p:cNvSpPr>
          <p:nvPr>
            <p:ph type="subTitle" idx="1"/>
          </p:nvPr>
        </p:nvSpPr>
        <p:spPr>
          <a:xfrm>
            <a:off x="610660" y="1594391"/>
            <a:ext cx="5557348" cy="1152130"/>
          </a:xfrm>
        </p:spPr>
        <p:txBody>
          <a:bodyPr/>
          <a:lstStyle/>
          <a:p>
            <a:r>
              <a:rPr lang="en-GB" dirty="0"/>
              <a:t>Non-statutory guidance for the national curriculum in England</a:t>
            </a:r>
          </a:p>
        </p:txBody>
      </p:sp>
      <p:sp>
        <p:nvSpPr>
          <p:cNvPr id="7" name="TextBox 6">
            <a:extLst>
              <a:ext uri="{FF2B5EF4-FFF2-40B4-BE49-F238E27FC236}">
                <a16:creationId xmlns:a16="http://schemas.microsoft.com/office/drawing/2014/main" id="{6291040C-35C5-4B33-8D84-F375B06DAAAE}"/>
              </a:ext>
            </a:extLst>
          </p:cNvPr>
          <p:cNvSpPr txBox="1"/>
          <p:nvPr/>
        </p:nvSpPr>
        <p:spPr>
          <a:xfrm>
            <a:off x="622301" y="2967335"/>
            <a:ext cx="3342290" cy="461665"/>
          </a:xfrm>
          <a:prstGeom prst="rect">
            <a:avLst/>
          </a:prstGeom>
          <a:noFill/>
        </p:spPr>
        <p:txBody>
          <a:bodyPr wrap="square" rtlCol="0">
            <a:spAutoFit/>
          </a:bodyPr>
          <a:lstStyle/>
          <a:p>
            <a:r>
              <a:rPr lang="en-GB" sz="2400" dirty="0" err="1">
                <a:solidFill>
                  <a:schemeClr val="bg1"/>
                </a:solidFill>
              </a:rPr>
              <a:t>Covid</a:t>
            </a:r>
            <a:r>
              <a:rPr lang="en-GB" sz="2400" dirty="0">
                <a:solidFill>
                  <a:schemeClr val="bg1"/>
                </a:solidFill>
              </a:rPr>
              <a:t> Recovery</a:t>
            </a:r>
          </a:p>
        </p:txBody>
      </p:sp>
    </p:spTree>
    <p:extLst>
      <p:ext uri="{BB962C8B-B14F-4D97-AF65-F5344CB8AC3E}">
        <p14:creationId xmlns:p14="http://schemas.microsoft.com/office/powerpoint/2010/main" val="1283907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229F-5C0C-46D8-B3D3-0048A93F8353}"/>
              </a:ext>
            </a:extLst>
          </p:cNvPr>
          <p:cNvSpPr>
            <a:spLocks noGrp="1"/>
          </p:cNvSpPr>
          <p:nvPr>
            <p:ph type="title"/>
          </p:nvPr>
        </p:nvSpPr>
        <p:spPr>
          <a:xfrm>
            <a:off x="457200" y="282408"/>
            <a:ext cx="7924800" cy="744287"/>
          </a:xfrm>
        </p:spPr>
        <p:txBody>
          <a:bodyPr wrap="square" anchor="b">
            <a:normAutofit/>
          </a:bodyPr>
          <a:lstStyle/>
          <a:p>
            <a:r>
              <a:rPr lang="en-GB" dirty="0">
                <a:solidFill>
                  <a:srgbClr val="585858"/>
                </a:solidFill>
              </a:rPr>
              <a:t>Curriculum Prioritisation and Covid Recovery </a:t>
            </a:r>
          </a:p>
        </p:txBody>
      </p:sp>
      <p:sp>
        <p:nvSpPr>
          <p:cNvPr id="8" name="Content Placeholder 3">
            <a:extLst>
              <a:ext uri="{FF2B5EF4-FFF2-40B4-BE49-F238E27FC236}">
                <a16:creationId xmlns:a16="http://schemas.microsoft.com/office/drawing/2014/main" id="{23D42387-2B44-4BAE-8FD7-3B3B84FE6B34}"/>
              </a:ext>
            </a:extLst>
          </p:cNvPr>
          <p:cNvSpPr>
            <a:spLocks noGrp="1"/>
          </p:cNvSpPr>
          <p:nvPr>
            <p:ph sz="half" idx="2"/>
          </p:nvPr>
        </p:nvSpPr>
        <p:spPr>
          <a:xfrm>
            <a:off x="5456740" y="1506371"/>
            <a:ext cx="3884612" cy="4729161"/>
          </a:xfrm>
          <a:ln w="57150">
            <a:solidFill>
              <a:srgbClr val="00B050"/>
            </a:solidFill>
          </a:ln>
        </p:spPr>
        <p:txBody>
          <a:bodyPr/>
          <a:lstStyle/>
          <a:p>
            <a:pPr marL="0" indent="0">
              <a:lnSpc>
                <a:spcPct val="90000"/>
              </a:lnSpc>
              <a:buNone/>
            </a:pPr>
            <a:r>
              <a:rPr lang="en-GB" sz="2800" kern="1200" dirty="0">
                <a:solidFill>
                  <a:srgbClr val="585858"/>
                </a:solidFill>
              </a:rPr>
              <a:t>John Hattie was the</a:t>
            </a:r>
          </a:p>
          <a:p>
            <a:pPr marL="0" indent="0">
              <a:lnSpc>
                <a:spcPct val="90000"/>
              </a:lnSpc>
              <a:buNone/>
            </a:pPr>
            <a:r>
              <a:rPr lang="en-GB" sz="2800" kern="1200" dirty="0">
                <a:solidFill>
                  <a:srgbClr val="585858"/>
                </a:solidFill>
              </a:rPr>
              <a:t>adviser for the New</a:t>
            </a:r>
          </a:p>
          <a:p>
            <a:pPr marL="0" indent="0">
              <a:lnSpc>
                <a:spcPct val="90000"/>
              </a:lnSpc>
              <a:buNone/>
            </a:pPr>
            <a:r>
              <a:rPr lang="en-GB" sz="2800" kern="1200" dirty="0">
                <a:solidFill>
                  <a:srgbClr val="585858"/>
                </a:solidFill>
              </a:rPr>
              <a:t>Zealand Qualifications</a:t>
            </a:r>
          </a:p>
          <a:p>
            <a:pPr marL="0" indent="0">
              <a:lnSpc>
                <a:spcPct val="90000"/>
              </a:lnSpc>
              <a:buNone/>
            </a:pPr>
            <a:r>
              <a:rPr lang="en-GB" sz="2800" kern="1200" dirty="0">
                <a:solidFill>
                  <a:srgbClr val="585858"/>
                </a:solidFill>
              </a:rPr>
              <a:t>Authority during the</a:t>
            </a:r>
          </a:p>
          <a:p>
            <a:pPr marL="0" indent="0">
              <a:lnSpc>
                <a:spcPct val="90000"/>
              </a:lnSpc>
              <a:buNone/>
            </a:pPr>
            <a:r>
              <a:rPr lang="en-GB" sz="2800" kern="1200" dirty="0">
                <a:solidFill>
                  <a:srgbClr val="585858"/>
                </a:solidFill>
              </a:rPr>
              <a:t>period following the</a:t>
            </a:r>
          </a:p>
          <a:p>
            <a:pPr marL="0" indent="0">
              <a:lnSpc>
                <a:spcPct val="90000"/>
              </a:lnSpc>
              <a:buNone/>
            </a:pPr>
            <a:r>
              <a:rPr lang="en-GB" sz="2800" kern="1200" dirty="0">
                <a:solidFill>
                  <a:srgbClr val="585858"/>
                </a:solidFill>
              </a:rPr>
              <a:t>Christchurch earthquake in 2011, when schools were</a:t>
            </a:r>
          </a:p>
          <a:p>
            <a:pPr marL="0" indent="0">
              <a:lnSpc>
                <a:spcPct val="90000"/>
              </a:lnSpc>
              <a:buNone/>
            </a:pPr>
            <a:r>
              <a:rPr lang="en-GB" sz="2800" kern="1200" dirty="0">
                <a:solidFill>
                  <a:srgbClr val="585858"/>
                </a:solidFill>
              </a:rPr>
              <a:t>closed for an</a:t>
            </a:r>
          </a:p>
          <a:p>
            <a:pPr marL="0" indent="0">
              <a:lnSpc>
                <a:spcPct val="90000"/>
              </a:lnSpc>
              <a:buNone/>
            </a:pPr>
            <a:r>
              <a:rPr lang="en-GB" sz="2800" kern="1200" dirty="0">
                <a:solidFill>
                  <a:srgbClr val="585858"/>
                </a:solidFill>
              </a:rPr>
              <a:t>extended period. </a:t>
            </a:r>
          </a:p>
          <a:p>
            <a:endParaRPr lang="en-US" dirty="0"/>
          </a:p>
        </p:txBody>
      </p:sp>
      <p:sp>
        <p:nvSpPr>
          <p:cNvPr id="3" name="Content Placeholder 2">
            <a:extLst>
              <a:ext uri="{FF2B5EF4-FFF2-40B4-BE49-F238E27FC236}">
                <a16:creationId xmlns:a16="http://schemas.microsoft.com/office/drawing/2014/main" id="{B913930D-4B3D-4F30-9E4A-4B71591EE4A8}"/>
              </a:ext>
            </a:extLst>
          </p:cNvPr>
          <p:cNvSpPr>
            <a:spLocks noGrp="1"/>
          </p:cNvSpPr>
          <p:nvPr>
            <p:ph sz="half" idx="1"/>
          </p:nvPr>
        </p:nvSpPr>
        <p:spPr>
          <a:xfrm>
            <a:off x="1419728" y="1506371"/>
            <a:ext cx="3884613" cy="4729162"/>
          </a:xfrm>
          <a:ln w="57150">
            <a:solidFill>
              <a:srgbClr val="00B050"/>
            </a:solidFill>
          </a:ln>
        </p:spPr>
        <p:txBody>
          <a:bodyPr wrap="square" anchor="t">
            <a:normAutofit fontScale="92500" lnSpcReduction="10000"/>
          </a:bodyPr>
          <a:lstStyle/>
          <a:p>
            <a:pPr marL="0" indent="0">
              <a:lnSpc>
                <a:spcPct val="90000"/>
              </a:lnSpc>
              <a:buNone/>
            </a:pPr>
            <a:r>
              <a:rPr lang="en-GB" sz="3000" kern="1200" dirty="0">
                <a:solidFill>
                  <a:srgbClr val="585858"/>
                </a:solidFill>
              </a:rPr>
              <a:t>The difference was</a:t>
            </a:r>
          </a:p>
          <a:p>
            <a:pPr marL="0" indent="0">
              <a:lnSpc>
                <a:spcPct val="90000"/>
              </a:lnSpc>
              <a:buNone/>
            </a:pPr>
            <a:r>
              <a:rPr lang="en-GB" sz="3000" kern="1200" dirty="0">
                <a:solidFill>
                  <a:srgbClr val="585858"/>
                </a:solidFill>
              </a:rPr>
              <a:t>that teachers began</a:t>
            </a:r>
          </a:p>
          <a:p>
            <a:pPr marL="0" indent="0">
              <a:lnSpc>
                <a:spcPct val="90000"/>
              </a:lnSpc>
              <a:buNone/>
            </a:pPr>
            <a:r>
              <a:rPr lang="en-GB" sz="3000" kern="1200" dirty="0">
                <a:solidFill>
                  <a:srgbClr val="585858"/>
                </a:solidFill>
              </a:rPr>
              <a:t>focusing on the</a:t>
            </a:r>
          </a:p>
          <a:p>
            <a:pPr marL="0" indent="0">
              <a:lnSpc>
                <a:spcPct val="90000"/>
              </a:lnSpc>
              <a:buNone/>
            </a:pPr>
            <a:r>
              <a:rPr lang="en-GB" sz="3000" i="1" dirty="0">
                <a:solidFill>
                  <a:srgbClr val="FF0000"/>
                </a:solidFill>
              </a:rPr>
              <a:t>things that needed to</a:t>
            </a:r>
          </a:p>
          <a:p>
            <a:pPr marL="0" indent="0">
              <a:lnSpc>
                <a:spcPct val="90000"/>
              </a:lnSpc>
              <a:buNone/>
            </a:pPr>
            <a:r>
              <a:rPr lang="en-GB" sz="3000" i="1" dirty="0">
                <a:solidFill>
                  <a:srgbClr val="FF0000"/>
                </a:solidFill>
              </a:rPr>
              <a:t>be learned </a:t>
            </a:r>
            <a:r>
              <a:rPr lang="en-GB" sz="3000" kern="1200" dirty="0">
                <a:solidFill>
                  <a:srgbClr val="585858"/>
                </a:solidFill>
              </a:rPr>
              <a:t>rather than</a:t>
            </a:r>
          </a:p>
          <a:p>
            <a:pPr marL="0" indent="0">
              <a:lnSpc>
                <a:spcPct val="90000"/>
              </a:lnSpc>
              <a:buNone/>
            </a:pPr>
            <a:r>
              <a:rPr lang="en-GB" sz="3000" kern="1200" dirty="0">
                <a:solidFill>
                  <a:srgbClr val="585858"/>
                </a:solidFill>
              </a:rPr>
              <a:t>going through a large</a:t>
            </a:r>
          </a:p>
          <a:p>
            <a:pPr marL="0" indent="0">
              <a:lnSpc>
                <a:spcPct val="90000"/>
              </a:lnSpc>
              <a:buNone/>
            </a:pPr>
            <a:r>
              <a:rPr lang="en-GB" sz="3000" kern="1200" dirty="0">
                <a:solidFill>
                  <a:srgbClr val="585858"/>
                </a:solidFill>
              </a:rPr>
              <a:t>amount of curriculum.</a:t>
            </a:r>
          </a:p>
          <a:p>
            <a:pPr marL="0" indent="0">
              <a:lnSpc>
                <a:spcPct val="90000"/>
              </a:lnSpc>
              <a:buNone/>
            </a:pPr>
            <a:r>
              <a:rPr lang="en-GB" sz="3000" kern="1200" dirty="0">
                <a:solidFill>
                  <a:srgbClr val="585858"/>
                </a:solidFill>
              </a:rPr>
              <a:t>The students’</a:t>
            </a:r>
          </a:p>
          <a:p>
            <a:pPr marL="0" indent="0">
              <a:lnSpc>
                <a:spcPct val="90000"/>
              </a:lnSpc>
              <a:buNone/>
            </a:pPr>
            <a:r>
              <a:rPr lang="en-GB" sz="3000" kern="1200" dirty="0">
                <a:solidFill>
                  <a:srgbClr val="585858"/>
                </a:solidFill>
              </a:rPr>
              <a:t>performance actually</a:t>
            </a:r>
          </a:p>
          <a:p>
            <a:pPr marL="0" indent="0">
              <a:lnSpc>
                <a:spcPct val="90000"/>
              </a:lnSpc>
              <a:buNone/>
            </a:pPr>
            <a:r>
              <a:rPr lang="en-GB" sz="3000" kern="1200" dirty="0">
                <a:solidFill>
                  <a:srgbClr val="585858"/>
                </a:solidFill>
              </a:rPr>
              <a:t>went up in the final</a:t>
            </a:r>
          </a:p>
          <a:p>
            <a:pPr marL="0" indent="0">
              <a:lnSpc>
                <a:spcPct val="90000"/>
              </a:lnSpc>
              <a:buNone/>
            </a:pPr>
            <a:r>
              <a:rPr lang="en-GB" sz="3000" kern="1200" dirty="0">
                <a:solidFill>
                  <a:srgbClr val="585858"/>
                </a:solidFill>
              </a:rPr>
              <a:t>exams. </a:t>
            </a:r>
          </a:p>
          <a:p>
            <a:pPr marL="0" indent="0">
              <a:lnSpc>
                <a:spcPct val="90000"/>
              </a:lnSpc>
              <a:buNone/>
            </a:pPr>
            <a:endParaRPr lang="en-GB" sz="3200" i="1" dirty="0"/>
          </a:p>
          <a:p>
            <a:pPr marL="0" indent="0">
              <a:lnSpc>
                <a:spcPct val="90000"/>
              </a:lnSpc>
              <a:buNone/>
            </a:pPr>
            <a:endParaRPr lang="en-GB" sz="1600" dirty="0"/>
          </a:p>
        </p:txBody>
      </p:sp>
    </p:spTree>
    <p:extLst>
      <p:ext uri="{BB962C8B-B14F-4D97-AF65-F5344CB8AC3E}">
        <p14:creationId xmlns:p14="http://schemas.microsoft.com/office/powerpoint/2010/main" val="4048688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41E46248-329B-4933-A5B7-EDA1578D7CDF}"/>
              </a:ext>
            </a:extLst>
          </p:cNvPr>
          <p:cNvSpPr>
            <a:spLocks noGrp="1"/>
          </p:cNvSpPr>
          <p:nvPr>
            <p:ph type="ctrTitle"/>
          </p:nvPr>
        </p:nvSpPr>
        <p:spPr>
          <a:xfrm>
            <a:off x="622301" y="476681"/>
            <a:ext cx="5545707" cy="576055"/>
          </a:xfrm>
        </p:spPr>
        <p:txBody>
          <a:bodyPr/>
          <a:lstStyle/>
          <a:p>
            <a:r>
              <a:rPr lang="en-GB" dirty="0"/>
              <a:t>Mathematics guidance:</a:t>
            </a:r>
            <a:br>
              <a:rPr lang="en-GB" dirty="0"/>
            </a:br>
            <a:r>
              <a:rPr lang="en-GB" dirty="0"/>
              <a:t>Key stage 1 and 2</a:t>
            </a:r>
          </a:p>
        </p:txBody>
      </p:sp>
      <p:sp>
        <p:nvSpPr>
          <p:cNvPr id="6" name="Subtitle 4">
            <a:extLst>
              <a:ext uri="{FF2B5EF4-FFF2-40B4-BE49-F238E27FC236}">
                <a16:creationId xmlns:a16="http://schemas.microsoft.com/office/drawing/2014/main" id="{3CB7C640-83CC-45BF-9722-ABA9B55E3EAE}"/>
              </a:ext>
            </a:extLst>
          </p:cNvPr>
          <p:cNvSpPr>
            <a:spLocks noGrp="1"/>
          </p:cNvSpPr>
          <p:nvPr>
            <p:ph type="subTitle" idx="1"/>
          </p:nvPr>
        </p:nvSpPr>
        <p:spPr>
          <a:xfrm>
            <a:off x="610660" y="1594391"/>
            <a:ext cx="5557348" cy="1152130"/>
          </a:xfrm>
        </p:spPr>
        <p:txBody>
          <a:bodyPr/>
          <a:lstStyle/>
          <a:p>
            <a:r>
              <a:rPr lang="en-GB" dirty="0"/>
              <a:t>Non-statutory guidance for the national curriculum in England</a:t>
            </a:r>
          </a:p>
        </p:txBody>
      </p:sp>
      <p:sp>
        <p:nvSpPr>
          <p:cNvPr id="7" name="TextBox 6">
            <a:extLst>
              <a:ext uri="{FF2B5EF4-FFF2-40B4-BE49-F238E27FC236}">
                <a16:creationId xmlns:a16="http://schemas.microsoft.com/office/drawing/2014/main" id="{5B5D9CA6-029A-4343-9275-E1BAE47026E8}"/>
              </a:ext>
            </a:extLst>
          </p:cNvPr>
          <p:cNvSpPr txBox="1"/>
          <p:nvPr/>
        </p:nvSpPr>
        <p:spPr>
          <a:xfrm>
            <a:off x="622301" y="2967335"/>
            <a:ext cx="3342290" cy="461665"/>
          </a:xfrm>
          <a:prstGeom prst="rect">
            <a:avLst/>
          </a:prstGeom>
          <a:noFill/>
        </p:spPr>
        <p:txBody>
          <a:bodyPr wrap="square" rtlCol="0">
            <a:spAutoFit/>
          </a:bodyPr>
          <a:lstStyle/>
          <a:p>
            <a:r>
              <a:rPr lang="en-GB" sz="2400" dirty="0">
                <a:solidFill>
                  <a:schemeClr val="bg1"/>
                </a:solidFill>
              </a:rPr>
              <a:t>Getting Started</a:t>
            </a:r>
          </a:p>
        </p:txBody>
      </p:sp>
    </p:spTree>
    <p:extLst>
      <p:ext uri="{BB962C8B-B14F-4D97-AF65-F5344CB8AC3E}">
        <p14:creationId xmlns:p14="http://schemas.microsoft.com/office/powerpoint/2010/main" val="2983220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38252012-C305-4DED-A517-EEFB88523DAB}"/>
              </a:ext>
            </a:extLst>
          </p:cNvPr>
          <p:cNvSpPr>
            <a:spLocks noGrp="1"/>
          </p:cNvSpPr>
          <p:nvPr>
            <p:ph type="title"/>
          </p:nvPr>
        </p:nvSpPr>
        <p:spPr>
          <a:xfrm>
            <a:off x="357159" y="394718"/>
            <a:ext cx="10972800" cy="607913"/>
          </a:xfrm>
        </p:spPr>
        <p:txBody>
          <a:bodyPr/>
          <a:lstStyle/>
          <a:p>
            <a:r>
              <a:rPr lang="en-US" dirty="0">
                <a:solidFill>
                  <a:srgbClr val="585858"/>
                </a:solidFill>
              </a:rPr>
              <a:t>Getting stated</a:t>
            </a:r>
          </a:p>
        </p:txBody>
      </p:sp>
      <p:pic>
        <p:nvPicPr>
          <p:cNvPr id="5" name="Content Placeholder 4">
            <a:extLst>
              <a:ext uri="{FF2B5EF4-FFF2-40B4-BE49-F238E27FC236}">
                <a16:creationId xmlns:a16="http://schemas.microsoft.com/office/drawing/2014/main" id="{30E227CF-C2C7-4856-BAFF-EB8DCD609592}"/>
              </a:ext>
            </a:extLst>
          </p:cNvPr>
          <p:cNvPicPr>
            <a:picLocks noGrp="1" noChangeAspect="1"/>
          </p:cNvPicPr>
          <p:nvPr>
            <p:ph sz="half" idx="1"/>
          </p:nvPr>
        </p:nvPicPr>
        <p:blipFill>
          <a:blip r:embed="rId2"/>
          <a:stretch>
            <a:fillRect/>
          </a:stretch>
        </p:blipFill>
        <p:spPr>
          <a:xfrm>
            <a:off x="357160" y="2395207"/>
            <a:ext cx="5390389" cy="1778827"/>
          </a:xfrm>
          <a:prstGeom prst="rect">
            <a:avLst/>
          </a:prstGeom>
          <a:noFill/>
        </p:spPr>
      </p:pic>
      <p:sp>
        <p:nvSpPr>
          <p:cNvPr id="12" name="Content Placeholder 3">
            <a:extLst>
              <a:ext uri="{FF2B5EF4-FFF2-40B4-BE49-F238E27FC236}">
                <a16:creationId xmlns:a16="http://schemas.microsoft.com/office/drawing/2014/main" id="{620F3A59-C305-4D4A-83CB-2FE037569468}"/>
              </a:ext>
            </a:extLst>
          </p:cNvPr>
          <p:cNvSpPr>
            <a:spLocks noGrp="1"/>
          </p:cNvSpPr>
          <p:nvPr>
            <p:ph sz="half" idx="2"/>
          </p:nvPr>
        </p:nvSpPr>
        <p:spPr>
          <a:xfrm>
            <a:off x="6452257" y="699194"/>
            <a:ext cx="5390389" cy="5329081"/>
          </a:xfrm>
        </p:spPr>
        <p:txBody>
          <a:bodyPr/>
          <a:lstStyle/>
          <a:p>
            <a:pPr>
              <a:buClr>
                <a:schemeClr val="bg2"/>
              </a:buClr>
              <a:buFont typeface="Arial" panose="020B0604020202020204" pitchFamily="34" charset="0"/>
              <a:buChar char="•"/>
            </a:pPr>
            <a:r>
              <a:rPr lang="en-US" kern="1200" dirty="0">
                <a:solidFill>
                  <a:srgbClr val="585858"/>
                </a:solidFill>
              </a:rPr>
              <a:t>Review curriculum map and highlight the RTP criteria maybe start with just one strand. </a:t>
            </a:r>
          </a:p>
          <a:p>
            <a:pPr>
              <a:buClr>
                <a:schemeClr val="bg2"/>
              </a:buClr>
              <a:buFont typeface="Arial" panose="020B0604020202020204" pitchFamily="34" charset="0"/>
              <a:buChar char="•"/>
            </a:pPr>
            <a:r>
              <a:rPr lang="en-US" kern="1200" dirty="0">
                <a:solidFill>
                  <a:srgbClr val="585858"/>
                </a:solidFill>
              </a:rPr>
              <a:t>What representations are used, is there consistency across year groups?</a:t>
            </a:r>
          </a:p>
          <a:p>
            <a:pPr>
              <a:buClr>
                <a:schemeClr val="bg2"/>
              </a:buClr>
              <a:buFont typeface="Arial" panose="020B0604020202020204" pitchFamily="34" charset="0"/>
              <a:buChar char="•"/>
            </a:pPr>
            <a:r>
              <a:rPr lang="en-US" kern="1200" dirty="0">
                <a:solidFill>
                  <a:srgbClr val="585858"/>
                </a:solidFill>
              </a:rPr>
              <a:t>Read the relevant section in the year group chapter for your new set of planning.</a:t>
            </a:r>
          </a:p>
          <a:p>
            <a:pPr>
              <a:buClr>
                <a:schemeClr val="bg2"/>
              </a:buClr>
              <a:buFont typeface="Arial" panose="020B0604020202020204" pitchFamily="34" charset="0"/>
              <a:buChar char="•"/>
            </a:pPr>
            <a:r>
              <a:rPr lang="en-US" kern="1200" dirty="0">
                <a:solidFill>
                  <a:srgbClr val="585858"/>
                </a:solidFill>
              </a:rPr>
              <a:t>Consider how to use the RTP criteria to support </a:t>
            </a:r>
            <a:r>
              <a:rPr lang="en-US" kern="1200" dirty="0" err="1">
                <a:solidFill>
                  <a:srgbClr val="585858"/>
                </a:solidFill>
              </a:rPr>
              <a:t>Covid</a:t>
            </a:r>
            <a:r>
              <a:rPr lang="en-US" kern="1200" dirty="0">
                <a:solidFill>
                  <a:srgbClr val="585858"/>
                </a:solidFill>
              </a:rPr>
              <a:t> curriculum recovery.</a:t>
            </a:r>
          </a:p>
          <a:p>
            <a:pPr>
              <a:buClr>
                <a:schemeClr val="bg2"/>
              </a:buClr>
              <a:buFont typeface="Arial" panose="020B0604020202020204" pitchFamily="34" charset="0"/>
              <a:buChar char="•"/>
            </a:pPr>
            <a:r>
              <a:rPr lang="en-US" kern="1200" dirty="0">
                <a:solidFill>
                  <a:srgbClr val="585858"/>
                </a:solidFill>
              </a:rPr>
              <a:t>Get involved with your maths hub. </a:t>
            </a:r>
          </a:p>
        </p:txBody>
      </p:sp>
      <p:sp>
        <p:nvSpPr>
          <p:cNvPr id="6" name="TextBox 5">
            <a:extLst>
              <a:ext uri="{FF2B5EF4-FFF2-40B4-BE49-F238E27FC236}">
                <a16:creationId xmlns:a16="http://schemas.microsoft.com/office/drawing/2014/main" id="{4D22B642-AAAB-4413-850B-5E633D92EE1D}"/>
              </a:ext>
            </a:extLst>
          </p:cNvPr>
          <p:cNvSpPr txBox="1"/>
          <p:nvPr/>
        </p:nvSpPr>
        <p:spPr>
          <a:xfrm>
            <a:off x="357159" y="5566610"/>
            <a:ext cx="6095098" cy="923330"/>
          </a:xfrm>
          <a:prstGeom prst="rect">
            <a:avLst/>
          </a:prstGeom>
          <a:noFill/>
        </p:spPr>
        <p:txBody>
          <a:bodyPr wrap="square">
            <a:spAutoFit/>
          </a:bodyPr>
          <a:lstStyle/>
          <a:p>
            <a:r>
              <a:rPr lang="en-GB" dirty="0">
                <a:hlinkClick r:id="rId3"/>
              </a:rPr>
              <a:t>https://www.ncetm.org.uk/in-the-classroom/support-for-schools-addressing-ongoing-coronavirus-impact/support-with-2020-dfe-guidance/</a:t>
            </a:r>
            <a:endParaRPr lang="en-GB" dirty="0"/>
          </a:p>
        </p:txBody>
      </p:sp>
    </p:spTree>
    <p:extLst>
      <p:ext uri="{BB962C8B-B14F-4D97-AF65-F5344CB8AC3E}">
        <p14:creationId xmlns:p14="http://schemas.microsoft.com/office/powerpoint/2010/main" val="2581792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31258-160F-4501-B441-AFB0F4F739D7}"/>
              </a:ext>
            </a:extLst>
          </p:cNvPr>
          <p:cNvSpPr>
            <a:spLocks noGrp="1"/>
          </p:cNvSpPr>
          <p:nvPr>
            <p:ph type="title"/>
          </p:nvPr>
        </p:nvSpPr>
        <p:spPr/>
        <p:txBody>
          <a:bodyPr/>
          <a:lstStyle/>
          <a:p>
            <a:r>
              <a:rPr lang="en-GB" dirty="0">
                <a:hlinkClick r:id="rId3"/>
              </a:rPr>
              <a:t>Ready-to-progress criteria resources </a:t>
            </a:r>
            <a:endParaRPr lang="en-GB" dirty="0"/>
          </a:p>
        </p:txBody>
      </p:sp>
      <p:pic>
        <p:nvPicPr>
          <p:cNvPr id="5" name="Content Placeholder 4">
            <a:extLst>
              <a:ext uri="{FF2B5EF4-FFF2-40B4-BE49-F238E27FC236}">
                <a16:creationId xmlns:a16="http://schemas.microsoft.com/office/drawing/2014/main" id="{7E4E8644-83A9-4E11-9E0C-38C877BC3E33}"/>
              </a:ext>
            </a:extLst>
          </p:cNvPr>
          <p:cNvPicPr>
            <a:picLocks noGrp="1" noChangeAspect="1"/>
          </p:cNvPicPr>
          <p:nvPr>
            <p:ph idx="1"/>
          </p:nvPr>
        </p:nvPicPr>
        <p:blipFill>
          <a:blip r:embed="rId4"/>
          <a:stretch>
            <a:fillRect/>
          </a:stretch>
        </p:blipFill>
        <p:spPr>
          <a:xfrm>
            <a:off x="714626" y="1485106"/>
            <a:ext cx="6903547" cy="3887787"/>
          </a:xfrm>
          <a:ln>
            <a:solidFill>
              <a:schemeClr val="tx1"/>
            </a:solidFill>
          </a:ln>
        </p:spPr>
      </p:pic>
      <p:sp>
        <p:nvSpPr>
          <p:cNvPr id="6" name="TextBox 5">
            <a:extLst>
              <a:ext uri="{FF2B5EF4-FFF2-40B4-BE49-F238E27FC236}">
                <a16:creationId xmlns:a16="http://schemas.microsoft.com/office/drawing/2014/main" id="{B50E952D-F6BA-4007-9051-9257CFE79755}"/>
              </a:ext>
            </a:extLst>
          </p:cNvPr>
          <p:cNvSpPr txBox="1"/>
          <p:nvPr/>
        </p:nvSpPr>
        <p:spPr>
          <a:xfrm>
            <a:off x="7876674" y="1412777"/>
            <a:ext cx="3924126" cy="3490186"/>
          </a:xfrm>
          <a:prstGeom prst="rect">
            <a:avLst/>
          </a:prstGeom>
          <a:noFill/>
        </p:spPr>
        <p:txBody>
          <a:bodyPr wrap="square" rtlCol="0">
            <a:spAutoFit/>
          </a:bodyPr>
          <a:lstStyle/>
          <a:p>
            <a:pPr eaLnBrk="0" fontAlgn="base" hangingPunct="0">
              <a:spcBef>
                <a:spcPct val="20000"/>
              </a:spcBef>
              <a:spcAft>
                <a:spcPct val="0"/>
              </a:spcAft>
              <a:buClr>
                <a:schemeClr val="tx2"/>
              </a:buClr>
            </a:pPr>
            <a:r>
              <a:rPr lang="en-GB" sz="2400" dirty="0">
                <a:solidFill>
                  <a:srgbClr val="585858"/>
                </a:solidFill>
              </a:rPr>
              <a:t>There is a set of resources for each of the RTP criteria their main intention is for use with small groups of children who require additional review, practice and consolidation. They can also be incorporated into main teaching activity. </a:t>
            </a:r>
          </a:p>
        </p:txBody>
      </p:sp>
    </p:spTree>
    <p:extLst>
      <p:ext uri="{BB962C8B-B14F-4D97-AF65-F5344CB8AC3E}">
        <p14:creationId xmlns:p14="http://schemas.microsoft.com/office/powerpoint/2010/main" val="382516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AA6D7316-C825-49E6-BADF-BF64EF02F383}"/>
              </a:ext>
            </a:extLst>
          </p:cNvPr>
          <p:cNvSpPr>
            <a:spLocks noGrp="1"/>
          </p:cNvSpPr>
          <p:nvPr>
            <p:ph type="ctrTitle"/>
          </p:nvPr>
        </p:nvSpPr>
        <p:spPr>
          <a:xfrm>
            <a:off x="622301" y="476681"/>
            <a:ext cx="5545707" cy="576055"/>
          </a:xfrm>
        </p:spPr>
        <p:txBody>
          <a:bodyPr/>
          <a:lstStyle/>
          <a:p>
            <a:r>
              <a:rPr lang="en-GB" dirty="0"/>
              <a:t>Mathematics guidance:</a:t>
            </a:r>
            <a:br>
              <a:rPr lang="en-GB" dirty="0"/>
            </a:br>
            <a:r>
              <a:rPr lang="en-GB" dirty="0"/>
              <a:t>Key stage 1 and 2</a:t>
            </a:r>
          </a:p>
        </p:txBody>
      </p:sp>
      <p:sp>
        <p:nvSpPr>
          <p:cNvPr id="6" name="Subtitle 4">
            <a:extLst>
              <a:ext uri="{FF2B5EF4-FFF2-40B4-BE49-F238E27FC236}">
                <a16:creationId xmlns:a16="http://schemas.microsoft.com/office/drawing/2014/main" id="{9AE5A7A2-534B-4A22-98DC-8031272A6A94}"/>
              </a:ext>
            </a:extLst>
          </p:cNvPr>
          <p:cNvSpPr>
            <a:spLocks noGrp="1"/>
          </p:cNvSpPr>
          <p:nvPr>
            <p:ph type="subTitle" idx="1"/>
          </p:nvPr>
        </p:nvSpPr>
        <p:spPr>
          <a:xfrm>
            <a:off x="610660" y="1594391"/>
            <a:ext cx="5557348" cy="1152130"/>
          </a:xfrm>
        </p:spPr>
        <p:txBody>
          <a:bodyPr/>
          <a:lstStyle/>
          <a:p>
            <a:r>
              <a:rPr lang="en-GB" dirty="0"/>
              <a:t>Non-statutory guidance for the national curriculum in England</a:t>
            </a:r>
          </a:p>
        </p:txBody>
      </p:sp>
      <p:sp>
        <p:nvSpPr>
          <p:cNvPr id="7" name="TextBox 6">
            <a:extLst>
              <a:ext uri="{FF2B5EF4-FFF2-40B4-BE49-F238E27FC236}">
                <a16:creationId xmlns:a16="http://schemas.microsoft.com/office/drawing/2014/main" id="{76345A00-75F0-4156-8E5D-4F54AC5DBADC}"/>
              </a:ext>
            </a:extLst>
          </p:cNvPr>
          <p:cNvSpPr txBox="1"/>
          <p:nvPr/>
        </p:nvSpPr>
        <p:spPr>
          <a:xfrm>
            <a:off x="622301" y="2967335"/>
            <a:ext cx="4158246" cy="461665"/>
          </a:xfrm>
          <a:prstGeom prst="rect">
            <a:avLst/>
          </a:prstGeom>
          <a:noFill/>
        </p:spPr>
        <p:txBody>
          <a:bodyPr wrap="square" rtlCol="0">
            <a:spAutoFit/>
          </a:bodyPr>
          <a:lstStyle/>
          <a:p>
            <a:r>
              <a:rPr lang="en-GB" sz="2400" dirty="0">
                <a:solidFill>
                  <a:schemeClr val="bg1"/>
                </a:solidFill>
              </a:rPr>
              <a:t>Research and Evidence</a:t>
            </a:r>
          </a:p>
        </p:txBody>
      </p:sp>
    </p:spTree>
    <p:extLst>
      <p:ext uri="{BB962C8B-B14F-4D97-AF65-F5344CB8AC3E}">
        <p14:creationId xmlns:p14="http://schemas.microsoft.com/office/powerpoint/2010/main" val="4122254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7CAA3D-C62B-4020-9AF8-89640C5D5B74}"/>
              </a:ext>
            </a:extLst>
          </p:cNvPr>
          <p:cNvSpPr>
            <a:spLocks noGrp="1"/>
          </p:cNvSpPr>
          <p:nvPr>
            <p:ph idx="1"/>
          </p:nvPr>
        </p:nvSpPr>
        <p:spPr/>
        <p:txBody>
          <a:bodyPr/>
          <a:lstStyle/>
          <a:p>
            <a:r>
              <a:rPr lang="en-GB" dirty="0"/>
              <a:t>This publication aims to:</a:t>
            </a:r>
          </a:p>
          <a:p>
            <a:pPr lvl="0"/>
            <a:r>
              <a:rPr lang="en-GB" dirty="0"/>
              <a:t>bring </a:t>
            </a:r>
            <a:r>
              <a:rPr lang="en-GB" dirty="0">
                <a:solidFill>
                  <a:srgbClr val="FF0000"/>
                </a:solidFill>
              </a:rPr>
              <a:t>greater coherence </a:t>
            </a:r>
            <a:r>
              <a:rPr lang="en-GB" dirty="0"/>
              <a:t>to the national curriculum by exposing core concepts in the national curriculum and demonstrating progression from year 1 to year 6.</a:t>
            </a:r>
          </a:p>
          <a:p>
            <a:pPr lvl="0"/>
            <a:r>
              <a:rPr lang="en-GB" dirty="0">
                <a:solidFill>
                  <a:srgbClr val="FF0000"/>
                </a:solidFill>
              </a:rPr>
              <a:t>summarise the most important </a:t>
            </a:r>
            <a:r>
              <a:rPr lang="en-GB" dirty="0"/>
              <a:t>knowledge and understanding within each year group and important connections between these mathematical topics. </a:t>
            </a:r>
          </a:p>
        </p:txBody>
      </p:sp>
      <p:sp>
        <p:nvSpPr>
          <p:cNvPr id="3" name="Title 2">
            <a:extLst>
              <a:ext uri="{FF2B5EF4-FFF2-40B4-BE49-F238E27FC236}">
                <a16:creationId xmlns:a16="http://schemas.microsoft.com/office/drawing/2014/main" id="{61BFDD3E-E82B-4854-8006-21F6B5BA461B}"/>
              </a:ext>
            </a:extLst>
          </p:cNvPr>
          <p:cNvSpPr>
            <a:spLocks noGrp="1"/>
          </p:cNvSpPr>
          <p:nvPr>
            <p:ph type="title"/>
          </p:nvPr>
        </p:nvSpPr>
        <p:spPr/>
        <p:txBody>
          <a:bodyPr/>
          <a:lstStyle/>
          <a:p>
            <a:r>
              <a:rPr lang="en-GB" b="1" dirty="0"/>
              <a:t>Aims of the publication</a:t>
            </a:r>
            <a:br>
              <a:rPr lang="en-GB" b="1" dirty="0"/>
            </a:br>
            <a:endParaRPr lang="en-GB" dirty="0"/>
          </a:p>
        </p:txBody>
      </p:sp>
    </p:spTree>
    <p:extLst>
      <p:ext uri="{BB962C8B-B14F-4D97-AF65-F5344CB8AC3E}">
        <p14:creationId xmlns:p14="http://schemas.microsoft.com/office/powerpoint/2010/main" val="13918858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79C6-8F6A-44A4-B9B2-522132016360}"/>
              </a:ext>
            </a:extLst>
          </p:cNvPr>
          <p:cNvSpPr>
            <a:spLocks noGrp="1"/>
          </p:cNvSpPr>
          <p:nvPr>
            <p:ph type="title"/>
          </p:nvPr>
        </p:nvSpPr>
        <p:spPr>
          <a:xfrm>
            <a:off x="401537" y="379444"/>
            <a:ext cx="11457296" cy="528638"/>
          </a:xfrm>
        </p:spPr>
        <p:txBody>
          <a:bodyPr/>
          <a:lstStyle/>
          <a:p>
            <a:r>
              <a:rPr lang="en-GB" dirty="0"/>
              <a:t>key inputs </a:t>
            </a:r>
          </a:p>
        </p:txBody>
      </p:sp>
      <p:pic>
        <p:nvPicPr>
          <p:cNvPr id="5" name="Picture 4">
            <a:extLst>
              <a:ext uri="{FF2B5EF4-FFF2-40B4-BE49-F238E27FC236}">
                <a16:creationId xmlns:a16="http://schemas.microsoft.com/office/drawing/2014/main" id="{EC4989B2-00B1-4C7C-82AA-52B24117AC6C}"/>
              </a:ext>
            </a:extLst>
          </p:cNvPr>
          <p:cNvPicPr>
            <a:picLocks noChangeAspect="1"/>
          </p:cNvPicPr>
          <p:nvPr/>
        </p:nvPicPr>
        <p:blipFill>
          <a:blip r:embed="rId4"/>
          <a:stretch>
            <a:fillRect/>
          </a:stretch>
        </p:blipFill>
        <p:spPr>
          <a:xfrm>
            <a:off x="3886400" y="1290244"/>
            <a:ext cx="1723585" cy="2478920"/>
          </a:xfrm>
          <a:prstGeom prst="rect">
            <a:avLst/>
          </a:prstGeom>
          <a:ln w="19050">
            <a:solidFill>
              <a:schemeClr val="tx1"/>
            </a:solidFill>
          </a:ln>
        </p:spPr>
      </p:pic>
      <p:pic>
        <p:nvPicPr>
          <p:cNvPr id="6" name="Picture 5">
            <a:extLst>
              <a:ext uri="{FF2B5EF4-FFF2-40B4-BE49-F238E27FC236}">
                <a16:creationId xmlns:a16="http://schemas.microsoft.com/office/drawing/2014/main" id="{65FBD2D4-60AF-4B16-8EAE-E3864F11011B}"/>
              </a:ext>
            </a:extLst>
          </p:cNvPr>
          <p:cNvPicPr>
            <a:picLocks noChangeAspect="1"/>
          </p:cNvPicPr>
          <p:nvPr/>
        </p:nvPicPr>
        <p:blipFill>
          <a:blip r:embed="rId5"/>
          <a:stretch>
            <a:fillRect/>
          </a:stretch>
        </p:blipFill>
        <p:spPr>
          <a:xfrm>
            <a:off x="1184276" y="1290244"/>
            <a:ext cx="1723585" cy="2459648"/>
          </a:xfrm>
          <a:prstGeom prst="rect">
            <a:avLst/>
          </a:prstGeom>
          <a:ln w="19050">
            <a:solidFill>
              <a:schemeClr val="tx1"/>
            </a:solidFill>
          </a:ln>
        </p:spPr>
      </p:pic>
      <p:pic>
        <p:nvPicPr>
          <p:cNvPr id="10" name="Picture 9">
            <a:extLst>
              <a:ext uri="{FF2B5EF4-FFF2-40B4-BE49-F238E27FC236}">
                <a16:creationId xmlns:a16="http://schemas.microsoft.com/office/drawing/2014/main" id="{F4EDD815-6299-41F6-89D4-571AE4DB5115}"/>
              </a:ext>
            </a:extLst>
          </p:cNvPr>
          <p:cNvPicPr>
            <a:picLocks noChangeAspect="1"/>
          </p:cNvPicPr>
          <p:nvPr/>
        </p:nvPicPr>
        <p:blipFill>
          <a:blip r:embed="rId6"/>
          <a:stretch>
            <a:fillRect/>
          </a:stretch>
        </p:blipFill>
        <p:spPr>
          <a:xfrm>
            <a:off x="6591586" y="1711024"/>
            <a:ext cx="2515634" cy="1754187"/>
          </a:xfrm>
          <a:prstGeom prst="rect">
            <a:avLst/>
          </a:prstGeom>
        </p:spPr>
      </p:pic>
      <p:cxnSp>
        <p:nvCxnSpPr>
          <p:cNvPr id="12" name="Straight Arrow Connector 11">
            <a:extLst>
              <a:ext uri="{FF2B5EF4-FFF2-40B4-BE49-F238E27FC236}">
                <a16:creationId xmlns:a16="http://schemas.microsoft.com/office/drawing/2014/main" id="{B8BD0B67-4BB1-497C-BC80-9CFB199684C0}"/>
              </a:ext>
            </a:extLst>
          </p:cNvPr>
          <p:cNvCxnSpPr/>
          <p:nvPr/>
        </p:nvCxnSpPr>
        <p:spPr>
          <a:xfrm>
            <a:off x="3129929" y="2520068"/>
            <a:ext cx="646612"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5A65166-46EA-4DCC-BC9B-EB5B66DA6F04}"/>
              </a:ext>
            </a:extLst>
          </p:cNvPr>
          <p:cNvCxnSpPr>
            <a:cxnSpLocks/>
          </p:cNvCxnSpPr>
          <p:nvPr/>
        </p:nvCxnSpPr>
        <p:spPr>
          <a:xfrm flipH="1">
            <a:off x="5719844" y="2520068"/>
            <a:ext cx="722811"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A343E4C-DD33-4690-A1CD-DE7DBECD178A}"/>
              </a:ext>
            </a:extLst>
          </p:cNvPr>
          <p:cNvPicPr>
            <a:picLocks noChangeAspect="1"/>
          </p:cNvPicPr>
          <p:nvPr/>
        </p:nvPicPr>
        <p:blipFill>
          <a:blip r:embed="rId7"/>
          <a:stretch>
            <a:fillRect/>
          </a:stretch>
        </p:blipFill>
        <p:spPr>
          <a:xfrm>
            <a:off x="6130185" y="4482744"/>
            <a:ext cx="1325724" cy="2096587"/>
          </a:xfrm>
          <a:prstGeom prst="rect">
            <a:avLst/>
          </a:prstGeom>
          <a:ln w="19050">
            <a:solidFill>
              <a:schemeClr val="tx1"/>
            </a:solidFill>
          </a:ln>
        </p:spPr>
      </p:pic>
      <p:pic>
        <p:nvPicPr>
          <p:cNvPr id="16" name="Picture 15">
            <a:extLst>
              <a:ext uri="{FF2B5EF4-FFF2-40B4-BE49-F238E27FC236}">
                <a16:creationId xmlns:a16="http://schemas.microsoft.com/office/drawing/2014/main" id="{24D94315-E69F-4F50-8DD8-7BEFEF04E2B5}"/>
              </a:ext>
            </a:extLst>
          </p:cNvPr>
          <p:cNvPicPr>
            <a:picLocks noChangeAspect="1"/>
          </p:cNvPicPr>
          <p:nvPr/>
        </p:nvPicPr>
        <p:blipFill>
          <a:blip r:embed="rId8"/>
          <a:stretch>
            <a:fillRect/>
          </a:stretch>
        </p:blipFill>
        <p:spPr>
          <a:xfrm>
            <a:off x="7618470" y="4482744"/>
            <a:ext cx="1473239" cy="2096586"/>
          </a:xfrm>
          <a:prstGeom prst="rect">
            <a:avLst/>
          </a:prstGeom>
          <a:ln w="19050">
            <a:solidFill>
              <a:schemeClr val="tx1"/>
            </a:solidFill>
          </a:ln>
        </p:spPr>
      </p:pic>
      <p:pic>
        <p:nvPicPr>
          <p:cNvPr id="17" name="Picture 16">
            <a:extLst>
              <a:ext uri="{FF2B5EF4-FFF2-40B4-BE49-F238E27FC236}">
                <a16:creationId xmlns:a16="http://schemas.microsoft.com/office/drawing/2014/main" id="{88A6EC3B-42B7-4838-9282-1CD3B021337E}"/>
              </a:ext>
            </a:extLst>
          </p:cNvPr>
          <p:cNvPicPr>
            <a:picLocks noChangeAspect="1"/>
          </p:cNvPicPr>
          <p:nvPr/>
        </p:nvPicPr>
        <p:blipFill>
          <a:blip r:embed="rId9"/>
          <a:stretch>
            <a:fillRect/>
          </a:stretch>
        </p:blipFill>
        <p:spPr>
          <a:xfrm>
            <a:off x="1326966" y="4482745"/>
            <a:ext cx="1417387" cy="2038651"/>
          </a:xfrm>
          <a:prstGeom prst="rect">
            <a:avLst/>
          </a:prstGeom>
          <a:ln w="19050">
            <a:solidFill>
              <a:schemeClr val="tx1"/>
            </a:solidFill>
          </a:ln>
        </p:spPr>
      </p:pic>
      <p:grpSp>
        <p:nvGrpSpPr>
          <p:cNvPr id="35" name="Group 34">
            <a:extLst>
              <a:ext uri="{FF2B5EF4-FFF2-40B4-BE49-F238E27FC236}">
                <a16:creationId xmlns:a16="http://schemas.microsoft.com/office/drawing/2014/main" id="{B5D401CE-C6B8-4ACE-9DFD-923B1AB55693}"/>
              </a:ext>
            </a:extLst>
          </p:cNvPr>
          <p:cNvGrpSpPr/>
          <p:nvPr/>
        </p:nvGrpSpPr>
        <p:grpSpPr>
          <a:xfrm>
            <a:off x="2097964" y="3769164"/>
            <a:ext cx="2188028" cy="713580"/>
            <a:chOff x="1809206" y="3974618"/>
            <a:chExt cx="2188028" cy="713580"/>
          </a:xfrm>
        </p:grpSpPr>
        <p:cxnSp>
          <p:nvCxnSpPr>
            <p:cNvPr id="29" name="Straight Arrow Connector 28">
              <a:extLst>
                <a:ext uri="{FF2B5EF4-FFF2-40B4-BE49-F238E27FC236}">
                  <a16:creationId xmlns:a16="http://schemas.microsoft.com/office/drawing/2014/main" id="{9444C1AB-AB2E-4357-AA70-CFFE538A06F8}"/>
                </a:ext>
              </a:extLst>
            </p:cNvPr>
            <p:cNvCxnSpPr>
              <a:cxnSpLocks/>
            </p:cNvCxnSpPr>
            <p:nvPr/>
          </p:nvCxnSpPr>
          <p:spPr>
            <a:xfrm>
              <a:off x="1809206" y="4331408"/>
              <a:ext cx="2188028"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229E02C-4DC1-4AAA-8510-F85820B28465}"/>
                </a:ext>
              </a:extLst>
            </p:cNvPr>
            <p:cNvCxnSpPr>
              <a:cxnSpLocks/>
            </p:cNvCxnSpPr>
            <p:nvPr/>
          </p:nvCxnSpPr>
          <p:spPr>
            <a:xfrm flipV="1">
              <a:off x="3997234" y="3974618"/>
              <a:ext cx="0" cy="35679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0B173A6-81F4-4A2F-AAB2-AFC1D82E9C8A}"/>
                </a:ext>
              </a:extLst>
            </p:cNvPr>
            <p:cNvCxnSpPr>
              <a:cxnSpLocks/>
            </p:cNvCxnSpPr>
            <p:nvPr/>
          </p:nvCxnSpPr>
          <p:spPr>
            <a:xfrm flipV="1">
              <a:off x="1809206" y="4331408"/>
              <a:ext cx="0" cy="35679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FDC692D7-3E15-4DD2-861B-666A6F699A1A}"/>
              </a:ext>
            </a:extLst>
          </p:cNvPr>
          <p:cNvGrpSpPr/>
          <p:nvPr/>
        </p:nvGrpSpPr>
        <p:grpSpPr>
          <a:xfrm flipH="1">
            <a:off x="5380005" y="3769164"/>
            <a:ext cx="2563584" cy="713580"/>
            <a:chOff x="1809206" y="3974618"/>
            <a:chExt cx="2188028" cy="713580"/>
          </a:xfrm>
        </p:grpSpPr>
        <p:cxnSp>
          <p:nvCxnSpPr>
            <p:cNvPr id="37" name="Straight Arrow Connector 36">
              <a:extLst>
                <a:ext uri="{FF2B5EF4-FFF2-40B4-BE49-F238E27FC236}">
                  <a16:creationId xmlns:a16="http://schemas.microsoft.com/office/drawing/2014/main" id="{51F55F7B-FFF9-49A8-BE50-B8918D07DAE7}"/>
                </a:ext>
              </a:extLst>
            </p:cNvPr>
            <p:cNvCxnSpPr>
              <a:cxnSpLocks/>
            </p:cNvCxnSpPr>
            <p:nvPr/>
          </p:nvCxnSpPr>
          <p:spPr>
            <a:xfrm>
              <a:off x="1809206" y="4331408"/>
              <a:ext cx="2188028"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979F772-5F96-422D-AA8D-1186558A03A1}"/>
                </a:ext>
              </a:extLst>
            </p:cNvPr>
            <p:cNvCxnSpPr>
              <a:cxnSpLocks/>
            </p:cNvCxnSpPr>
            <p:nvPr/>
          </p:nvCxnSpPr>
          <p:spPr>
            <a:xfrm flipV="1">
              <a:off x="3997234" y="3974618"/>
              <a:ext cx="0" cy="35679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0558CF3-432E-4011-BA04-38BB3DAE65DF}"/>
                </a:ext>
              </a:extLst>
            </p:cNvPr>
            <p:cNvCxnSpPr>
              <a:cxnSpLocks/>
            </p:cNvCxnSpPr>
            <p:nvPr/>
          </p:nvCxnSpPr>
          <p:spPr>
            <a:xfrm flipV="1">
              <a:off x="1809206" y="4331408"/>
              <a:ext cx="0" cy="35679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3" name="Straight Arrow Connector 42">
            <a:extLst>
              <a:ext uri="{FF2B5EF4-FFF2-40B4-BE49-F238E27FC236}">
                <a16:creationId xmlns:a16="http://schemas.microsoft.com/office/drawing/2014/main" id="{B7330BD0-68D6-4EE0-A6F8-A3E0D12FCE12}"/>
              </a:ext>
            </a:extLst>
          </p:cNvPr>
          <p:cNvCxnSpPr>
            <a:cxnSpLocks/>
          </p:cNvCxnSpPr>
          <p:nvPr/>
        </p:nvCxnSpPr>
        <p:spPr>
          <a:xfrm flipH="1" flipV="1">
            <a:off x="6591586" y="4125954"/>
            <a:ext cx="0" cy="35679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0C1921E-48EE-4E1D-9808-AFACB5A77DE2}"/>
              </a:ext>
            </a:extLst>
          </p:cNvPr>
          <p:cNvCxnSpPr>
            <a:cxnSpLocks/>
          </p:cNvCxnSpPr>
          <p:nvPr/>
        </p:nvCxnSpPr>
        <p:spPr>
          <a:xfrm flipH="1" flipV="1">
            <a:off x="5380005" y="4125954"/>
            <a:ext cx="0" cy="35679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C7189C2E-1756-4566-AC3D-596083B571A7}"/>
              </a:ext>
            </a:extLst>
          </p:cNvPr>
          <p:cNvSpPr/>
          <p:nvPr/>
        </p:nvSpPr>
        <p:spPr>
          <a:xfrm>
            <a:off x="4494387" y="4526176"/>
            <a:ext cx="1473239" cy="209658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C2F7CEFC-2FD3-4B3B-89A6-CB47D7E77C60}"/>
              </a:ext>
            </a:extLst>
          </p:cNvPr>
          <p:cNvSpPr txBox="1"/>
          <p:nvPr/>
        </p:nvSpPr>
        <p:spPr>
          <a:xfrm>
            <a:off x="4494387" y="4686588"/>
            <a:ext cx="1473239" cy="1200329"/>
          </a:xfrm>
          <a:prstGeom prst="rect">
            <a:avLst/>
          </a:prstGeom>
          <a:noFill/>
        </p:spPr>
        <p:txBody>
          <a:bodyPr wrap="square" rtlCol="0">
            <a:spAutoFit/>
          </a:bodyPr>
          <a:lstStyle/>
          <a:p>
            <a:r>
              <a:rPr lang="en-GB" dirty="0"/>
              <a:t>Curricula of High Performing Jurisdictions </a:t>
            </a:r>
          </a:p>
        </p:txBody>
      </p:sp>
    </p:spTree>
    <p:custDataLst>
      <p:tags r:id="rId1"/>
    </p:custDataLst>
    <p:extLst>
      <p:ext uri="{BB962C8B-B14F-4D97-AF65-F5344CB8AC3E}">
        <p14:creationId xmlns:p14="http://schemas.microsoft.com/office/powerpoint/2010/main" val="3193166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79EDE-31EE-495A-A368-228959C1A9E6}"/>
              </a:ext>
            </a:extLst>
          </p:cNvPr>
          <p:cNvSpPr>
            <a:spLocks noGrp="1"/>
          </p:cNvSpPr>
          <p:nvPr>
            <p:ph type="title"/>
          </p:nvPr>
        </p:nvSpPr>
        <p:spPr>
          <a:xfrm>
            <a:off x="484744" y="100074"/>
            <a:ext cx="6064155" cy="528638"/>
          </a:xfrm>
        </p:spPr>
        <p:txBody>
          <a:bodyPr/>
          <a:lstStyle/>
          <a:p>
            <a:r>
              <a:rPr lang="en-GB" dirty="0"/>
              <a:t>Ready to Progress Criteria </a:t>
            </a:r>
          </a:p>
        </p:txBody>
      </p:sp>
      <p:pic>
        <p:nvPicPr>
          <p:cNvPr id="4" name="Content Placeholder 3">
            <a:extLst>
              <a:ext uri="{FF2B5EF4-FFF2-40B4-BE49-F238E27FC236}">
                <a16:creationId xmlns:a16="http://schemas.microsoft.com/office/drawing/2014/main" id="{4F73113F-9D7D-4502-AEF5-9E5EFFA35D39}"/>
              </a:ext>
            </a:extLst>
          </p:cNvPr>
          <p:cNvPicPr>
            <a:picLocks noGrp="1" noChangeAspect="1"/>
          </p:cNvPicPr>
          <p:nvPr>
            <p:ph idx="1"/>
          </p:nvPr>
        </p:nvPicPr>
        <p:blipFill>
          <a:blip r:embed="rId3"/>
          <a:stretch>
            <a:fillRect/>
          </a:stretch>
        </p:blipFill>
        <p:spPr>
          <a:xfrm>
            <a:off x="2351964" y="628712"/>
            <a:ext cx="6805684" cy="6295658"/>
          </a:xfrm>
          <a:prstGeom prst="rect">
            <a:avLst/>
          </a:prstGeom>
        </p:spPr>
      </p:pic>
      <p:sp>
        <p:nvSpPr>
          <p:cNvPr id="5" name="Speech Bubble: Rectangle with Corners Rounded 4">
            <a:extLst>
              <a:ext uri="{FF2B5EF4-FFF2-40B4-BE49-F238E27FC236}">
                <a16:creationId xmlns:a16="http://schemas.microsoft.com/office/drawing/2014/main" id="{4982B63C-49FE-4DBC-83E7-1C2214839CAB}"/>
              </a:ext>
            </a:extLst>
          </p:cNvPr>
          <p:cNvSpPr/>
          <p:nvPr/>
        </p:nvSpPr>
        <p:spPr bwMode="auto">
          <a:xfrm>
            <a:off x="8108797" y="2661125"/>
            <a:ext cx="2916071" cy="1319283"/>
          </a:xfrm>
          <a:prstGeom prst="wedgeRoundRectCallout">
            <a:avLst/>
          </a:prstGeom>
          <a:solidFill>
            <a:schemeClr val="tx2">
              <a:lumMod val="20000"/>
              <a:lumOff val="80000"/>
            </a:schemeClr>
          </a:solidFill>
          <a:ln>
            <a:noFill/>
          </a:ln>
          <a:effectLst/>
        </p:spPr>
        <p:txBody>
          <a:bodyPr vert="horz" wrap="square" lIns="91440" tIns="45720" rIns="91440" bIns="45720" numCol="1" rtlCol="0" anchor="t" anchorCtr="0" compatLnSpc="1">
            <a:prstTxWarp prst="textNoShape">
              <a:avLst/>
            </a:prstTxWarp>
          </a:bodyPr>
          <a:lstStyle/>
          <a:p>
            <a:pPr marR="0" indent="182563" defTabSz="914400" rtl="0" eaLnBrk="1" fontAlgn="base" latinLnBrk="0" hangingPunct="1">
              <a:lnSpc>
                <a:spcPct val="100000"/>
              </a:lnSpc>
              <a:spcBef>
                <a:spcPct val="20000"/>
              </a:spcBef>
              <a:spcAft>
                <a:spcPct val="0"/>
              </a:spcAft>
              <a:buClr>
                <a:srgbClr val="00628C"/>
              </a:buClr>
              <a:buSzTx/>
              <a:tabLst/>
            </a:pPr>
            <a:r>
              <a:rPr lang="en-GB" sz="1400" dirty="0">
                <a:latin typeface="Arial" charset="0"/>
              </a:rPr>
              <a:t>The final column is not the next year group but general future applications.  </a:t>
            </a:r>
          </a:p>
        </p:txBody>
      </p:sp>
      <p:sp>
        <p:nvSpPr>
          <p:cNvPr id="6" name="Speech Bubble: Rectangle with Corners Rounded 5">
            <a:extLst>
              <a:ext uri="{FF2B5EF4-FFF2-40B4-BE49-F238E27FC236}">
                <a16:creationId xmlns:a16="http://schemas.microsoft.com/office/drawing/2014/main" id="{54802C5C-EBED-4AA2-8DCC-1C7D82EB3322}"/>
              </a:ext>
            </a:extLst>
          </p:cNvPr>
          <p:cNvSpPr/>
          <p:nvPr/>
        </p:nvSpPr>
        <p:spPr bwMode="auto">
          <a:xfrm>
            <a:off x="760219" y="2241338"/>
            <a:ext cx="2916071" cy="1739070"/>
          </a:xfrm>
          <a:prstGeom prst="wedgeRoundRectCallout">
            <a:avLst/>
          </a:prstGeom>
          <a:solidFill>
            <a:schemeClr val="tx2">
              <a:lumMod val="20000"/>
              <a:lumOff val="80000"/>
            </a:schemeClr>
          </a:solidFill>
          <a:ln>
            <a:noFill/>
          </a:ln>
          <a:effectLst/>
        </p:spPr>
        <p:txBody>
          <a:bodyPr vert="horz" wrap="square" lIns="91440" tIns="45720" rIns="91440" bIns="45720" numCol="1" rtlCol="0" anchor="t" anchorCtr="0" compatLnSpc="1">
            <a:prstTxWarp prst="textNoShape">
              <a:avLst/>
            </a:prstTxWarp>
          </a:bodyPr>
          <a:lstStyle/>
          <a:p>
            <a:pPr marR="0" indent="182563" defTabSz="914400" rtl="0" eaLnBrk="1" fontAlgn="base" latinLnBrk="0" hangingPunct="1">
              <a:lnSpc>
                <a:spcPct val="100000"/>
              </a:lnSpc>
              <a:spcBef>
                <a:spcPct val="20000"/>
              </a:spcBef>
              <a:spcAft>
                <a:spcPct val="0"/>
              </a:spcAft>
              <a:buClr>
                <a:srgbClr val="00628C"/>
              </a:buClr>
              <a:buSzTx/>
              <a:tabLst/>
            </a:pPr>
            <a:r>
              <a:rPr kumimoji="0" lang="en-GB" sz="1400" b="0" i="0" u="none" strike="noStrike" cap="none" normalizeH="0" baseline="0" dirty="0">
                <a:ln>
                  <a:noFill/>
                </a:ln>
                <a:solidFill>
                  <a:schemeClr val="tx1"/>
                </a:solidFill>
                <a:effectLst/>
                <a:latin typeface="Arial" charset="0"/>
              </a:rPr>
              <a:t>The Ready to Progress Criteria are central to the guidance. They prioritise core concepts</a:t>
            </a:r>
            <a:r>
              <a:rPr kumimoji="0" lang="en-GB" sz="1400" b="0" i="0" u="none" strike="noStrike" cap="none" normalizeH="0" dirty="0">
                <a:ln>
                  <a:noFill/>
                </a:ln>
                <a:solidFill>
                  <a:schemeClr val="tx1"/>
                </a:solidFill>
                <a:effectLst/>
                <a:latin typeface="Arial" charset="0"/>
              </a:rPr>
              <a:t> and exemplify coherence and clear progression through the National Curriculum.</a:t>
            </a:r>
            <a:endParaRPr kumimoji="0" lang="en-GB" sz="1400" b="0" i="0" u="none" strike="noStrike" cap="none" normalizeH="0" baseline="0" dirty="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24168623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251E47D8-3DEA-41FB-97FB-74203339CD6F}"/>
              </a:ext>
            </a:extLst>
          </p:cNvPr>
          <p:cNvGraphicFramePr>
            <a:graphicFrameLocks noGrp="1"/>
          </p:cNvGraphicFramePr>
          <p:nvPr>
            <p:ph idx="1"/>
            <p:extLst>
              <p:ext uri="{D42A27DB-BD31-4B8C-83A1-F6EECF244321}">
                <p14:modId xmlns:p14="http://schemas.microsoft.com/office/powerpoint/2010/main" val="3605474624"/>
              </p:ext>
            </p:extLst>
          </p:nvPr>
        </p:nvGraphicFramePr>
        <p:xfrm>
          <a:off x="74428" y="205546"/>
          <a:ext cx="9349118" cy="4175760"/>
        </p:xfrm>
        <a:graphic>
          <a:graphicData uri="http://schemas.openxmlformats.org/drawingml/2006/table">
            <a:tbl>
              <a:tblPr firstRow="1" firstCol="1" bandRow="1"/>
              <a:tblGrid>
                <a:gridCol w="1180214">
                  <a:extLst>
                    <a:ext uri="{9D8B030D-6E8A-4147-A177-3AD203B41FA5}">
                      <a16:colId xmlns:a16="http://schemas.microsoft.com/office/drawing/2014/main" val="758619143"/>
                    </a:ext>
                  </a:extLst>
                </a:gridCol>
                <a:gridCol w="1490569">
                  <a:extLst>
                    <a:ext uri="{9D8B030D-6E8A-4147-A177-3AD203B41FA5}">
                      <a16:colId xmlns:a16="http://schemas.microsoft.com/office/drawing/2014/main" val="106582762"/>
                    </a:ext>
                  </a:extLst>
                </a:gridCol>
                <a:gridCol w="1335667">
                  <a:extLst>
                    <a:ext uri="{9D8B030D-6E8A-4147-A177-3AD203B41FA5}">
                      <a16:colId xmlns:a16="http://schemas.microsoft.com/office/drawing/2014/main" val="2238225413"/>
                    </a:ext>
                  </a:extLst>
                </a:gridCol>
                <a:gridCol w="1335667">
                  <a:extLst>
                    <a:ext uri="{9D8B030D-6E8A-4147-A177-3AD203B41FA5}">
                      <a16:colId xmlns:a16="http://schemas.microsoft.com/office/drawing/2014/main" val="3121204279"/>
                    </a:ext>
                  </a:extLst>
                </a:gridCol>
                <a:gridCol w="1335667">
                  <a:extLst>
                    <a:ext uri="{9D8B030D-6E8A-4147-A177-3AD203B41FA5}">
                      <a16:colId xmlns:a16="http://schemas.microsoft.com/office/drawing/2014/main" val="629150935"/>
                    </a:ext>
                  </a:extLst>
                </a:gridCol>
                <a:gridCol w="1335667">
                  <a:extLst>
                    <a:ext uri="{9D8B030D-6E8A-4147-A177-3AD203B41FA5}">
                      <a16:colId xmlns:a16="http://schemas.microsoft.com/office/drawing/2014/main" val="1529847025"/>
                    </a:ext>
                  </a:extLst>
                </a:gridCol>
                <a:gridCol w="1335667">
                  <a:extLst>
                    <a:ext uri="{9D8B030D-6E8A-4147-A177-3AD203B41FA5}">
                      <a16:colId xmlns:a16="http://schemas.microsoft.com/office/drawing/2014/main" val="2004809818"/>
                    </a:ext>
                  </a:extLst>
                </a:gridCol>
              </a:tblGrid>
              <a:tr h="119058">
                <a:tc>
                  <a:txBody>
                    <a:bodyPr/>
                    <a:lstStyle/>
                    <a:p>
                      <a:pPr marL="36195" marR="36195" algn="ctr">
                        <a:spcBef>
                          <a:spcPts val="300"/>
                        </a:spcBef>
                        <a:spcAft>
                          <a:spcPts val="300"/>
                        </a:spcAft>
                      </a:pPr>
                      <a:r>
                        <a:rPr lang="en-GB" sz="800" b="1"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Strand</a:t>
                      </a:r>
                    </a:p>
                  </a:txBody>
                  <a:tcPr marL="29764" marR="2976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CE3"/>
                    </a:solidFill>
                  </a:tcPr>
                </a:tc>
                <a:tc>
                  <a:txBody>
                    <a:bodyPr/>
                    <a:lstStyle/>
                    <a:p>
                      <a:pPr marL="36195" marR="36195" algn="ctr">
                        <a:spcBef>
                          <a:spcPts val="300"/>
                        </a:spcBef>
                        <a:spcAft>
                          <a:spcPts val="300"/>
                        </a:spcAft>
                      </a:pPr>
                      <a:r>
                        <a:rPr lang="en-GB" sz="800" b="1"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Year 1</a:t>
                      </a:r>
                    </a:p>
                  </a:txBody>
                  <a:tcPr marL="56396" marR="56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CE3"/>
                    </a:solidFill>
                  </a:tcPr>
                </a:tc>
                <a:tc>
                  <a:txBody>
                    <a:bodyPr/>
                    <a:lstStyle/>
                    <a:p>
                      <a:pPr marL="36195" marR="36195" algn="ctr">
                        <a:spcBef>
                          <a:spcPts val="300"/>
                        </a:spcBef>
                        <a:spcAft>
                          <a:spcPts val="300"/>
                        </a:spcAft>
                      </a:pPr>
                      <a:r>
                        <a:rPr lang="en-GB" sz="800" b="1"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Year 2</a:t>
                      </a:r>
                    </a:p>
                  </a:txBody>
                  <a:tcPr marL="56396" marR="56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CE3"/>
                    </a:solidFill>
                  </a:tcPr>
                </a:tc>
                <a:tc>
                  <a:txBody>
                    <a:bodyPr/>
                    <a:lstStyle/>
                    <a:p>
                      <a:pPr marL="36195" marR="36195" algn="ctr">
                        <a:spcBef>
                          <a:spcPts val="300"/>
                        </a:spcBef>
                        <a:spcAft>
                          <a:spcPts val="300"/>
                        </a:spcAft>
                      </a:pPr>
                      <a:r>
                        <a:rPr lang="en-GB" sz="800" b="1"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Year 3</a:t>
                      </a:r>
                    </a:p>
                  </a:txBody>
                  <a:tcPr marL="56396" marR="56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CE3"/>
                    </a:solidFill>
                  </a:tcPr>
                </a:tc>
                <a:tc>
                  <a:txBody>
                    <a:bodyPr/>
                    <a:lstStyle/>
                    <a:p>
                      <a:pPr marL="36195" marR="36195" algn="ctr">
                        <a:spcBef>
                          <a:spcPts val="300"/>
                        </a:spcBef>
                        <a:spcAft>
                          <a:spcPts val="300"/>
                        </a:spcAft>
                      </a:pPr>
                      <a:r>
                        <a:rPr lang="en-GB" sz="800" b="1"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Year 4</a:t>
                      </a:r>
                    </a:p>
                  </a:txBody>
                  <a:tcPr marL="56396" marR="56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CE3"/>
                    </a:solidFill>
                  </a:tcPr>
                </a:tc>
                <a:tc>
                  <a:txBody>
                    <a:bodyPr/>
                    <a:lstStyle/>
                    <a:p>
                      <a:pPr marL="36195" marR="36195" algn="ctr">
                        <a:spcBef>
                          <a:spcPts val="300"/>
                        </a:spcBef>
                        <a:spcAft>
                          <a:spcPts val="300"/>
                        </a:spcAft>
                      </a:pPr>
                      <a:r>
                        <a:rPr lang="en-GB" sz="800" b="1"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Year 5</a:t>
                      </a:r>
                    </a:p>
                  </a:txBody>
                  <a:tcPr marL="56396" marR="5639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CE3"/>
                    </a:solidFill>
                  </a:tcPr>
                </a:tc>
                <a:tc>
                  <a:txBody>
                    <a:bodyPr/>
                    <a:lstStyle/>
                    <a:p>
                      <a:pPr marL="36195" marR="36195" algn="ctr">
                        <a:spcBef>
                          <a:spcPts val="300"/>
                        </a:spcBef>
                        <a:spcAft>
                          <a:spcPts val="300"/>
                        </a:spcAft>
                      </a:pPr>
                      <a:r>
                        <a:rPr lang="en-GB" sz="800" b="1"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Year 6</a:t>
                      </a: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FDCE3"/>
                    </a:solidFill>
                  </a:tcPr>
                </a:tc>
                <a:extLst>
                  <a:ext uri="{0D108BD9-81ED-4DB2-BD59-A6C34878D82A}">
                    <a16:rowId xmlns:a16="http://schemas.microsoft.com/office/drawing/2014/main" val="3863714041"/>
                  </a:ext>
                </a:extLst>
              </a:tr>
              <a:tr h="1679340">
                <a:tc rowSpan="3">
                  <a:txBody>
                    <a:bodyPr/>
                    <a:lstStyle/>
                    <a:p>
                      <a:pPr marL="36195" marR="36195" algn="ctr">
                        <a:spcBef>
                          <a:spcPts val="300"/>
                        </a:spcBef>
                        <a:spcAft>
                          <a:spcPts val="300"/>
                        </a:spcAft>
                      </a:pPr>
                      <a:r>
                        <a:rPr lang="en-GB" sz="800" b="1"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NPV</a:t>
                      </a: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1NPV–1 </a:t>
                      </a: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Count within 100, forwards and backwards, starting with any number.</a:t>
                      </a: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a:t>
                      </a: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Times New Roman" panose="02020603050405020304" pitchFamily="18" charset="0"/>
                          <a:cs typeface="Times New Roman" panose="02020603050405020304" pitchFamily="18" charset="0"/>
                        </a:rPr>
                        <a:t>3NPV–1</a:t>
                      </a:r>
                      <a:r>
                        <a:rPr lang="en-GB" sz="8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Know that 10 tens are equivalent to 1 hundred, and that 100 is 10 times the size of 10; apply this to identify and work out how many 10s there are in other three-digit multiples of 10</a:t>
                      </a: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a:t>
                      </a:r>
                      <a:b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b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p>
                      <a:pPr algn="r">
                        <a:spcBef>
                          <a:spcPts val="200"/>
                        </a:spcBef>
                        <a:spcAft>
                          <a:spcPts val="200"/>
                        </a:spcAft>
                      </a:pPr>
                      <a:b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p>
                      <a:pPr algn="r">
                        <a:spcBef>
                          <a:spcPts val="200"/>
                        </a:spcBef>
                        <a:spcAft>
                          <a:spcPts val="200"/>
                        </a:spcAft>
                      </a:pP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Times New Roman" panose="02020603050405020304" pitchFamily="18" charset="0"/>
                          <a:cs typeface="Times New Roman" panose="02020603050405020304" pitchFamily="18" charset="0"/>
                        </a:rPr>
                        <a:t>4NPV–1</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Know that 10 hundreds are equivalent to 1 thousand, and that 1,000 is 10 times the size of 100; apply this to identify and work out how many 100s there are in other four-digit multiples of 100.</a:t>
                      </a: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p>
                      <a:pPr algn="r">
                        <a:spcBef>
                          <a:spcPts val="200"/>
                        </a:spcBef>
                        <a:spcAft>
                          <a:spcPts val="200"/>
                        </a:spcAft>
                      </a:pP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a:t>
                      </a:r>
                    </a:p>
                    <a:p>
                      <a:pPr algn="r">
                        <a:spcBef>
                          <a:spcPts val="200"/>
                        </a:spcBef>
                        <a:spcAft>
                          <a:spcPts val="200"/>
                        </a:spcAft>
                      </a:pP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a:t>
                      </a:r>
                    </a:p>
                    <a:p>
                      <a:pPr algn="r">
                        <a:spcBef>
                          <a:spcPts val="200"/>
                        </a:spcBef>
                        <a:spcAft>
                          <a:spcPts val="200"/>
                        </a:spcAft>
                      </a:pPr>
                      <a:b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b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6195" marR="36195">
                        <a:spcBef>
                          <a:spcPts val="200"/>
                        </a:spcBef>
                        <a:spcAft>
                          <a:spcPts val="200"/>
                        </a:spcAft>
                      </a:pPr>
                      <a:r>
                        <a:rPr lang="en-GB" sz="8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5NPV–1</a:t>
                      </a: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Know that 10 tenths are equivalent to 1 one, and that 1 is 10 times the size of 0.1. </a:t>
                      </a:r>
                      <a:endParaRPr lang="en-GB" sz="10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p>
                      <a:pPr marL="36195" marR="36195">
                        <a:spcBef>
                          <a:spcPts val="200"/>
                        </a:spcBef>
                        <a:spcAft>
                          <a:spcPts val="200"/>
                        </a:spcAft>
                      </a:pP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Know that 100 hundredths are equivalent to 1 one, and that 1 is 100 times the size of 0.01. </a:t>
                      </a:r>
                      <a:endParaRPr lang="en-GB" sz="10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p>
                      <a:pPr>
                        <a:spcBef>
                          <a:spcPts val="200"/>
                        </a:spcBef>
                        <a:spcAft>
                          <a:spcPts val="200"/>
                        </a:spcAft>
                      </a:pP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Know that 10 hundredths are equivalent to 1 tenth, and that 0.1 is 10 times the size of 0.01.  </a:t>
                      </a: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36195" marR="36195">
                        <a:spcBef>
                          <a:spcPts val="200"/>
                        </a:spcBef>
                        <a:spcAft>
                          <a:spcPts val="200"/>
                        </a:spcAft>
                      </a:pPr>
                      <a:r>
                        <a:rPr lang="en-GB" sz="8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6NPV–1</a:t>
                      </a: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Understand the relationship between powers of 10 from 1 hundredth to 10 million, and use this to make a given number 10, 100, 1,000, 1 tenth, 1 hundredth or 1 thousandth times the size (multiply and divide by 10, 100 and 1,000).</a:t>
                      </a:r>
                      <a:endParaRPr lang="en-GB" sz="10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82389951"/>
                  </a:ext>
                </a:extLst>
              </a:tr>
              <a:tr h="1238617">
                <a:tc vMerge="1">
                  <a:txBody>
                    <a:bodyPr/>
                    <a:lstStyle/>
                    <a:p>
                      <a:endParaRPr lang="en-GB"/>
                    </a:p>
                  </a:txBody>
                  <a:tcPr/>
                </a:tc>
                <a:tc>
                  <a:txBody>
                    <a:bodyPr/>
                    <a:lstStyle/>
                    <a:p>
                      <a:pPr>
                        <a:spcBef>
                          <a:spcPts val="200"/>
                        </a:spcBef>
                        <a:spcAft>
                          <a:spcPts val="200"/>
                        </a:spcAft>
                      </a:pP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a:t>
                      </a: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2NPV–1</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Recognise the place value of each digit in two-digit numbers, and compose and decompose two-digit numbers using standard and non-standard partitioning.</a:t>
                      </a: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p>
                      <a:pPr algn="r">
                        <a:spcBef>
                          <a:spcPts val="200"/>
                        </a:spcBef>
                        <a:spcAft>
                          <a:spcPts val="200"/>
                        </a:spcAft>
                      </a:pPr>
                      <a:b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br>
                      <a:b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b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Times New Roman" panose="02020603050405020304" pitchFamily="18" charset="0"/>
                          <a:cs typeface="Times New Roman" panose="02020603050405020304" pitchFamily="18" charset="0"/>
                        </a:rPr>
                        <a:t>3NPV–2</a:t>
                      </a:r>
                      <a:r>
                        <a:rPr lang="en-GB" sz="8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Recognise the place value of each digit in </a:t>
                      </a:r>
                      <a:r>
                        <a:rPr lang="en-GB" sz="800" i="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three</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-digit numbers, and compose and decompose </a:t>
                      </a:r>
                      <a:r>
                        <a:rPr lang="en-GB" sz="800" i="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three</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-digit numbers using standard and non-standard partitioning.</a:t>
                      </a:r>
                      <a:b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Calibri" panose="020F0502020204030204" pitchFamily="34" charset="0"/>
                          <a:cs typeface="Times New Roman" panose="02020603050405020304" pitchFamily="18" charset="0"/>
                        </a:rPr>
                        <a:t>4NPV–2</a:t>
                      </a:r>
                      <a:r>
                        <a:rPr lang="en-GB" sz="8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Recognise the place value of each digit in </a:t>
                      </a:r>
                      <a:r>
                        <a:rPr lang="en-GB" sz="800" i="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four</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-digit numbers, and compose and decompose </a:t>
                      </a:r>
                      <a:r>
                        <a:rPr lang="en-GB" sz="800" i="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four</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-digit numbers using standard and non-standard partitioning. </a:t>
                      </a:r>
                      <a:b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b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5NPV–2</a:t>
                      </a: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Recognise the place value of each digit in numbers with up to 2 decimal places, and compose and decompose numbers with up to 2 decimal places using standard and non-standard partitioning.</a:t>
                      </a: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6NPV–2</a:t>
                      </a: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Recognise the place value of each digit in numbers up to 10 million, including decimal fractions, and compose and decompose numbers up to 10 million using standard and non-standard partitioning.</a:t>
                      </a: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96810897"/>
                  </a:ext>
                </a:extLst>
              </a:tr>
              <a:tr h="1077785">
                <a:tc vMerge="1">
                  <a:txBody>
                    <a:bodyPr/>
                    <a:lstStyle/>
                    <a:p>
                      <a:endParaRPr lang="en-GB"/>
                    </a:p>
                  </a:txBody>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1NPV–2</a:t>
                      </a:r>
                      <a:r>
                        <a:rPr lang="en-GB" sz="800" b="1"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a:t>
                      </a: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Reason about the location of numbers to 20 within the linear number system, including comparing using &lt; &gt; and =</a:t>
                      </a:r>
                      <a:b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br>
                      <a:b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br>
                      <a:b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b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2NPV–2</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Reason about the location of any two-digit number in the linear number system, including identifying the previous and next multiple of 10.</a:t>
                      </a:r>
                      <a:b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b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b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Times New Roman" panose="02020603050405020304" pitchFamily="18" charset="0"/>
                          <a:cs typeface="Times New Roman" panose="02020603050405020304" pitchFamily="18" charset="0"/>
                        </a:rPr>
                        <a:t>3NPV–3</a:t>
                      </a:r>
                      <a:r>
                        <a:rPr lang="en-GB" sz="800" b="1" dirty="0">
                          <a:solidFill>
                            <a:srgbClr val="104F75"/>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Reason about the location of any </a:t>
                      </a:r>
                      <a:r>
                        <a:rPr lang="en-GB" sz="800" i="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three</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-digit number in the linear number system, including identifying the previous and next multiple of 100 and 10.</a:t>
                      </a:r>
                      <a:b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b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Calibri" panose="020F0502020204030204" pitchFamily="34" charset="0"/>
                          <a:cs typeface="Times New Roman" panose="02020603050405020304" pitchFamily="18" charset="0"/>
                        </a:rPr>
                        <a:t>4NPV–3</a:t>
                      </a:r>
                      <a:r>
                        <a:rPr lang="en-GB" sz="800" dirty="0">
                          <a:solidFill>
                            <a:srgbClr val="0D0D0D"/>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Reason about the location of any </a:t>
                      </a:r>
                      <a:r>
                        <a:rPr lang="en-GB" sz="800" i="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four</a:t>
                      </a:r>
                      <a: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-digit number in the linear number system, including identifying the previous and next multiple of 1,000 and 100, and rounding to the nearest of each.  </a:t>
                      </a:r>
                      <a:br>
                        <a:rPr lang="en-GB" sz="8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br>
                      <a:endPar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5NPV–3</a:t>
                      </a: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Reason about the location of any number with up to 2 decimals places in the linear number system, including identifying the previous and next multiple of 1 and 0.1 and rounding to the nearest of each.  </a:t>
                      </a: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spcBef>
                          <a:spcPts val="200"/>
                        </a:spcBef>
                        <a:spcAft>
                          <a:spcPts val="200"/>
                        </a:spcAft>
                      </a:pPr>
                      <a:r>
                        <a:rPr lang="en-GB" sz="8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6NPV–3</a:t>
                      </a:r>
                      <a:r>
                        <a:rPr lang="en-GB" sz="8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Reason about the location of any number up to 10 million, including decimal fractions, in the linear number system, and round numbers, as appropriate, including in contexts.</a:t>
                      </a:r>
                    </a:p>
                  </a:txBody>
                  <a:tcPr marL="56396" marR="563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45936771"/>
                  </a:ext>
                </a:extLst>
              </a:tr>
            </a:tbl>
          </a:graphicData>
        </a:graphic>
      </p:graphicFrame>
      <p:pic>
        <p:nvPicPr>
          <p:cNvPr id="6168" name="Picture 242" descr="arrow">
            <a:extLst>
              <a:ext uri="{FF2B5EF4-FFF2-40B4-BE49-F238E27FC236}">
                <a16:creationId xmlns:a16="http://schemas.microsoft.com/office/drawing/2014/main" id="{22935DA2-9ED1-459A-BB70-BF037E9F8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663700" y="1649413"/>
            <a:ext cx="149225" cy="141287"/>
          </a:xfrm>
          <a:prstGeom prst="rect">
            <a:avLst/>
          </a:prstGeom>
          <a:noFill/>
          <a:extLst>
            <a:ext uri="{909E8E84-426E-40DD-AFC4-6F175D3DCCD1}">
              <a14:hiddenFill xmlns:a14="http://schemas.microsoft.com/office/drawing/2010/main">
                <a:solidFill>
                  <a:srgbClr val="FFFFFF"/>
                </a:solidFill>
              </a14:hiddenFill>
            </a:ext>
          </a:extLst>
        </p:spPr>
      </p:pic>
      <p:pic>
        <p:nvPicPr>
          <p:cNvPr id="6167" name="Picture 260" descr="arrow">
            <a:extLst>
              <a:ext uri="{FF2B5EF4-FFF2-40B4-BE49-F238E27FC236}">
                <a16:creationId xmlns:a16="http://schemas.microsoft.com/office/drawing/2014/main" id="{E5F7D661-34F9-4A91-8A00-56DBF5F23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663700" y="1649413"/>
            <a:ext cx="149225" cy="141287"/>
          </a:xfrm>
          <a:prstGeom prst="rect">
            <a:avLst/>
          </a:prstGeom>
          <a:noFill/>
          <a:extLst>
            <a:ext uri="{909E8E84-426E-40DD-AFC4-6F175D3DCCD1}">
              <a14:hiddenFill xmlns:a14="http://schemas.microsoft.com/office/drawing/2010/main">
                <a:solidFill>
                  <a:srgbClr val="FFFFFF"/>
                </a:solidFill>
              </a14:hiddenFill>
            </a:ext>
          </a:extLst>
        </p:spPr>
      </p:pic>
      <p:pic>
        <p:nvPicPr>
          <p:cNvPr id="6166" name="Picture 295" descr="arrow">
            <a:extLst>
              <a:ext uri="{FF2B5EF4-FFF2-40B4-BE49-F238E27FC236}">
                <a16:creationId xmlns:a16="http://schemas.microsoft.com/office/drawing/2014/main" id="{A006FDBE-661A-4EBF-89FF-0D789C6802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663700" y="1649413"/>
            <a:ext cx="149225" cy="141287"/>
          </a:xfrm>
          <a:prstGeom prst="rect">
            <a:avLst/>
          </a:prstGeom>
          <a:noFill/>
          <a:extLst>
            <a:ext uri="{909E8E84-426E-40DD-AFC4-6F175D3DCCD1}">
              <a14:hiddenFill xmlns:a14="http://schemas.microsoft.com/office/drawing/2010/main">
                <a:solidFill>
                  <a:srgbClr val="FFFFFF"/>
                </a:solidFill>
              </a14:hiddenFill>
            </a:ext>
          </a:extLst>
        </p:spPr>
      </p:pic>
      <p:pic>
        <p:nvPicPr>
          <p:cNvPr id="6165" name="Picture 266" descr="arrow">
            <a:extLst>
              <a:ext uri="{FF2B5EF4-FFF2-40B4-BE49-F238E27FC236}">
                <a16:creationId xmlns:a16="http://schemas.microsoft.com/office/drawing/2014/main" id="{4AB1DE84-1A15-485C-842A-7B10349A1A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663700" y="1649413"/>
            <a:ext cx="149225" cy="141287"/>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75" descr="arrow">
            <a:extLst>
              <a:ext uri="{FF2B5EF4-FFF2-40B4-BE49-F238E27FC236}">
                <a16:creationId xmlns:a16="http://schemas.microsoft.com/office/drawing/2014/main" id="{526D9CAC-BB70-4A3C-BB42-4347DC5B9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663700" y="1649413"/>
            <a:ext cx="149225" cy="141287"/>
          </a:xfrm>
          <a:prstGeom prst="rect">
            <a:avLst/>
          </a:prstGeom>
          <a:noFill/>
          <a:extLst>
            <a:ext uri="{909E8E84-426E-40DD-AFC4-6F175D3DCCD1}">
              <a14:hiddenFill xmlns:a14="http://schemas.microsoft.com/office/drawing/2010/main">
                <a:solidFill>
                  <a:srgbClr val="FFFFFF"/>
                </a:solidFill>
              </a14:hiddenFill>
            </a:ext>
          </a:extLst>
        </p:spPr>
      </p:pic>
      <p:pic>
        <p:nvPicPr>
          <p:cNvPr id="6163" name="Picture 284" descr="arrow">
            <a:extLst>
              <a:ext uri="{FF2B5EF4-FFF2-40B4-BE49-F238E27FC236}">
                <a16:creationId xmlns:a16="http://schemas.microsoft.com/office/drawing/2014/main" id="{326B06BC-2C51-40D5-A36B-932458833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663700" y="1649413"/>
            <a:ext cx="149225" cy="141287"/>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694" descr="arrow">
            <a:extLst>
              <a:ext uri="{FF2B5EF4-FFF2-40B4-BE49-F238E27FC236}">
                <a16:creationId xmlns:a16="http://schemas.microsoft.com/office/drawing/2014/main" id="{BA10D088-C2D6-4E3F-8795-912618423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663700" y="1649413"/>
            <a:ext cx="149225" cy="141287"/>
          </a:xfrm>
          <a:prstGeom prst="rect">
            <a:avLst/>
          </a:prstGeom>
          <a:noFill/>
          <a:extLst>
            <a:ext uri="{909E8E84-426E-40DD-AFC4-6F175D3DCCD1}">
              <a14:hiddenFill xmlns:a14="http://schemas.microsoft.com/office/drawing/2010/main">
                <a:solidFill>
                  <a:srgbClr val="FFFFFF"/>
                </a:solidFill>
              </a14:hiddenFill>
            </a:ext>
          </a:extLst>
        </p:spPr>
      </p:pic>
      <p:pic>
        <p:nvPicPr>
          <p:cNvPr id="6161" name="Picture 290" descr="arrow">
            <a:extLst>
              <a:ext uri="{FF2B5EF4-FFF2-40B4-BE49-F238E27FC236}">
                <a16:creationId xmlns:a16="http://schemas.microsoft.com/office/drawing/2014/main" id="{73666CC6-ECE0-4963-B236-AAB63A53C7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663700" y="1649413"/>
            <a:ext cx="149225" cy="141287"/>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289" descr="arrow">
            <a:extLst>
              <a:ext uri="{FF2B5EF4-FFF2-40B4-BE49-F238E27FC236}">
                <a16:creationId xmlns:a16="http://schemas.microsoft.com/office/drawing/2014/main" id="{F5946E37-C11B-4A66-B329-7A9FB1E78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663700" y="1649413"/>
            <a:ext cx="149225" cy="141287"/>
          </a:xfrm>
          <a:prstGeom prst="rect">
            <a:avLst/>
          </a:prstGeom>
          <a:noFill/>
          <a:extLst>
            <a:ext uri="{909E8E84-426E-40DD-AFC4-6F175D3DCCD1}">
              <a14:hiddenFill xmlns:a14="http://schemas.microsoft.com/office/drawing/2010/main">
                <a:solidFill>
                  <a:srgbClr val="FFFFFF"/>
                </a:solidFill>
              </a14:hiddenFill>
            </a:ext>
          </a:extLst>
        </p:spPr>
      </p:pic>
      <p:pic>
        <p:nvPicPr>
          <p:cNvPr id="6159" name="Picture 288" descr="arrow">
            <a:extLst>
              <a:ext uri="{FF2B5EF4-FFF2-40B4-BE49-F238E27FC236}">
                <a16:creationId xmlns:a16="http://schemas.microsoft.com/office/drawing/2014/main" id="{EA349A7B-7D85-433E-9AF1-D9ADBCF60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663700" y="1649413"/>
            <a:ext cx="149225" cy="141287"/>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285" descr="arrow">
            <a:extLst>
              <a:ext uri="{FF2B5EF4-FFF2-40B4-BE49-F238E27FC236}">
                <a16:creationId xmlns:a16="http://schemas.microsoft.com/office/drawing/2014/main" id="{0E5EE457-9558-4784-A8F7-8C25B45AB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663700" y="1649413"/>
            <a:ext cx="149225" cy="14128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a:extLst>
              <a:ext uri="{FF2B5EF4-FFF2-40B4-BE49-F238E27FC236}">
                <a16:creationId xmlns:a16="http://schemas.microsoft.com/office/drawing/2014/main" id="{61DB3937-A0EF-4991-9589-6F45832C7647}"/>
              </a:ext>
            </a:extLst>
          </p:cNvPr>
          <p:cNvGraphicFramePr>
            <a:graphicFrameLocks noGrp="1"/>
          </p:cNvGraphicFramePr>
          <p:nvPr>
            <p:extLst>
              <p:ext uri="{D42A27DB-BD31-4B8C-83A1-F6EECF244321}">
                <p14:modId xmlns:p14="http://schemas.microsoft.com/office/powerpoint/2010/main" val="4063324902"/>
              </p:ext>
            </p:extLst>
          </p:nvPr>
        </p:nvGraphicFramePr>
        <p:xfrm>
          <a:off x="74428" y="4375685"/>
          <a:ext cx="9349119" cy="2402511"/>
        </p:xfrm>
        <a:graphic>
          <a:graphicData uri="http://schemas.openxmlformats.org/drawingml/2006/table">
            <a:tbl>
              <a:tblPr firstRow="1" firstCol="1" bandRow="1"/>
              <a:tblGrid>
                <a:gridCol w="1169581">
                  <a:extLst>
                    <a:ext uri="{9D8B030D-6E8A-4147-A177-3AD203B41FA5}">
                      <a16:colId xmlns:a16="http://schemas.microsoft.com/office/drawing/2014/main" val="687427280"/>
                    </a:ext>
                  </a:extLst>
                </a:gridCol>
                <a:gridCol w="1501203">
                  <a:extLst>
                    <a:ext uri="{9D8B030D-6E8A-4147-A177-3AD203B41FA5}">
                      <a16:colId xmlns:a16="http://schemas.microsoft.com/office/drawing/2014/main" val="3849176428"/>
                    </a:ext>
                  </a:extLst>
                </a:gridCol>
                <a:gridCol w="1335667">
                  <a:extLst>
                    <a:ext uri="{9D8B030D-6E8A-4147-A177-3AD203B41FA5}">
                      <a16:colId xmlns:a16="http://schemas.microsoft.com/office/drawing/2014/main" val="4127043703"/>
                    </a:ext>
                  </a:extLst>
                </a:gridCol>
                <a:gridCol w="1335667">
                  <a:extLst>
                    <a:ext uri="{9D8B030D-6E8A-4147-A177-3AD203B41FA5}">
                      <a16:colId xmlns:a16="http://schemas.microsoft.com/office/drawing/2014/main" val="4255716100"/>
                    </a:ext>
                  </a:extLst>
                </a:gridCol>
                <a:gridCol w="1335667">
                  <a:extLst>
                    <a:ext uri="{9D8B030D-6E8A-4147-A177-3AD203B41FA5}">
                      <a16:colId xmlns:a16="http://schemas.microsoft.com/office/drawing/2014/main" val="843236128"/>
                    </a:ext>
                  </a:extLst>
                </a:gridCol>
                <a:gridCol w="1335667">
                  <a:extLst>
                    <a:ext uri="{9D8B030D-6E8A-4147-A177-3AD203B41FA5}">
                      <a16:colId xmlns:a16="http://schemas.microsoft.com/office/drawing/2014/main" val="744355925"/>
                    </a:ext>
                  </a:extLst>
                </a:gridCol>
                <a:gridCol w="1335667">
                  <a:extLst>
                    <a:ext uri="{9D8B030D-6E8A-4147-A177-3AD203B41FA5}">
                      <a16:colId xmlns:a16="http://schemas.microsoft.com/office/drawing/2014/main" val="3153780846"/>
                    </a:ext>
                  </a:extLst>
                </a:gridCol>
              </a:tblGrid>
              <a:tr h="1525311">
                <a:tc rowSpan="2">
                  <a:txBody>
                    <a:bodyPr/>
                    <a:lstStyle/>
                    <a:p>
                      <a:pPr algn="ctr">
                        <a:lnSpc>
                          <a:spcPct val="120000"/>
                        </a:lnSpc>
                        <a:spcBef>
                          <a:spcPts val="200"/>
                        </a:spcBef>
                        <a:spcAft>
                          <a:spcPts val="200"/>
                        </a:spcAft>
                      </a:pPr>
                      <a:r>
                        <a:rPr lang="en-GB" sz="900" b="1"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NPV</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20000"/>
                        </a:lnSpc>
                        <a:spcBef>
                          <a:spcPts val="200"/>
                        </a:spcBef>
                        <a:spcAft>
                          <a:spcPts val="200"/>
                        </a:spcAft>
                      </a:pPr>
                      <a:r>
                        <a:rPr lang="en-GB" sz="9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20000"/>
                        </a:lnSpc>
                        <a:spcBef>
                          <a:spcPts val="200"/>
                        </a:spcBef>
                        <a:spcAft>
                          <a:spcPts val="200"/>
                        </a:spcAft>
                      </a:pPr>
                      <a:r>
                        <a:rPr lang="en-GB" sz="9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20000"/>
                        </a:lnSpc>
                        <a:spcBef>
                          <a:spcPts val="200"/>
                        </a:spcBef>
                        <a:spcAft>
                          <a:spcPts val="200"/>
                        </a:spcAft>
                      </a:pPr>
                      <a:r>
                        <a:rPr lang="en-GB" sz="900" b="1" u="sng" dirty="0">
                          <a:solidFill>
                            <a:srgbClr val="114F75"/>
                          </a:solidFill>
                          <a:effectLst/>
                          <a:latin typeface="Arial" panose="020B0604020202020204" pitchFamily="34" charset="0"/>
                          <a:ea typeface="Times New Roman" panose="02020603050405020304" pitchFamily="18" charset="0"/>
                          <a:cs typeface="Times New Roman" panose="02020603050405020304" pitchFamily="18" charset="0"/>
                        </a:rPr>
                        <a:t>3NPV–4</a:t>
                      </a:r>
                      <a:r>
                        <a:rPr lang="en-GB" sz="900" b="1" dirty="0">
                          <a:solidFill>
                            <a:srgbClr val="104F75"/>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900"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9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Divide 100 into 2, 4, 5 and 10 equal parts, and read scales/number lines marked in multiples of 100 with 2, 4, 5 and 10 equal parts.</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p>
                      <a:pPr algn="r">
                        <a:lnSpc>
                          <a:spcPct val="120000"/>
                        </a:lnSpc>
                        <a:spcBef>
                          <a:spcPts val="200"/>
                        </a:spcBef>
                        <a:spcAft>
                          <a:spcPts val="200"/>
                        </a:spcAft>
                      </a:pPr>
                      <a:br>
                        <a:rPr lang="en-GB" sz="9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b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20000"/>
                        </a:lnSpc>
                        <a:spcBef>
                          <a:spcPts val="200"/>
                        </a:spcBef>
                        <a:spcAft>
                          <a:spcPts val="200"/>
                        </a:spcAft>
                      </a:pPr>
                      <a:r>
                        <a:rPr lang="en-GB" sz="900" b="1" u="sng" dirty="0">
                          <a:solidFill>
                            <a:srgbClr val="114F75"/>
                          </a:solidFill>
                          <a:effectLst/>
                          <a:latin typeface="Arial" panose="020B0604020202020204" pitchFamily="34" charset="0"/>
                          <a:ea typeface="Calibri" panose="020F0502020204030204" pitchFamily="34" charset="0"/>
                          <a:cs typeface="Times New Roman" panose="02020603050405020304" pitchFamily="18" charset="0"/>
                        </a:rPr>
                        <a:t>4NPV–4 </a:t>
                      </a:r>
                      <a:r>
                        <a:rPr lang="en-GB" sz="9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Divide 1,000 into 2, 4, 5 and 10 equal parts, and read scales/number lines marked in multiples of 1,000 with 2, 4, 5 and 10 equal parts.</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20000"/>
                        </a:lnSpc>
                        <a:spcBef>
                          <a:spcPts val="200"/>
                        </a:spcBef>
                        <a:spcAft>
                          <a:spcPts val="200"/>
                        </a:spcAft>
                      </a:pPr>
                      <a:r>
                        <a:rPr lang="en-GB" sz="9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5NPV–4</a:t>
                      </a:r>
                      <a:r>
                        <a:rPr lang="en-GB" sz="9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Divide 1 into 2, 4, 5 and 10 equal parts, and read scales/number lines marked in units of 1 with 2, 4, 5 and 10 equal parts.</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p>
                      <a:pPr algn="r">
                        <a:lnSpc>
                          <a:spcPct val="120000"/>
                        </a:lnSpc>
                        <a:spcBef>
                          <a:spcPts val="200"/>
                        </a:spcBef>
                        <a:spcAft>
                          <a:spcPts val="200"/>
                        </a:spcAft>
                      </a:pPr>
                      <a:br>
                        <a:rPr lang="en-GB" sz="9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b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20000"/>
                        </a:lnSpc>
                        <a:spcBef>
                          <a:spcPts val="200"/>
                        </a:spcBef>
                        <a:spcAft>
                          <a:spcPts val="200"/>
                        </a:spcAft>
                      </a:pPr>
                      <a:r>
                        <a:rPr lang="en-GB" sz="900" b="1" u="sng" dirty="0">
                          <a:solidFill>
                            <a:srgbClr val="114F75"/>
                          </a:solidFill>
                          <a:effectLst/>
                          <a:latin typeface="Arial" panose="020B0604020202020204" pitchFamily="34" charset="0"/>
                          <a:ea typeface="Malgun Gothic" panose="020B0503020000020004" pitchFamily="34" charset="-127"/>
                          <a:cs typeface="Times New Roman" panose="02020603050405020304" pitchFamily="18" charset="0"/>
                        </a:rPr>
                        <a:t>6NPV–4</a:t>
                      </a:r>
                      <a:r>
                        <a:rPr lang="en-GB" sz="9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Divide powers of 10, from 1 hundredth to 10 million, into 2, 4, 5 and 10 equal parts, and read scales/number lines with labelled intervals divided into 2, 4, 5 and 10 equal parts.</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44778999"/>
                  </a:ext>
                </a:extLst>
              </a:tr>
              <a:tr h="835648">
                <a:tc vMerge="1">
                  <a:txBody>
                    <a:bodyPr/>
                    <a:lstStyle/>
                    <a:p>
                      <a:endParaRPr lang="en-GB"/>
                    </a:p>
                  </a:txBody>
                  <a:tcPr/>
                </a:tc>
                <a:tc>
                  <a:txBody>
                    <a:bodyPr/>
                    <a:lstStyle/>
                    <a:p>
                      <a:pPr>
                        <a:lnSpc>
                          <a:spcPct val="120000"/>
                        </a:lnSpc>
                        <a:spcBef>
                          <a:spcPts val="200"/>
                        </a:spcBef>
                        <a:spcAft>
                          <a:spcPts val="200"/>
                        </a:spcAft>
                      </a:pPr>
                      <a:r>
                        <a:rPr lang="en-GB" sz="9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20000"/>
                        </a:lnSpc>
                        <a:spcBef>
                          <a:spcPts val="200"/>
                        </a:spcBef>
                        <a:spcAft>
                          <a:spcPts val="200"/>
                        </a:spcAft>
                      </a:pPr>
                      <a:r>
                        <a:rPr lang="en-GB" sz="9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rPr>
                        <a:t> </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20000"/>
                        </a:lnSpc>
                        <a:spcBef>
                          <a:spcPts val="200"/>
                        </a:spcBef>
                        <a:spcAft>
                          <a:spcPts val="200"/>
                        </a:spcAft>
                      </a:pPr>
                      <a:r>
                        <a:rPr lang="en-GB" sz="900" u="none" strike="noStrike" dirty="0">
                          <a:solidFill>
                            <a:srgbClr val="114F7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20000"/>
                        </a:lnSpc>
                        <a:spcBef>
                          <a:spcPts val="200"/>
                        </a:spcBef>
                        <a:spcAft>
                          <a:spcPts val="200"/>
                        </a:spcAft>
                      </a:pPr>
                      <a:r>
                        <a:rPr lang="en-GB" sz="900" b="1" u="none" strike="noStrike" dirty="0">
                          <a:solidFill>
                            <a:srgbClr val="114F75"/>
                          </a:solidFill>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rPr>
                        <a:t> </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20000"/>
                        </a:lnSpc>
                        <a:spcBef>
                          <a:spcPts val="200"/>
                        </a:spcBef>
                        <a:spcAft>
                          <a:spcPts val="200"/>
                        </a:spcAft>
                      </a:pPr>
                      <a:r>
                        <a:rPr lang="en-GB" sz="900" b="1" u="sng" dirty="0">
                          <a:solidFill>
                            <a:srgbClr val="114F75"/>
                          </a:solidFill>
                          <a:effectLst/>
                          <a:latin typeface="Arial" panose="020B0604020202020204" pitchFamily="34" charset="0"/>
                          <a:ea typeface="Times New Roman" panose="02020603050405020304" pitchFamily="18" charset="0"/>
                          <a:cs typeface="Times New Roman" panose="02020603050405020304" pitchFamily="18" charset="0"/>
                        </a:rPr>
                        <a:t>5NPV–5</a:t>
                      </a:r>
                      <a:r>
                        <a:rPr lang="en-GB" sz="900"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 Convert between units of measure, including using common decimals and fractions.</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20000"/>
                        </a:lnSpc>
                        <a:spcBef>
                          <a:spcPts val="200"/>
                        </a:spcBef>
                        <a:spcAft>
                          <a:spcPts val="200"/>
                        </a:spcAft>
                      </a:pPr>
                      <a:r>
                        <a:rPr lang="en-GB" sz="900" b="1" u="none" strike="noStrike" dirty="0">
                          <a:solidFill>
                            <a:srgbClr val="114F75"/>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1200" dirty="0">
                        <a:solidFill>
                          <a:srgbClr val="0D0D0D"/>
                        </a:solidFill>
                        <a:effectLst/>
                        <a:latin typeface="Arial" panose="020B0604020202020204" pitchFamily="34" charset="0"/>
                        <a:ea typeface="Malgun Gothic" panose="020B0503020000020004" pitchFamily="34" charset="-127"/>
                        <a:cs typeface="Times New Roman" panose="02020603050405020304" pitchFamily="18" charset="0"/>
                      </a:endParaRPr>
                    </a:p>
                  </a:txBody>
                  <a:tcPr marL="67228" marR="672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84321180"/>
                  </a:ext>
                </a:extLst>
              </a:tr>
            </a:tbl>
          </a:graphicData>
        </a:graphic>
      </p:graphicFrame>
      <p:pic>
        <p:nvPicPr>
          <p:cNvPr id="6174" name="Picture 291" descr="arrow">
            <a:extLst>
              <a:ext uri="{FF2B5EF4-FFF2-40B4-BE49-F238E27FC236}">
                <a16:creationId xmlns:a16="http://schemas.microsoft.com/office/drawing/2014/main" id="{0A987BD6-9C9D-4D14-9E50-034945B9E7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065564" y="4681943"/>
            <a:ext cx="126943" cy="120190"/>
          </a:xfrm>
          <a:prstGeom prst="rect">
            <a:avLst/>
          </a:prstGeom>
          <a:noFill/>
          <a:extLst>
            <a:ext uri="{909E8E84-426E-40DD-AFC4-6F175D3DCCD1}">
              <a14:hiddenFill xmlns:a14="http://schemas.microsoft.com/office/drawing/2010/main">
                <a:solidFill>
                  <a:srgbClr val="FFFFFF"/>
                </a:solidFill>
              </a14:hiddenFill>
            </a:ext>
          </a:extLst>
        </p:spPr>
      </p:pic>
      <p:pic>
        <p:nvPicPr>
          <p:cNvPr id="6173" name="Picture 292" descr="arrow">
            <a:extLst>
              <a:ext uri="{FF2B5EF4-FFF2-40B4-BE49-F238E27FC236}">
                <a16:creationId xmlns:a16="http://schemas.microsoft.com/office/drawing/2014/main" id="{708F0CB1-595A-4DDB-B399-06D2D79EA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584" t="25668" r="30743" b="36649"/>
          <a:stretch>
            <a:fillRect/>
          </a:stretch>
        </p:blipFill>
        <p:spPr bwMode="auto">
          <a:xfrm>
            <a:off x="1065564" y="4681943"/>
            <a:ext cx="126943" cy="120190"/>
          </a:xfrm>
          <a:prstGeom prst="rect">
            <a:avLst/>
          </a:prstGeom>
          <a:noFill/>
          <a:extLst>
            <a:ext uri="{909E8E84-426E-40DD-AFC4-6F175D3DCCD1}">
              <a14:hiddenFill xmlns:a14="http://schemas.microsoft.com/office/drawing/2010/main">
                <a:solidFill>
                  <a:srgbClr val="FFFFFF"/>
                </a:solidFill>
              </a14:hiddenFill>
            </a:ext>
          </a:extLst>
        </p:spPr>
      </p:pic>
      <p:sp>
        <p:nvSpPr>
          <p:cNvPr id="38" name="Speech Bubble: Rectangle with Corners Rounded 37">
            <a:extLst>
              <a:ext uri="{FF2B5EF4-FFF2-40B4-BE49-F238E27FC236}">
                <a16:creationId xmlns:a16="http://schemas.microsoft.com/office/drawing/2014/main" id="{8BD0ACA6-920E-45C1-8583-B23F987CE481}"/>
              </a:ext>
            </a:extLst>
          </p:cNvPr>
          <p:cNvSpPr/>
          <p:nvPr/>
        </p:nvSpPr>
        <p:spPr bwMode="auto">
          <a:xfrm>
            <a:off x="492096" y="586926"/>
            <a:ext cx="11395268" cy="5388795"/>
          </a:xfrm>
          <a:prstGeom prst="wedgeRoundRectCallout">
            <a:avLst/>
          </a:prstGeom>
          <a:solidFill>
            <a:schemeClr val="tx2">
              <a:lumMod val="20000"/>
              <a:lumOff val="80000"/>
            </a:schemeClr>
          </a:solidFill>
          <a:ln>
            <a:noFill/>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20000"/>
              </a:spcBef>
              <a:spcAft>
                <a:spcPct val="0"/>
              </a:spcAft>
              <a:buClr>
                <a:srgbClr val="00628C"/>
              </a:buClr>
              <a:buSzTx/>
              <a:tabLst/>
            </a:pPr>
            <a:r>
              <a:rPr kumimoji="0" lang="en-GB" sz="2400" b="0" i="0" u="none" strike="noStrike" cap="none" normalizeH="0" baseline="0" dirty="0">
                <a:ln>
                  <a:noFill/>
                </a:ln>
                <a:solidFill>
                  <a:schemeClr val="tx1"/>
                </a:solidFill>
                <a:effectLst/>
                <a:latin typeface="Arial" charset="0"/>
              </a:rPr>
              <a:t>An example of a set of RTP Criteria.</a:t>
            </a:r>
            <a:r>
              <a:rPr kumimoji="0" lang="en-GB" sz="2400" b="0" i="0" u="none" strike="noStrike" cap="none" normalizeH="0" dirty="0">
                <a:ln>
                  <a:noFill/>
                </a:ln>
                <a:solidFill>
                  <a:schemeClr val="tx1"/>
                </a:solidFill>
                <a:effectLst/>
                <a:latin typeface="Arial" charset="0"/>
              </a:rPr>
              <a:t> </a:t>
            </a:r>
            <a:r>
              <a:rPr kumimoji="0" lang="en-GB" sz="2400" b="0" i="0" u="none" strike="noStrike" cap="none" normalizeH="0" baseline="0" dirty="0">
                <a:ln>
                  <a:noFill/>
                </a:ln>
                <a:solidFill>
                  <a:schemeClr val="tx1"/>
                </a:solidFill>
                <a:effectLst/>
                <a:latin typeface="Arial" charset="0"/>
              </a:rPr>
              <a:t>Are these sufficiently included in your school curriculum, how is fluency developed?</a:t>
            </a:r>
          </a:p>
        </p:txBody>
      </p:sp>
      <p:pic>
        <p:nvPicPr>
          <p:cNvPr id="39" name="Content Placeholder 4">
            <a:extLst>
              <a:ext uri="{FF2B5EF4-FFF2-40B4-BE49-F238E27FC236}">
                <a16:creationId xmlns:a16="http://schemas.microsoft.com/office/drawing/2014/main" id="{664F1F7B-A62F-4870-8569-C94CD229851A}"/>
              </a:ext>
            </a:extLst>
          </p:cNvPr>
          <p:cNvPicPr>
            <a:picLocks noChangeAspect="1"/>
          </p:cNvPicPr>
          <p:nvPr/>
        </p:nvPicPr>
        <p:blipFill>
          <a:blip r:embed="rId4"/>
          <a:stretch>
            <a:fillRect/>
          </a:stretch>
        </p:blipFill>
        <p:spPr bwMode="auto">
          <a:xfrm>
            <a:off x="854881" y="1897480"/>
            <a:ext cx="10968038" cy="3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3020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79C6-8F6A-44A4-B9B2-522132016360}"/>
              </a:ext>
            </a:extLst>
          </p:cNvPr>
          <p:cNvSpPr>
            <a:spLocks noGrp="1"/>
          </p:cNvSpPr>
          <p:nvPr>
            <p:ph type="title"/>
          </p:nvPr>
        </p:nvSpPr>
        <p:spPr>
          <a:xfrm>
            <a:off x="417088" y="395248"/>
            <a:ext cx="9830219" cy="713882"/>
          </a:xfrm>
        </p:spPr>
        <p:txBody>
          <a:bodyPr/>
          <a:lstStyle/>
          <a:p>
            <a:r>
              <a:rPr lang="en-GB" dirty="0"/>
              <a:t>Number and place value in KS2: 4 aspects to understand</a:t>
            </a:r>
          </a:p>
        </p:txBody>
      </p:sp>
      <p:cxnSp>
        <p:nvCxnSpPr>
          <p:cNvPr id="4" name="Straight Connector 3">
            <a:extLst>
              <a:ext uri="{FF2B5EF4-FFF2-40B4-BE49-F238E27FC236}">
                <a16:creationId xmlns:a16="http://schemas.microsoft.com/office/drawing/2014/main" id="{F030F2CB-ED21-4C0D-B928-CE4BBAF71949}"/>
              </a:ext>
            </a:extLst>
          </p:cNvPr>
          <p:cNvCxnSpPr>
            <a:cxnSpLocks/>
          </p:cNvCxnSpPr>
          <p:nvPr/>
        </p:nvCxnSpPr>
        <p:spPr>
          <a:xfrm>
            <a:off x="4913629" y="1280795"/>
            <a:ext cx="0" cy="54245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9D628FA-1881-4219-B6DC-4F643F2EFA56}"/>
              </a:ext>
            </a:extLst>
          </p:cNvPr>
          <p:cNvCxnSpPr>
            <a:cxnSpLocks/>
          </p:cNvCxnSpPr>
          <p:nvPr/>
        </p:nvCxnSpPr>
        <p:spPr>
          <a:xfrm flipH="1">
            <a:off x="1024574" y="3809090"/>
            <a:ext cx="766136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C038B55-32B0-49FC-91A6-81C64E9A084A}"/>
              </a:ext>
            </a:extLst>
          </p:cNvPr>
          <p:cNvSpPr txBox="1"/>
          <p:nvPr/>
        </p:nvSpPr>
        <p:spPr>
          <a:xfrm>
            <a:off x="614400" y="1227602"/>
            <a:ext cx="4351096" cy="523220"/>
          </a:xfrm>
          <a:prstGeom prst="rect">
            <a:avLst/>
          </a:prstGeom>
          <a:noFill/>
        </p:spPr>
        <p:txBody>
          <a:bodyPr wrap="square" rtlCol="0">
            <a:spAutoFit/>
          </a:bodyPr>
          <a:lstStyle/>
          <a:p>
            <a:pPr algn="ctr"/>
            <a:r>
              <a:rPr lang="en-GB" sz="1400" b="1" dirty="0"/>
              <a:t>NPV1: </a:t>
            </a:r>
          </a:p>
          <a:p>
            <a:pPr algn="ctr"/>
            <a:r>
              <a:rPr lang="en-GB" sz="1400" b="1" dirty="0"/>
              <a:t>Relationship between adjacent place value units  </a:t>
            </a:r>
          </a:p>
        </p:txBody>
      </p:sp>
      <p:sp>
        <p:nvSpPr>
          <p:cNvPr id="10" name="TextBox 9">
            <a:extLst>
              <a:ext uri="{FF2B5EF4-FFF2-40B4-BE49-F238E27FC236}">
                <a16:creationId xmlns:a16="http://schemas.microsoft.com/office/drawing/2014/main" id="{EBBD88D4-2063-4B99-8BF7-C0C90DEE4F4E}"/>
              </a:ext>
            </a:extLst>
          </p:cNvPr>
          <p:cNvSpPr txBox="1"/>
          <p:nvPr/>
        </p:nvSpPr>
        <p:spPr>
          <a:xfrm>
            <a:off x="4786683" y="1280794"/>
            <a:ext cx="4216614" cy="523220"/>
          </a:xfrm>
          <a:prstGeom prst="rect">
            <a:avLst/>
          </a:prstGeom>
          <a:noFill/>
        </p:spPr>
        <p:txBody>
          <a:bodyPr wrap="square" rtlCol="0">
            <a:spAutoFit/>
          </a:bodyPr>
          <a:lstStyle/>
          <a:p>
            <a:pPr algn="ctr"/>
            <a:r>
              <a:rPr lang="en-GB" sz="1400" b="1" dirty="0"/>
              <a:t>NPV2:</a:t>
            </a:r>
          </a:p>
          <a:p>
            <a:pPr algn="ctr"/>
            <a:r>
              <a:rPr lang="en-GB" sz="1400" b="1" dirty="0"/>
              <a:t>Standard and non-standard partitioning</a:t>
            </a:r>
          </a:p>
        </p:txBody>
      </p:sp>
      <p:sp>
        <p:nvSpPr>
          <p:cNvPr id="11" name="TextBox 10">
            <a:extLst>
              <a:ext uri="{FF2B5EF4-FFF2-40B4-BE49-F238E27FC236}">
                <a16:creationId xmlns:a16="http://schemas.microsoft.com/office/drawing/2014/main" id="{F8E4F72C-2A48-4937-98C2-55AF0B78AFC0}"/>
              </a:ext>
            </a:extLst>
          </p:cNvPr>
          <p:cNvSpPr txBox="1"/>
          <p:nvPr/>
        </p:nvSpPr>
        <p:spPr>
          <a:xfrm>
            <a:off x="783704" y="3886486"/>
            <a:ext cx="3456446" cy="523220"/>
          </a:xfrm>
          <a:prstGeom prst="rect">
            <a:avLst/>
          </a:prstGeom>
          <a:noFill/>
        </p:spPr>
        <p:txBody>
          <a:bodyPr wrap="square" rtlCol="0">
            <a:spAutoFit/>
          </a:bodyPr>
          <a:lstStyle/>
          <a:p>
            <a:pPr algn="ctr"/>
            <a:r>
              <a:rPr lang="en-GB" sz="1400" b="1" dirty="0"/>
              <a:t>NPV3:</a:t>
            </a:r>
          </a:p>
          <a:p>
            <a:pPr algn="ctr"/>
            <a:r>
              <a:rPr lang="en-GB" sz="1400" b="1" dirty="0"/>
              <a:t>Place in linear number system</a:t>
            </a:r>
          </a:p>
        </p:txBody>
      </p:sp>
      <p:sp>
        <p:nvSpPr>
          <p:cNvPr id="12" name="TextBox 11">
            <a:extLst>
              <a:ext uri="{FF2B5EF4-FFF2-40B4-BE49-F238E27FC236}">
                <a16:creationId xmlns:a16="http://schemas.microsoft.com/office/drawing/2014/main" id="{5E2DA6AA-A917-4016-96EA-4D16AF04CD64}"/>
              </a:ext>
            </a:extLst>
          </p:cNvPr>
          <p:cNvSpPr txBox="1"/>
          <p:nvPr/>
        </p:nvSpPr>
        <p:spPr>
          <a:xfrm>
            <a:off x="4869704" y="3886486"/>
            <a:ext cx="4050572" cy="523220"/>
          </a:xfrm>
          <a:prstGeom prst="rect">
            <a:avLst/>
          </a:prstGeom>
          <a:noFill/>
        </p:spPr>
        <p:txBody>
          <a:bodyPr wrap="square" rtlCol="0">
            <a:spAutoFit/>
          </a:bodyPr>
          <a:lstStyle/>
          <a:p>
            <a:pPr algn="ctr"/>
            <a:r>
              <a:rPr lang="en-GB" sz="1400" b="1" dirty="0"/>
              <a:t>NPV4:</a:t>
            </a:r>
          </a:p>
          <a:p>
            <a:pPr algn="ctr"/>
            <a:r>
              <a:rPr lang="en-GB" sz="1400" b="1" dirty="0"/>
              <a:t>Common partitions of place value units</a:t>
            </a:r>
          </a:p>
        </p:txBody>
      </p:sp>
      <p:pic>
        <p:nvPicPr>
          <p:cNvPr id="16" name="Picture 15">
            <a:extLst>
              <a:ext uri="{FF2B5EF4-FFF2-40B4-BE49-F238E27FC236}">
                <a16:creationId xmlns:a16="http://schemas.microsoft.com/office/drawing/2014/main" id="{0F5CAD78-CDAB-4453-9E6F-D6174ED61F63}"/>
              </a:ext>
            </a:extLst>
          </p:cNvPr>
          <p:cNvPicPr>
            <a:picLocks noChangeAspect="1"/>
          </p:cNvPicPr>
          <p:nvPr/>
        </p:nvPicPr>
        <p:blipFill>
          <a:blip r:embed="rId4"/>
          <a:stretch>
            <a:fillRect/>
          </a:stretch>
        </p:blipFill>
        <p:spPr>
          <a:xfrm>
            <a:off x="1259247" y="1783915"/>
            <a:ext cx="3156610" cy="1927232"/>
          </a:xfrm>
          <a:prstGeom prst="rect">
            <a:avLst/>
          </a:prstGeom>
        </p:spPr>
      </p:pic>
      <p:pic>
        <p:nvPicPr>
          <p:cNvPr id="18" name="Picture 17">
            <a:extLst>
              <a:ext uri="{FF2B5EF4-FFF2-40B4-BE49-F238E27FC236}">
                <a16:creationId xmlns:a16="http://schemas.microsoft.com/office/drawing/2014/main" id="{B7F80D5F-8E50-4284-BB6C-3EB4D6B745B7}"/>
              </a:ext>
            </a:extLst>
          </p:cNvPr>
          <p:cNvPicPr>
            <a:picLocks noChangeAspect="1"/>
          </p:cNvPicPr>
          <p:nvPr/>
        </p:nvPicPr>
        <p:blipFill>
          <a:blip r:embed="rId5"/>
          <a:stretch>
            <a:fillRect/>
          </a:stretch>
        </p:blipFill>
        <p:spPr>
          <a:xfrm>
            <a:off x="5189100" y="1820664"/>
            <a:ext cx="1705890" cy="1853734"/>
          </a:xfrm>
          <a:prstGeom prst="rect">
            <a:avLst/>
          </a:prstGeom>
        </p:spPr>
      </p:pic>
      <p:pic>
        <p:nvPicPr>
          <p:cNvPr id="19" name="Picture 18">
            <a:extLst>
              <a:ext uri="{FF2B5EF4-FFF2-40B4-BE49-F238E27FC236}">
                <a16:creationId xmlns:a16="http://schemas.microsoft.com/office/drawing/2014/main" id="{93B122D9-8C69-40F8-8D7E-96AB58338AD6}"/>
              </a:ext>
            </a:extLst>
          </p:cNvPr>
          <p:cNvPicPr>
            <a:picLocks noChangeAspect="1"/>
          </p:cNvPicPr>
          <p:nvPr/>
        </p:nvPicPr>
        <p:blipFill>
          <a:blip r:embed="rId6"/>
          <a:stretch>
            <a:fillRect/>
          </a:stretch>
        </p:blipFill>
        <p:spPr>
          <a:xfrm>
            <a:off x="7229878" y="1901957"/>
            <a:ext cx="1671866" cy="1646449"/>
          </a:xfrm>
          <a:prstGeom prst="rect">
            <a:avLst/>
          </a:prstGeom>
        </p:spPr>
      </p:pic>
      <p:pic>
        <p:nvPicPr>
          <p:cNvPr id="20" name="Picture 19">
            <a:extLst>
              <a:ext uri="{FF2B5EF4-FFF2-40B4-BE49-F238E27FC236}">
                <a16:creationId xmlns:a16="http://schemas.microsoft.com/office/drawing/2014/main" id="{30B9E903-B869-409B-822A-24BC173D70B1}"/>
              </a:ext>
            </a:extLst>
          </p:cNvPr>
          <p:cNvPicPr>
            <a:picLocks noChangeAspect="1"/>
          </p:cNvPicPr>
          <p:nvPr/>
        </p:nvPicPr>
        <p:blipFill>
          <a:blip r:embed="rId7"/>
          <a:stretch>
            <a:fillRect/>
          </a:stretch>
        </p:blipFill>
        <p:spPr>
          <a:xfrm>
            <a:off x="992046" y="4534416"/>
            <a:ext cx="3691013" cy="800920"/>
          </a:xfrm>
          <a:prstGeom prst="rect">
            <a:avLst/>
          </a:prstGeom>
        </p:spPr>
      </p:pic>
      <p:pic>
        <p:nvPicPr>
          <p:cNvPr id="21" name="Picture 20">
            <a:extLst>
              <a:ext uri="{FF2B5EF4-FFF2-40B4-BE49-F238E27FC236}">
                <a16:creationId xmlns:a16="http://schemas.microsoft.com/office/drawing/2014/main" id="{88024B64-EC8E-4C6D-888B-3385BDD8DC92}"/>
              </a:ext>
            </a:extLst>
          </p:cNvPr>
          <p:cNvPicPr>
            <a:picLocks noChangeAspect="1"/>
          </p:cNvPicPr>
          <p:nvPr/>
        </p:nvPicPr>
        <p:blipFill>
          <a:blip r:embed="rId8"/>
          <a:stretch>
            <a:fillRect/>
          </a:stretch>
        </p:blipFill>
        <p:spPr>
          <a:xfrm>
            <a:off x="1029195" y="5633435"/>
            <a:ext cx="3521506" cy="644126"/>
          </a:xfrm>
          <a:prstGeom prst="rect">
            <a:avLst/>
          </a:prstGeom>
        </p:spPr>
      </p:pic>
      <p:pic>
        <p:nvPicPr>
          <p:cNvPr id="22" name="Picture 21">
            <a:extLst>
              <a:ext uri="{FF2B5EF4-FFF2-40B4-BE49-F238E27FC236}">
                <a16:creationId xmlns:a16="http://schemas.microsoft.com/office/drawing/2014/main" id="{18EA62E9-45C5-4711-B2CB-27118B030D8E}"/>
              </a:ext>
            </a:extLst>
          </p:cNvPr>
          <p:cNvPicPr>
            <a:picLocks noChangeAspect="1"/>
          </p:cNvPicPr>
          <p:nvPr/>
        </p:nvPicPr>
        <p:blipFill>
          <a:blip r:embed="rId9"/>
          <a:stretch>
            <a:fillRect/>
          </a:stretch>
        </p:blipFill>
        <p:spPr>
          <a:xfrm>
            <a:off x="5040576" y="4575490"/>
            <a:ext cx="2087660" cy="1729643"/>
          </a:xfrm>
          <a:prstGeom prst="rect">
            <a:avLst/>
          </a:prstGeom>
        </p:spPr>
      </p:pic>
      <p:pic>
        <p:nvPicPr>
          <p:cNvPr id="23" name="Picture 22">
            <a:extLst>
              <a:ext uri="{FF2B5EF4-FFF2-40B4-BE49-F238E27FC236}">
                <a16:creationId xmlns:a16="http://schemas.microsoft.com/office/drawing/2014/main" id="{87638598-644A-440E-8B6D-37839D060A50}"/>
              </a:ext>
            </a:extLst>
          </p:cNvPr>
          <p:cNvPicPr>
            <a:picLocks noChangeAspect="1"/>
          </p:cNvPicPr>
          <p:nvPr/>
        </p:nvPicPr>
        <p:blipFill>
          <a:blip r:embed="rId10"/>
          <a:stretch>
            <a:fillRect/>
          </a:stretch>
        </p:blipFill>
        <p:spPr>
          <a:xfrm>
            <a:off x="7229878" y="4820633"/>
            <a:ext cx="2075518" cy="1449537"/>
          </a:xfrm>
          <a:prstGeom prst="rect">
            <a:avLst/>
          </a:prstGeom>
        </p:spPr>
      </p:pic>
      <p:sp>
        <p:nvSpPr>
          <p:cNvPr id="17" name="Speech Bubble: Rectangle with Corners Rounded 16">
            <a:extLst>
              <a:ext uri="{FF2B5EF4-FFF2-40B4-BE49-F238E27FC236}">
                <a16:creationId xmlns:a16="http://schemas.microsoft.com/office/drawing/2014/main" id="{E33F657C-124F-4089-BCDD-C1CFCE9EA0ED}"/>
              </a:ext>
            </a:extLst>
          </p:cNvPr>
          <p:cNvSpPr/>
          <p:nvPr/>
        </p:nvSpPr>
        <p:spPr bwMode="auto">
          <a:xfrm>
            <a:off x="5550228" y="4905684"/>
            <a:ext cx="5779056" cy="1599598"/>
          </a:xfrm>
          <a:prstGeom prst="wedgeRoundRectCallout">
            <a:avLst/>
          </a:prstGeom>
          <a:solidFill>
            <a:schemeClr val="tx2">
              <a:lumMod val="20000"/>
              <a:lumOff val="80000"/>
            </a:schemeClr>
          </a:solidFill>
          <a:ln>
            <a:noFill/>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20000"/>
              </a:spcBef>
              <a:spcAft>
                <a:spcPct val="0"/>
              </a:spcAft>
              <a:buClr>
                <a:srgbClr val="00628C"/>
              </a:buClr>
              <a:buSzTx/>
              <a:tabLst/>
            </a:pPr>
            <a:r>
              <a:rPr kumimoji="0" lang="en-GB" sz="2400" b="0" i="0" u="none" strike="noStrike" cap="none" normalizeH="0" baseline="0" dirty="0">
                <a:ln>
                  <a:noFill/>
                </a:ln>
                <a:solidFill>
                  <a:schemeClr val="tx1"/>
                </a:solidFill>
                <a:effectLst/>
                <a:latin typeface="Arial" charset="0"/>
              </a:rPr>
              <a:t>The Guidance brings greater coherence and consistency to the National Curriculum POS statements. </a:t>
            </a:r>
          </a:p>
        </p:txBody>
      </p:sp>
    </p:spTree>
    <p:custDataLst>
      <p:tags r:id="rId1"/>
    </p:custDataLst>
    <p:extLst>
      <p:ext uri="{BB962C8B-B14F-4D97-AF65-F5344CB8AC3E}">
        <p14:creationId xmlns:p14="http://schemas.microsoft.com/office/powerpoint/2010/main" val="3636352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79C6-8F6A-44A4-B9B2-522132016360}"/>
              </a:ext>
            </a:extLst>
          </p:cNvPr>
          <p:cNvSpPr>
            <a:spLocks noGrp="1"/>
          </p:cNvSpPr>
          <p:nvPr>
            <p:ph type="title"/>
          </p:nvPr>
        </p:nvSpPr>
        <p:spPr/>
        <p:txBody>
          <a:bodyPr/>
          <a:lstStyle/>
          <a:p>
            <a:r>
              <a:rPr lang="en-GB" dirty="0"/>
              <a:t>Year group chapters – supporting teacher subject knowledge </a:t>
            </a:r>
          </a:p>
        </p:txBody>
      </p:sp>
      <p:sp>
        <p:nvSpPr>
          <p:cNvPr id="15" name="Rectangle 14">
            <a:extLst>
              <a:ext uri="{FF2B5EF4-FFF2-40B4-BE49-F238E27FC236}">
                <a16:creationId xmlns:a16="http://schemas.microsoft.com/office/drawing/2014/main" id="{9158578F-53E8-47B4-8F3D-98DFA93FE373}"/>
              </a:ext>
            </a:extLst>
          </p:cNvPr>
          <p:cNvSpPr/>
          <p:nvPr/>
        </p:nvSpPr>
        <p:spPr>
          <a:xfrm>
            <a:off x="1858687" y="1470992"/>
            <a:ext cx="8388626" cy="1868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dirty="0">
              <a:solidFill>
                <a:srgbClr val="FFFFFF"/>
              </a:solidFill>
              <a:latin typeface="Arial"/>
            </a:endParaRPr>
          </a:p>
        </p:txBody>
      </p:sp>
      <p:grpSp>
        <p:nvGrpSpPr>
          <p:cNvPr id="10" name="Group 9">
            <a:extLst>
              <a:ext uri="{FF2B5EF4-FFF2-40B4-BE49-F238E27FC236}">
                <a16:creationId xmlns:a16="http://schemas.microsoft.com/office/drawing/2014/main" id="{2D7CB582-BAAF-44E6-AD30-E226A602072D}"/>
              </a:ext>
            </a:extLst>
          </p:cNvPr>
          <p:cNvGrpSpPr/>
          <p:nvPr/>
        </p:nvGrpSpPr>
        <p:grpSpPr>
          <a:xfrm>
            <a:off x="6482013" y="1699929"/>
            <a:ext cx="3014039" cy="4134691"/>
            <a:chOff x="4958012" y="1696832"/>
            <a:chExt cx="3014039" cy="4134691"/>
          </a:xfrm>
        </p:grpSpPr>
        <p:sp>
          <p:nvSpPr>
            <p:cNvPr id="11" name="Rectangle 10">
              <a:extLst>
                <a:ext uri="{FF2B5EF4-FFF2-40B4-BE49-F238E27FC236}">
                  <a16:creationId xmlns:a16="http://schemas.microsoft.com/office/drawing/2014/main" id="{A2D902A6-CBBA-4227-9FD3-D5DF6FC43439}"/>
                </a:ext>
              </a:extLst>
            </p:cNvPr>
            <p:cNvSpPr/>
            <p:nvPr/>
          </p:nvSpPr>
          <p:spPr>
            <a:xfrm>
              <a:off x="4958012" y="1696832"/>
              <a:ext cx="3014039" cy="41346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dirty="0">
                <a:solidFill>
                  <a:srgbClr val="FFFFFF"/>
                </a:solidFill>
                <a:latin typeface="Arial"/>
              </a:endParaRPr>
            </a:p>
          </p:txBody>
        </p:sp>
        <p:pic>
          <p:nvPicPr>
            <p:cNvPr id="12" name="Picture 11">
              <a:extLst>
                <a:ext uri="{FF2B5EF4-FFF2-40B4-BE49-F238E27FC236}">
                  <a16:creationId xmlns:a16="http://schemas.microsoft.com/office/drawing/2014/main" id="{062F726E-0B4D-4ECE-B3E4-70A5CE33B9AD}"/>
                </a:ext>
              </a:extLst>
            </p:cNvPr>
            <p:cNvPicPr>
              <a:picLocks noChangeAspect="1"/>
            </p:cNvPicPr>
            <p:nvPr/>
          </p:nvPicPr>
          <p:blipFill>
            <a:blip r:embed="rId4"/>
            <a:stretch>
              <a:fillRect/>
            </a:stretch>
          </p:blipFill>
          <p:spPr>
            <a:xfrm>
              <a:off x="5032569" y="1856176"/>
              <a:ext cx="2763690" cy="1387170"/>
            </a:xfrm>
            <a:prstGeom prst="rect">
              <a:avLst/>
            </a:prstGeom>
          </p:spPr>
        </p:pic>
      </p:grpSp>
      <p:grpSp>
        <p:nvGrpSpPr>
          <p:cNvPr id="7" name="Group 6">
            <a:extLst>
              <a:ext uri="{FF2B5EF4-FFF2-40B4-BE49-F238E27FC236}">
                <a16:creationId xmlns:a16="http://schemas.microsoft.com/office/drawing/2014/main" id="{B28B120B-4AE0-46B7-A630-D552939D9489}"/>
              </a:ext>
            </a:extLst>
          </p:cNvPr>
          <p:cNvGrpSpPr/>
          <p:nvPr/>
        </p:nvGrpSpPr>
        <p:grpSpPr>
          <a:xfrm>
            <a:off x="2637199" y="1696833"/>
            <a:ext cx="3014039" cy="4134691"/>
            <a:chOff x="1113198" y="1696832"/>
            <a:chExt cx="3014039" cy="4134691"/>
          </a:xfrm>
        </p:grpSpPr>
        <p:sp>
          <p:nvSpPr>
            <p:cNvPr id="8" name="Rectangle 7">
              <a:extLst>
                <a:ext uri="{FF2B5EF4-FFF2-40B4-BE49-F238E27FC236}">
                  <a16:creationId xmlns:a16="http://schemas.microsoft.com/office/drawing/2014/main" id="{BE6E2F3C-FA9C-455D-89D4-7961B5ED166A}"/>
                </a:ext>
              </a:extLst>
            </p:cNvPr>
            <p:cNvSpPr/>
            <p:nvPr/>
          </p:nvSpPr>
          <p:spPr>
            <a:xfrm>
              <a:off x="1113198" y="1696832"/>
              <a:ext cx="3014039" cy="413469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defRPr/>
              </a:pPr>
              <a:endParaRPr lang="en-GB" dirty="0">
                <a:solidFill>
                  <a:srgbClr val="FFFFFF"/>
                </a:solidFill>
                <a:latin typeface="Arial"/>
              </a:endParaRPr>
            </a:p>
          </p:txBody>
        </p:sp>
        <p:pic>
          <p:nvPicPr>
            <p:cNvPr id="9" name="Picture 8">
              <a:extLst>
                <a:ext uri="{FF2B5EF4-FFF2-40B4-BE49-F238E27FC236}">
                  <a16:creationId xmlns:a16="http://schemas.microsoft.com/office/drawing/2014/main" id="{8EB9C706-70FD-4BFD-9055-E8384183F34B}"/>
                </a:ext>
              </a:extLst>
            </p:cNvPr>
            <p:cNvPicPr>
              <a:picLocks noChangeAspect="1"/>
            </p:cNvPicPr>
            <p:nvPr/>
          </p:nvPicPr>
          <p:blipFill>
            <a:blip r:embed="rId5"/>
            <a:stretch>
              <a:fillRect/>
            </a:stretch>
          </p:blipFill>
          <p:spPr>
            <a:xfrm>
              <a:off x="1227301" y="1856176"/>
              <a:ext cx="2803261" cy="3876619"/>
            </a:xfrm>
            <a:prstGeom prst="rect">
              <a:avLst/>
            </a:prstGeom>
          </p:spPr>
        </p:pic>
      </p:grpSp>
    </p:spTree>
    <p:custDataLst>
      <p:tags r:id="rId1"/>
    </p:custDataLst>
    <p:extLst>
      <p:ext uri="{BB962C8B-B14F-4D97-AF65-F5344CB8AC3E}">
        <p14:creationId xmlns:p14="http://schemas.microsoft.com/office/powerpoint/2010/main" val="13720733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85D165-663F-4B0D-99C6-06ECF357B11D}"/>
              </a:ext>
            </a:extLst>
          </p:cNvPr>
          <p:cNvSpPr>
            <a:spLocks noGrp="1"/>
          </p:cNvSpPr>
          <p:nvPr>
            <p:ph type="ctrTitle"/>
          </p:nvPr>
        </p:nvSpPr>
        <p:spPr/>
        <p:txBody>
          <a:bodyPr/>
          <a:lstStyle/>
          <a:p>
            <a:r>
              <a:rPr lang="en-GB" dirty="0"/>
              <a:t>Mathematics guidance:</a:t>
            </a:r>
            <a:br>
              <a:rPr lang="en-GB" dirty="0"/>
            </a:br>
            <a:r>
              <a:rPr lang="en-GB" dirty="0"/>
              <a:t>Key stage 1 and 2</a:t>
            </a:r>
          </a:p>
        </p:txBody>
      </p:sp>
      <p:sp>
        <p:nvSpPr>
          <p:cNvPr id="5" name="Subtitle 4">
            <a:extLst>
              <a:ext uri="{FF2B5EF4-FFF2-40B4-BE49-F238E27FC236}">
                <a16:creationId xmlns:a16="http://schemas.microsoft.com/office/drawing/2014/main" id="{D0476CBC-3454-4946-A46B-D0FAD891A6C7}"/>
              </a:ext>
            </a:extLst>
          </p:cNvPr>
          <p:cNvSpPr>
            <a:spLocks noGrp="1"/>
          </p:cNvSpPr>
          <p:nvPr>
            <p:ph type="subTitle" idx="1"/>
          </p:nvPr>
        </p:nvSpPr>
        <p:spPr>
          <a:xfrm>
            <a:off x="610660" y="1594391"/>
            <a:ext cx="5557348" cy="1152130"/>
          </a:xfrm>
        </p:spPr>
        <p:txBody>
          <a:bodyPr/>
          <a:lstStyle/>
          <a:p>
            <a:r>
              <a:rPr lang="en-GB" dirty="0"/>
              <a:t>Non-statutory guidance for the national curriculum in England</a:t>
            </a:r>
          </a:p>
        </p:txBody>
      </p:sp>
      <p:sp>
        <p:nvSpPr>
          <p:cNvPr id="6" name="TextBox 5">
            <a:extLst>
              <a:ext uri="{FF2B5EF4-FFF2-40B4-BE49-F238E27FC236}">
                <a16:creationId xmlns:a16="http://schemas.microsoft.com/office/drawing/2014/main" id="{FBE14639-AC31-4244-9C27-B51C2BCBFAC6}"/>
              </a:ext>
            </a:extLst>
          </p:cNvPr>
          <p:cNvSpPr txBox="1"/>
          <p:nvPr/>
        </p:nvSpPr>
        <p:spPr>
          <a:xfrm>
            <a:off x="622301" y="2967335"/>
            <a:ext cx="3342290" cy="461665"/>
          </a:xfrm>
          <a:prstGeom prst="rect">
            <a:avLst/>
          </a:prstGeom>
          <a:noFill/>
        </p:spPr>
        <p:txBody>
          <a:bodyPr wrap="square" rtlCol="0">
            <a:spAutoFit/>
          </a:bodyPr>
          <a:lstStyle/>
          <a:p>
            <a:r>
              <a:rPr lang="en-GB" sz="2400" dirty="0">
                <a:solidFill>
                  <a:schemeClr val="bg1"/>
                </a:solidFill>
              </a:rPr>
              <a:t>Representations</a:t>
            </a:r>
          </a:p>
        </p:txBody>
      </p:sp>
    </p:spTree>
    <p:extLst>
      <p:ext uri="{BB962C8B-B14F-4D97-AF65-F5344CB8AC3E}">
        <p14:creationId xmlns:p14="http://schemas.microsoft.com/office/powerpoint/2010/main" val="11954717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6D7B3F-B7C0-4CB9-B749-D066D96F6E74}"/>
              </a:ext>
            </a:extLst>
          </p:cNvPr>
          <p:cNvSpPr>
            <a:spLocks noGrp="1"/>
          </p:cNvSpPr>
          <p:nvPr>
            <p:ph idx="1"/>
          </p:nvPr>
        </p:nvSpPr>
        <p:spPr/>
        <p:txBody>
          <a:bodyPr/>
          <a:lstStyle/>
          <a:p>
            <a:pPr marL="0" indent="0"/>
            <a:r>
              <a:rPr lang="en-GB" sz="2800" i="1" dirty="0"/>
              <a:t>A core set of representations have been selected to expose</a:t>
            </a:r>
          </a:p>
          <a:p>
            <a:pPr marL="0" indent="0"/>
            <a:r>
              <a:rPr lang="en-GB" sz="2800" i="1" dirty="0"/>
              <a:t>important mathematical structures and ideas, and make</a:t>
            </a:r>
          </a:p>
          <a:p>
            <a:pPr marL="0" indent="0"/>
            <a:r>
              <a:rPr lang="en-GB" sz="2800" i="1" dirty="0"/>
              <a:t>them accessible to pupils. Consistent use of the same</a:t>
            </a:r>
          </a:p>
          <a:p>
            <a:pPr marL="0" indent="0"/>
            <a:r>
              <a:rPr lang="en-GB" sz="2800" i="1" dirty="0"/>
              <a:t>representations across year groups help to connect prior</a:t>
            </a:r>
          </a:p>
          <a:p>
            <a:pPr marL="0" indent="0"/>
            <a:r>
              <a:rPr lang="en-GB" sz="2800" i="1" dirty="0"/>
              <a:t>learning to new learning. (p5)</a:t>
            </a:r>
          </a:p>
        </p:txBody>
      </p:sp>
      <p:sp>
        <p:nvSpPr>
          <p:cNvPr id="3" name="Title 2">
            <a:extLst>
              <a:ext uri="{FF2B5EF4-FFF2-40B4-BE49-F238E27FC236}">
                <a16:creationId xmlns:a16="http://schemas.microsoft.com/office/drawing/2014/main" id="{32F9D055-AAC7-4ACB-8D2A-EA4E60F4F95B}"/>
              </a:ext>
            </a:extLst>
          </p:cNvPr>
          <p:cNvSpPr>
            <a:spLocks noGrp="1"/>
          </p:cNvSpPr>
          <p:nvPr>
            <p:ph type="title"/>
          </p:nvPr>
        </p:nvSpPr>
        <p:spPr/>
        <p:txBody>
          <a:bodyPr/>
          <a:lstStyle/>
          <a:p>
            <a:r>
              <a:rPr lang="en-GB" dirty="0"/>
              <a:t>Representations in the document</a:t>
            </a:r>
          </a:p>
        </p:txBody>
      </p:sp>
    </p:spTree>
    <p:extLst>
      <p:ext uri="{BB962C8B-B14F-4D97-AF65-F5344CB8AC3E}">
        <p14:creationId xmlns:p14="http://schemas.microsoft.com/office/powerpoint/2010/main" val="1677489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34.5|1.5"/>
</p:tagLst>
</file>

<file path=ppt/tags/tag10.xml><?xml version="1.0" encoding="utf-8"?>
<p:tagLst xmlns:a="http://schemas.openxmlformats.org/drawingml/2006/main" xmlns:r="http://schemas.openxmlformats.org/officeDocument/2006/relationships" xmlns:p="http://schemas.openxmlformats.org/presentationml/2006/main">
  <p:tag name="TIMING" val="|8.5|3.5|29.6|35.9|14.7"/>
</p:tagLst>
</file>

<file path=ppt/tags/tag11.xml><?xml version="1.0" encoding="utf-8"?>
<p:tagLst xmlns:a="http://schemas.openxmlformats.org/drawingml/2006/main" xmlns:r="http://schemas.openxmlformats.org/officeDocument/2006/relationships" xmlns:p="http://schemas.openxmlformats.org/presentationml/2006/main">
  <p:tag name="TIMING" val="|10.6"/>
</p:tagLst>
</file>

<file path=ppt/tags/tag12.xml><?xml version="1.0" encoding="utf-8"?>
<p:tagLst xmlns:a="http://schemas.openxmlformats.org/drawingml/2006/main" xmlns:r="http://schemas.openxmlformats.org/officeDocument/2006/relationships" xmlns:p="http://schemas.openxmlformats.org/presentationml/2006/main">
  <p:tag name="TIMING" val="|12"/>
</p:tagLst>
</file>

<file path=ppt/tags/tag13.xml><?xml version="1.0" encoding="utf-8"?>
<p:tagLst xmlns:a="http://schemas.openxmlformats.org/drawingml/2006/main" xmlns:r="http://schemas.openxmlformats.org/officeDocument/2006/relationships" xmlns:p="http://schemas.openxmlformats.org/presentationml/2006/main">
  <p:tag name="TIMING" val="|0.7|1.4|9.1"/>
</p:tagLst>
</file>

<file path=ppt/tags/tag2.xml><?xml version="1.0" encoding="utf-8"?>
<p:tagLst xmlns:a="http://schemas.openxmlformats.org/drawingml/2006/main" xmlns:r="http://schemas.openxmlformats.org/officeDocument/2006/relationships" xmlns:p="http://schemas.openxmlformats.org/presentationml/2006/main">
  <p:tag name="TIMING" val="|19.6"/>
</p:tagLst>
</file>

<file path=ppt/tags/tag3.xml><?xml version="1.0" encoding="utf-8"?>
<p:tagLst xmlns:a="http://schemas.openxmlformats.org/drawingml/2006/main" xmlns:r="http://schemas.openxmlformats.org/officeDocument/2006/relationships" xmlns:p="http://schemas.openxmlformats.org/presentationml/2006/main">
  <p:tag name="TIMING" val="|153.9"/>
</p:tagLst>
</file>

<file path=ppt/tags/tag4.xml><?xml version="1.0" encoding="utf-8"?>
<p:tagLst xmlns:a="http://schemas.openxmlformats.org/drawingml/2006/main" xmlns:r="http://schemas.openxmlformats.org/officeDocument/2006/relationships" xmlns:p="http://schemas.openxmlformats.org/presentationml/2006/main">
  <p:tag name="TIMING" val="|35.1|2.8"/>
</p:tagLst>
</file>

<file path=ppt/tags/tag5.xml><?xml version="1.0" encoding="utf-8"?>
<p:tagLst xmlns:a="http://schemas.openxmlformats.org/drawingml/2006/main" xmlns:r="http://schemas.openxmlformats.org/officeDocument/2006/relationships" xmlns:p="http://schemas.openxmlformats.org/presentationml/2006/main">
  <p:tag name="TIMING" val="|17.2|0.7|0.4|0.4"/>
</p:tagLst>
</file>

<file path=ppt/tags/tag6.xml><?xml version="1.0" encoding="utf-8"?>
<p:tagLst xmlns:a="http://schemas.openxmlformats.org/drawingml/2006/main" xmlns:r="http://schemas.openxmlformats.org/officeDocument/2006/relationships" xmlns:p="http://schemas.openxmlformats.org/presentationml/2006/main">
  <p:tag name="TIMING" val="|47.7"/>
</p:tagLst>
</file>

<file path=ppt/tags/tag7.xml><?xml version="1.0" encoding="utf-8"?>
<p:tagLst xmlns:a="http://schemas.openxmlformats.org/drawingml/2006/main" xmlns:r="http://schemas.openxmlformats.org/officeDocument/2006/relationships" xmlns:p="http://schemas.openxmlformats.org/presentationml/2006/main">
  <p:tag name="TIMING" val="|50.7"/>
</p:tagLst>
</file>

<file path=ppt/tags/tag8.xml><?xml version="1.0" encoding="utf-8"?>
<p:tagLst xmlns:a="http://schemas.openxmlformats.org/drawingml/2006/main" xmlns:r="http://schemas.openxmlformats.org/officeDocument/2006/relationships" xmlns:p="http://schemas.openxmlformats.org/presentationml/2006/main">
  <p:tag name="TIMING" val="|1.6|1.5|12.6|22.7|12.1"/>
</p:tagLst>
</file>

<file path=ppt/tags/tag9.xml><?xml version="1.0" encoding="utf-8"?>
<p:tagLst xmlns:a="http://schemas.openxmlformats.org/drawingml/2006/main" xmlns:r="http://schemas.openxmlformats.org/officeDocument/2006/relationships" xmlns:p="http://schemas.openxmlformats.org/presentationml/2006/main">
  <p:tag name="TIMING" val="|1.6|1.5|12.6|22.7|12.1"/>
</p:tagLst>
</file>

<file path=ppt/theme/theme1.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957313B9AFDA4A88BBD2D0C8EDAD33" ma:contentTypeVersion="13" ma:contentTypeDescription="Create a new document." ma:contentTypeScope="" ma:versionID="bbd55966a6ced6d7d7580daba1447396">
  <xsd:schema xmlns:xsd="http://www.w3.org/2001/XMLSchema" xmlns:xs="http://www.w3.org/2001/XMLSchema" xmlns:p="http://schemas.microsoft.com/office/2006/metadata/properties" xmlns:ns3="6dd17ae2-a828-4d81-8ce6-5f65223d267b" xmlns:ns4="c123faa8-911d-4474-9f81-d7d48f7cb2ee" targetNamespace="http://schemas.microsoft.com/office/2006/metadata/properties" ma:root="true" ma:fieldsID="3d3d6808309d2b87a87b4062f76affb7" ns3:_="" ns4:_="">
    <xsd:import namespace="6dd17ae2-a828-4d81-8ce6-5f65223d267b"/>
    <xsd:import namespace="c123faa8-911d-4474-9f81-d7d48f7cb2e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d17ae2-a828-4d81-8ce6-5f65223d26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23faa8-911d-4474-9f81-d7d48f7cb2e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7AC6F8-0816-43FA-8935-E893A81A7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d17ae2-a828-4d81-8ce6-5f65223d267b"/>
    <ds:schemaRef ds:uri="c123faa8-911d-4474-9f81-d7d48f7cb2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60D2FF-BB18-40C9-9F99-0E5B5DAE5184}">
  <ds:schemaRefs>
    <ds:schemaRef ds:uri="http://schemas.microsoft.com/sharepoint/v3/contenttype/forms"/>
  </ds:schemaRefs>
</ds:datastoreItem>
</file>

<file path=customXml/itemProps3.xml><?xml version="1.0" encoding="utf-8"?>
<ds:datastoreItem xmlns:ds="http://schemas.openxmlformats.org/officeDocument/2006/customXml" ds:itemID="{C9CA418E-1987-493A-9197-3ABECF016AC0}">
  <ds:schemaRefs>
    <ds:schemaRef ds:uri="6dd17ae2-a828-4d81-8ce6-5f65223d267b"/>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c123faa8-911d-4474-9f81-d7d48f7cb2e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2840</TotalTime>
  <Words>1983</Words>
  <Application>Microsoft Macintosh PowerPoint</Application>
  <PresentationFormat>Widescreen</PresentationFormat>
  <Paragraphs>198</Paragraphs>
  <Slides>31</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31</vt:i4>
      </vt:variant>
    </vt:vector>
  </HeadingPairs>
  <TitlesOfParts>
    <vt:vector size="36" baseType="lpstr">
      <vt:lpstr>Arial</vt:lpstr>
      <vt:lpstr>Calibri</vt:lpstr>
      <vt:lpstr>Myriad Pro</vt:lpstr>
      <vt:lpstr>nctem1</vt:lpstr>
      <vt:lpstr>1_nctem1</vt:lpstr>
      <vt:lpstr>Mathematics guidance: Key stage 1 and 2</vt:lpstr>
      <vt:lpstr>Introduction</vt:lpstr>
      <vt:lpstr>Aims of the publication </vt:lpstr>
      <vt:lpstr>Ready to Progress Criteria </vt:lpstr>
      <vt:lpstr>PowerPoint Presentation</vt:lpstr>
      <vt:lpstr>Number and place value in KS2: 4 aspects to understand</vt:lpstr>
      <vt:lpstr>Year group chapters – supporting teacher subject knowledge </vt:lpstr>
      <vt:lpstr>Mathematics guidance: Key stage 1 and 2</vt:lpstr>
      <vt:lpstr>Representations in the document</vt:lpstr>
      <vt:lpstr>The tens frame Y1 to Y6 (some examples)</vt:lpstr>
      <vt:lpstr>Some Core Representations </vt:lpstr>
      <vt:lpstr>Multiple Representations</vt:lpstr>
      <vt:lpstr>Mathematics guidance: Key stage 1 and 2</vt:lpstr>
      <vt:lpstr>Language Structures</vt:lpstr>
      <vt:lpstr>Mathematics guidance: Key stage 1 and 2</vt:lpstr>
      <vt:lpstr>Making Connections is strong throughout the document</vt:lpstr>
      <vt:lpstr>A strong emphasis on making connections by exposing mathematical relationships  </vt:lpstr>
      <vt:lpstr>2 relationships, not 4 operations: Multiplicative Relationships </vt:lpstr>
      <vt:lpstr>Use of the guidance</vt:lpstr>
      <vt:lpstr>Mathematics guidance: Key stage 1 and 2</vt:lpstr>
      <vt:lpstr>Assessment</vt:lpstr>
      <vt:lpstr>Year 1</vt:lpstr>
      <vt:lpstr>2AS–2 Solve comparative addition and  difference problems  </vt:lpstr>
      <vt:lpstr>Mathematics guidance: Key stage 1 and 2</vt:lpstr>
      <vt:lpstr>Curriculum Prioritisation and Covid Recovery </vt:lpstr>
      <vt:lpstr>Mathematics guidance: Key stage 1 and 2</vt:lpstr>
      <vt:lpstr>Getting stated</vt:lpstr>
      <vt:lpstr>Ready-to-progress criteria resources </vt:lpstr>
      <vt:lpstr>Mathematics guidance: Key stage 1 and 2</vt:lpstr>
      <vt:lpstr>key inputs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guidance for the national curriculum</dc:title>
  <dc:creator>Elizabeth Lambert</dc:creator>
  <cp:lastModifiedBy>Steve Lomax</cp:lastModifiedBy>
  <cp:revision>42</cp:revision>
  <dcterms:created xsi:type="dcterms:W3CDTF">2020-08-06T18:08:58Z</dcterms:created>
  <dcterms:modified xsi:type="dcterms:W3CDTF">2020-09-22T17:48:12Z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0x010100C7957313B9AFDA4A88BBD2D0C8EDAD33</vt:lpwstr>
  </property>
</Properties>
</file>