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315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16" r:id="rId28"/>
    <p:sldId id="265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17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18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3" userDrawn="1">
          <p15:clr>
            <a:srgbClr val="A4A3A4"/>
          </p15:clr>
        </p15:guide>
        <p15:guide id="2" pos="2434" userDrawn="1">
          <p15:clr>
            <a:srgbClr val="A4A3A4"/>
          </p15:clr>
        </p15:guide>
        <p15:guide id="3" orient="horz" pos="777" userDrawn="1">
          <p15:clr>
            <a:srgbClr val="A4A3A4"/>
          </p15:clr>
        </p15:guide>
        <p15:guide id="4" pos="2819" userDrawn="1">
          <p15:clr>
            <a:srgbClr val="A4A3A4"/>
          </p15:clr>
        </p15:guide>
        <p15:guide id="5" pos="2139" userDrawn="1">
          <p15:clr>
            <a:srgbClr val="A4A3A4"/>
          </p15:clr>
        </p15:guide>
        <p15:guide id="6" pos="302" userDrawn="1">
          <p15:clr>
            <a:srgbClr val="A4A3A4"/>
          </p15:clr>
        </p15:guide>
        <p15:guide id="7" orient="horz" pos="164" userDrawn="1">
          <p15:clr>
            <a:srgbClr val="A4A3A4"/>
          </p15:clr>
        </p15:guide>
        <p15:guide id="8" orient="horz" pos="1207" userDrawn="1">
          <p15:clr>
            <a:srgbClr val="A4A3A4"/>
          </p15:clr>
        </p15:guide>
        <p15:guide id="9" orient="horz" pos="1480" userDrawn="1">
          <p15:clr>
            <a:srgbClr val="A4A3A4"/>
          </p15:clr>
        </p15:guide>
        <p15:guide id="10" pos="7287" userDrawn="1">
          <p15:clr>
            <a:srgbClr val="A4A3A4"/>
          </p15:clr>
        </p15:guide>
        <p15:guide id="11" pos="4067" userDrawn="1">
          <p15:clr>
            <a:srgbClr val="A4A3A4"/>
          </p15:clr>
        </p15:guide>
        <p15:guide id="12" pos="14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41"/>
    <p:restoredTop sz="94694"/>
  </p:normalViewPr>
  <p:slideViewPr>
    <p:cSldViewPr snapToGrid="0" snapToObjects="1" showGuides="1">
      <p:cViewPr varScale="1">
        <p:scale>
          <a:sx n="88" d="100"/>
          <a:sy n="88" d="100"/>
        </p:scale>
        <p:origin x="351" y="54"/>
      </p:cViewPr>
      <p:guideLst>
        <p:guide orient="horz" pos="2763"/>
        <p:guide pos="2434"/>
        <p:guide orient="horz" pos="777"/>
        <p:guide pos="2819"/>
        <p:guide pos="2139"/>
        <p:guide pos="302"/>
        <p:guide orient="horz" pos="164"/>
        <p:guide orient="horz" pos="1207"/>
        <p:guide orient="horz" pos="1480"/>
        <p:guide pos="7287"/>
        <p:guide pos="4067"/>
        <p:guide pos="14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4DA7-A1BB-934B-866E-73C4F39B9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F46D2-B2F2-3742-8936-A6D591B8F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68622-56A4-E94E-804B-149E6F31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898A-FC81-7C40-A130-AFEC1A65D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81263-0B09-CC48-B4C7-ABBBB9F11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8DF13-670B-874E-A7A1-7A643022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5A4-5869-D54C-9367-409A4722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4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15E6-D803-0B4B-A2A0-013DEB8A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24D75-E5D8-6C40-BB4D-25FADD1EE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87EBC-42B9-3E47-9C0B-851C04BC6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898A-FC81-7C40-A130-AFEC1A65D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A2AD8-891F-6049-A00B-F123E008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BF300-D710-8A44-BC94-AD7DC702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5A4-5869-D54C-9367-409A4722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3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D42B0-9CF8-A440-A03C-F6A1AD4E1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4003F8-3669-904F-A732-64E585BB4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4F38C-92E4-E447-AD31-1D6361CD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898A-FC81-7C40-A130-AFEC1A65D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743B7-D8A4-6C44-9AC7-3BBD543C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277B9-6136-504B-8642-730A06AB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5A4-5869-D54C-9367-409A4722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95B42-65F6-7244-A62D-010D7D85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282E1-D35F-3747-B8E3-CA329E5AF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96AA3-FB2A-2649-B5F4-E1585567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898A-FC81-7C40-A130-AFEC1A65D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7E9BD-B1D7-9942-BF93-85162CE9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3F454-23AE-424F-AB9C-5A504DB5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5A4-5869-D54C-9367-409A4722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1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849F-90D4-AF48-A6D0-89984A23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F94DA-C337-5D44-8B82-8A6F6ADEC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1F1B9-4EC9-F149-814C-893EC9860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898A-FC81-7C40-A130-AFEC1A65D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E9F-F636-5A45-9D94-4073AAF2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C786E-1225-7740-AE6D-E79BE7F8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5A4-5869-D54C-9367-409A4722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1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2A9F-AA75-BA49-89CB-FC745D55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4418A-41AE-2049-91CF-3722CEDF6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EBAEB-A93D-9B4B-9FCC-1A8712B70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44E61-23EC-E54C-ACA0-87FA4A7E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898A-FC81-7C40-A130-AFEC1A65D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5D81A-F349-FA45-9602-B91220E5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16E44-0FB5-D74F-9F5A-EDB3ED48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5A4-5869-D54C-9367-409A4722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E2B1-2630-0A42-A515-81EAAF04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10984-9EE1-154A-8FF7-DCA14F434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86336-14C5-614E-A2F3-691DDCE5A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D5222-B14F-8B40-9886-73CEC29FD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23C37-3310-5D47-84F2-87F09F3A3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4B2144-0921-AD4A-90E7-6B266602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898A-FC81-7C40-A130-AFEC1A65D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3E92F-6775-724D-AFBF-7380216B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E2D70-F06A-6242-B930-9ADF3FC3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5A4-5869-D54C-9367-409A4722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7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B6D3-60D0-A24B-AF98-7C495744A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522215-469B-CD49-92B3-88ACD15E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898A-FC81-7C40-A130-AFEC1A65D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558E1-6474-0843-884C-83C749F7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AC650-F461-C140-B28D-EA1F3515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5A4-5869-D54C-9367-409A4722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5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CE2055-BD48-AD4E-857C-724E7548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898A-FC81-7C40-A130-AFEC1A65D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E888E-32A7-164E-AFDE-640F8663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12A9-6A1A-D142-BED5-2690C2DC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5A4-5869-D54C-9367-409A4722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3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C6AAD-2D89-754C-B37A-E708CBBE3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928BD-9304-9D42-9B48-7F0A81C65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BE8DF-58A4-D945-9F71-59D156877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F60D9-06D1-2E4F-9BA4-A43D7E55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898A-FC81-7C40-A130-AFEC1A65D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A927C-5290-9E49-B8C6-4A88D325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2436D-F0D2-664D-8181-8FE19BE9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5A4-5869-D54C-9367-409A4722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7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1A70-B9A3-7A4C-A228-4620FA41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B5DD1-A507-E24C-847A-86596EA60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D7594-E83A-4E41-BEFA-83E2A666A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380D9-9158-F649-AD92-FBBE4C30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898A-FC81-7C40-A130-AFEC1A65D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6A7C-5EFA-504D-9C0B-DB598E82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FD321-AE73-1044-8BF4-E2B78930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D5A4-5869-D54C-9367-409A4722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8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CCC44-2ACC-2142-9129-198F9D43D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61C85-B53C-AA44-AC5B-DB208979E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B0D04-1B50-E844-B24B-F896CBA53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6898A-FC81-7C40-A130-AFEC1A65DB6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796B5-C343-C642-8471-89ADC45C4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8BE31-F4DA-FD40-870C-6EB5E80F0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D5A4-5869-D54C-9367-409A4722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0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0638B0C-ECBF-A84D-9A09-C94F1FCBA273}"/>
              </a:ext>
            </a:extLst>
          </p:cNvPr>
          <p:cNvSpPr/>
          <p:nvPr/>
        </p:nvSpPr>
        <p:spPr>
          <a:xfrm>
            <a:off x="3792400" y="-23853"/>
            <a:ext cx="8399600" cy="68818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B55362-0C97-1C40-917C-074527FB6681}"/>
              </a:ext>
            </a:extLst>
          </p:cNvPr>
          <p:cNvSpPr/>
          <p:nvPr/>
        </p:nvSpPr>
        <p:spPr>
          <a:xfrm>
            <a:off x="0" y="0"/>
            <a:ext cx="3863975" cy="685800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BD3869-1CB2-794F-B538-9D4E49E25B79}"/>
              </a:ext>
            </a:extLst>
          </p:cNvPr>
          <p:cNvSpPr/>
          <p:nvPr/>
        </p:nvSpPr>
        <p:spPr>
          <a:xfrm>
            <a:off x="479425" y="0"/>
            <a:ext cx="2916238" cy="2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45B39-8151-9D4F-B906-BDCFD9ADA9F8}"/>
              </a:ext>
            </a:extLst>
          </p:cNvPr>
          <p:cNvSpPr/>
          <p:nvPr/>
        </p:nvSpPr>
        <p:spPr>
          <a:xfrm>
            <a:off x="482738" y="251790"/>
            <a:ext cx="2916238" cy="16643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B21450-2484-CA47-A7F4-921895AC4F00}"/>
              </a:ext>
            </a:extLst>
          </p:cNvPr>
          <p:cNvSpPr/>
          <p:nvPr/>
        </p:nvSpPr>
        <p:spPr>
          <a:xfrm>
            <a:off x="479425" y="1914938"/>
            <a:ext cx="2916238" cy="434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3E584-0413-E240-804A-1C7D3E8C4544}"/>
              </a:ext>
            </a:extLst>
          </p:cNvPr>
          <p:cNvSpPr/>
          <p:nvPr/>
        </p:nvSpPr>
        <p:spPr>
          <a:xfrm>
            <a:off x="4478547" y="0"/>
            <a:ext cx="7089565" cy="1233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965F8-4EAF-254E-A1B4-3CA82B178603}"/>
              </a:ext>
            </a:extLst>
          </p:cNvPr>
          <p:cNvSpPr txBox="1"/>
          <p:nvPr/>
        </p:nvSpPr>
        <p:spPr>
          <a:xfrm>
            <a:off x="4850471" y="324356"/>
            <a:ext cx="634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 &amp; RELATIONSHIPS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1D846-E3DD-D146-82C5-70F9798B0847}"/>
              </a:ext>
            </a:extLst>
          </p:cNvPr>
          <p:cNvSpPr txBox="1"/>
          <p:nvPr/>
        </p:nvSpPr>
        <p:spPr>
          <a:xfrm>
            <a:off x="623888" y="-23852"/>
            <a:ext cx="2500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John Catt Educational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634B2-1240-D346-85CA-A6EB804AF2A9}"/>
              </a:ext>
            </a:extLst>
          </p:cNvPr>
          <p:cNvSpPr txBox="1"/>
          <p:nvPr/>
        </p:nvSpPr>
        <p:spPr>
          <a:xfrm>
            <a:off x="494862" y="698352"/>
            <a:ext cx="2500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1176E-A32A-3E4F-9AA7-D0C68B85EF04}"/>
              </a:ext>
            </a:extLst>
          </p:cNvPr>
          <p:cNvSpPr txBox="1"/>
          <p:nvPr/>
        </p:nvSpPr>
        <p:spPr>
          <a:xfrm>
            <a:off x="514016" y="826034"/>
            <a:ext cx="25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WALKTHRUs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ACD99-95A5-3A4F-AACB-84E3E41EA33A}"/>
              </a:ext>
            </a:extLst>
          </p:cNvPr>
          <p:cNvSpPr txBox="1"/>
          <p:nvPr/>
        </p:nvSpPr>
        <p:spPr>
          <a:xfrm>
            <a:off x="533171" y="1272310"/>
            <a:ext cx="250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A2DCE6-D865-0345-9ADE-F5B4F9CF9A62}"/>
              </a:ext>
            </a:extLst>
          </p:cNvPr>
          <p:cNvSpPr txBox="1"/>
          <p:nvPr/>
        </p:nvSpPr>
        <p:spPr>
          <a:xfrm>
            <a:off x="533172" y="1511378"/>
            <a:ext cx="250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SLIDES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96CB5-949E-1B43-A38B-5565D08ABE06}"/>
              </a:ext>
            </a:extLst>
          </p:cNvPr>
          <p:cNvSpPr txBox="1"/>
          <p:nvPr/>
        </p:nvSpPr>
        <p:spPr>
          <a:xfrm>
            <a:off x="508679" y="2027445"/>
            <a:ext cx="2846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TOM SHERRINGTON &amp; OLIVER CAVIGLIOLI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D43FB7-D17D-494B-A087-78897F4589C8}"/>
              </a:ext>
            </a:extLst>
          </p:cNvPr>
          <p:cNvSpPr txBox="1"/>
          <p:nvPr/>
        </p:nvSpPr>
        <p:spPr>
          <a:xfrm>
            <a:off x="391796" y="2500461"/>
            <a:ext cx="3259454" cy="1718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RELATIONSHIPS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 EXPECTATIONS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SIGNAL, PAUSE, INSIST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FRAMING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ROUTINES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CHOICES &amp; CONSEQUENCES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752633-60BC-1647-8280-C6FF03B57ACB}"/>
              </a:ext>
            </a:extLst>
          </p:cNvPr>
          <p:cNvCxnSpPr/>
          <p:nvPr/>
        </p:nvCxnSpPr>
        <p:spPr>
          <a:xfrm>
            <a:off x="479425" y="2832315"/>
            <a:ext cx="29162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EF76C-A6CA-3C47-912C-6DF86A09569A}"/>
              </a:ext>
            </a:extLst>
          </p:cNvPr>
          <p:cNvCxnSpPr/>
          <p:nvPr/>
        </p:nvCxnSpPr>
        <p:spPr>
          <a:xfrm>
            <a:off x="483300" y="3119034"/>
            <a:ext cx="29162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8132B9-D70B-5D44-B17A-A60E6D858396}"/>
              </a:ext>
            </a:extLst>
          </p:cNvPr>
          <p:cNvCxnSpPr/>
          <p:nvPr/>
        </p:nvCxnSpPr>
        <p:spPr>
          <a:xfrm>
            <a:off x="479425" y="3390254"/>
            <a:ext cx="29162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35CB08-AA67-F245-BDB4-CB9A69124D39}"/>
              </a:ext>
            </a:extLst>
          </p:cNvPr>
          <p:cNvCxnSpPr/>
          <p:nvPr/>
        </p:nvCxnSpPr>
        <p:spPr>
          <a:xfrm>
            <a:off x="479425" y="3661474"/>
            <a:ext cx="29162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C486ED-C821-8D4E-B2AC-1ED998416AFD}"/>
              </a:ext>
            </a:extLst>
          </p:cNvPr>
          <p:cNvCxnSpPr/>
          <p:nvPr/>
        </p:nvCxnSpPr>
        <p:spPr>
          <a:xfrm>
            <a:off x="475551" y="3940443"/>
            <a:ext cx="29162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FB3A1E6-4E79-0C4E-89D8-2F20DFEEC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53" y="1557844"/>
            <a:ext cx="5163894" cy="48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56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</p:cNvCxnSpPr>
          <p:nvPr/>
        </p:nvCxnSpPr>
        <p:spPr>
          <a:xfrm>
            <a:off x="594360" y="476250"/>
            <a:ext cx="57050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EXPECTATIONS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RELATIONSHIPS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 EXPECTATIONS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SIGNAL, 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PAUSE, 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INSIST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FRAMING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ROUTINES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332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CHOICES &amp; CONSEQUENCES</a:t>
            </a:r>
          </a:p>
        </p:txBody>
      </p:sp>
    </p:spTree>
    <p:extLst>
      <p:ext uri="{BB962C8B-B14F-4D97-AF65-F5344CB8AC3E}">
        <p14:creationId xmlns:p14="http://schemas.microsoft.com/office/powerpoint/2010/main" val="215771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0"/>
            <a:ext cx="5716213" cy="6867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210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EXPECTATIONS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 &amp; RELATIONSHIPS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DECIDE YOUR EXPECTATIONS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COMMUNICATE YOUR EXPECTATIONS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099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REINFORCE YOUR EXPECTATIONS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57316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REDIRECT, CORRECT OR CHALLENGE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SUSTAIN YOUR EXPECTATIONS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CC565B4-D6A3-2940-BCDF-5A2E915AE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38" y="-5463"/>
            <a:ext cx="5707007" cy="68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3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639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 EXPECTATIONS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2307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COMMUNICATE YOUR EXPECTATIONS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DECIDE YOUR EXPECTATIONS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REINFORCE YOUR EXPECTATIONS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REDIRECT, CORRECT OR CHALLENGE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SUSTAIN YOUR EXPECTATIONS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52022" y="4292577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“You establish what you establish”  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Bill Rogers.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160764" y="4709074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you tolerate low standards, you have established that this is the norm so this is what you will get.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168356" y="5440186"/>
            <a:ext cx="1009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you establish that you will take action, students learn to function with your higher expectations.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85414" y="6148072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Whatever you establish becomes the norm; </a:t>
            </a:r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“What you permit, you promote”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43" name="Picture 4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3B61CDF-5CDC-B74A-AF91-292B3E34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6" y="4397918"/>
            <a:ext cx="1434107" cy="1256953"/>
          </a:xfrm>
          <a:prstGeom prst="rect">
            <a:avLst/>
          </a:prstGeom>
        </p:spPr>
      </p:pic>
      <p:pic>
        <p:nvPicPr>
          <p:cNvPr id="18" name="Picture 17" descr="A picture containing window&#10;&#10;Description automatically generated">
            <a:extLst>
              <a:ext uri="{FF2B5EF4-FFF2-40B4-BE49-F238E27FC236}">
                <a16:creationId xmlns:a16="http://schemas.microsoft.com/office/drawing/2014/main" id="{71B21C9F-1123-ED4B-B63A-F15CC11BF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127443"/>
            <a:ext cx="1401871" cy="1833035"/>
          </a:xfrm>
          <a:prstGeom prst="rect">
            <a:avLst/>
          </a:prstGeom>
        </p:spPr>
      </p:pic>
      <p:pic>
        <p:nvPicPr>
          <p:cNvPr id="37" name="Picture 36" descr="A picture containing toy, drawing, clock, light&#10;&#10;Description automatically generated">
            <a:extLst>
              <a:ext uri="{FF2B5EF4-FFF2-40B4-BE49-F238E27FC236}">
                <a16:creationId xmlns:a16="http://schemas.microsoft.com/office/drawing/2014/main" id="{E17E47C3-3CBA-BF4F-9384-7C879DCEC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682" y="1101421"/>
            <a:ext cx="2013207" cy="1885789"/>
          </a:xfrm>
          <a:prstGeom prst="rect">
            <a:avLst/>
          </a:prstGeom>
        </p:spPr>
      </p:pic>
      <p:pic>
        <p:nvPicPr>
          <p:cNvPr id="44" name="Picture 43" descr="A picture containing sitting, black, drawing&#10;&#10;Description automatically generated">
            <a:extLst>
              <a:ext uri="{FF2B5EF4-FFF2-40B4-BE49-F238E27FC236}">
                <a16:creationId xmlns:a16="http://schemas.microsoft.com/office/drawing/2014/main" id="{FAA94AC7-67F1-3D47-8EF7-F09A5943B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304" y="681487"/>
            <a:ext cx="2067001" cy="2921593"/>
          </a:xfrm>
          <a:prstGeom prst="rect">
            <a:avLst/>
          </a:prstGeom>
        </p:spPr>
      </p:pic>
      <p:pic>
        <p:nvPicPr>
          <p:cNvPr id="46" name="Picture 4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BA8D891-1FE2-7843-A915-64F5E7830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5681" y="1030491"/>
            <a:ext cx="1682705" cy="2022073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55C2B13B-8E25-2A4A-80B4-5F3ECB4316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0807" y="1127024"/>
            <a:ext cx="1420818" cy="18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6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6496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 EXPECTATIONS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DECIDE YOUR EXPECTATIONS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3772" y="172041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Determine exactly what your expectations are for every aspect of running your lessons: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3072" y="2893459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 equipment to bring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7" name="Picture 36" descr="A picture containing window&#10;&#10;Description automatically generated">
            <a:extLst>
              <a:ext uri="{FF2B5EF4-FFF2-40B4-BE49-F238E27FC236}">
                <a16:creationId xmlns:a16="http://schemas.microsoft.com/office/drawing/2014/main" id="{7BC83EB7-99FD-2F4C-ACDF-1C1DD2375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91" y="1070203"/>
            <a:ext cx="4067502" cy="531851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067C695-96C0-414F-9A20-23113A7A7997}"/>
              </a:ext>
            </a:extLst>
          </p:cNvPr>
          <p:cNvSpPr txBox="1"/>
          <p:nvPr/>
        </p:nvSpPr>
        <p:spPr>
          <a:xfrm>
            <a:off x="6380584" y="3364693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enter and move between tasks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E63B2A-4F6D-C44B-8724-602B6EDF2867}"/>
              </a:ext>
            </a:extLst>
          </p:cNvPr>
          <p:cNvSpPr txBox="1"/>
          <p:nvPr/>
        </p:nvSpPr>
        <p:spPr>
          <a:xfrm>
            <a:off x="6394174" y="3902263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listen when others are talking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94174" y="4426740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ask and answer questions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1D751D-10F4-6342-8C37-15AE179FA2CA}"/>
              </a:ext>
            </a:extLst>
          </p:cNvPr>
          <p:cNvSpPr txBox="1"/>
          <p:nvPr/>
        </p:nvSpPr>
        <p:spPr>
          <a:xfrm>
            <a:off x="6387548" y="4948276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work should be set out.</a:t>
            </a:r>
          </a:p>
        </p:txBody>
      </p:sp>
    </p:spTree>
    <p:extLst>
      <p:ext uri="{BB962C8B-B14F-4D97-AF65-F5344CB8AC3E}">
        <p14:creationId xmlns:p14="http://schemas.microsoft.com/office/powerpoint/2010/main" val="368861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6168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 EXPECTATIONS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COMMUNICATE YOUR EXPECTATIONS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89855" y="181429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Talk through your expectations with each class.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65560" y="2603613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visual reminders for clarification.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65265" y="307185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a ‘checking for understanding’ process to ensure your students know what you mean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43" name="Picture 42" descr="A picture containing toy, drawing, clock, light&#10;&#10;Description automatically generated">
            <a:extLst>
              <a:ext uri="{FF2B5EF4-FFF2-40B4-BE49-F238E27FC236}">
                <a16:creationId xmlns:a16="http://schemas.microsoft.com/office/drawing/2014/main" id="{5F31F319-E840-2440-A1EA-1944E728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" y="1101421"/>
            <a:ext cx="5694990" cy="533454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0AC1EED-314A-5C4E-9B77-1059D2E05E6D}"/>
              </a:ext>
            </a:extLst>
          </p:cNvPr>
          <p:cNvSpPr txBox="1"/>
          <p:nvPr/>
        </p:nvSpPr>
        <p:spPr>
          <a:xfrm>
            <a:off x="6372453" y="415965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Walk through routines rehearsing how they work.</a:t>
            </a:r>
          </a:p>
        </p:txBody>
      </p:sp>
    </p:spTree>
    <p:extLst>
      <p:ext uri="{BB962C8B-B14F-4D97-AF65-F5344CB8AC3E}">
        <p14:creationId xmlns:p14="http://schemas.microsoft.com/office/powerpoint/2010/main" val="97294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628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 EXPECTATIONS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REINFORCE YOUR EXPECTATIONS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44545" y="2001528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Follow through, routinely and positively.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63223" y="248390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you weaken commitment to your own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expectations, this undermines their value.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58896" y="326902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positive framing to restate your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expectations.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5" name="Picture 4" descr="A picture containing sitting, black, drawing&#10;&#10;Description automatically generated">
            <a:extLst>
              <a:ext uri="{FF2B5EF4-FFF2-40B4-BE49-F238E27FC236}">
                <a16:creationId xmlns:a16="http://schemas.microsoft.com/office/drawing/2014/main" id="{C137A230-36D1-B844-BB72-425566CD7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405" y="-343591"/>
            <a:ext cx="6283699" cy="88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643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 EXPECTATIONS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REDIRECT, CORRECT OR CHALLENGE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8896" y="2021628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expectations are not met, use positive correction to redirect.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6915" y="281078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If you have asked for silence, it must be truly silent.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76915" y="359994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If people are talking, make sure they have stopped before you try to talk.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D9F3E58-5506-9144-86B3-7F0A6671A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93" y="765935"/>
            <a:ext cx="5069621" cy="60920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21AE319-E5B8-224D-82F7-8299DAD9D636}"/>
              </a:ext>
            </a:extLst>
          </p:cNvPr>
          <p:cNvSpPr txBox="1"/>
          <p:nvPr/>
        </p:nvSpPr>
        <p:spPr>
          <a:xfrm>
            <a:off x="6376915" y="4406503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very precise and direct.</a:t>
            </a:r>
          </a:p>
        </p:txBody>
      </p:sp>
    </p:spTree>
    <p:extLst>
      <p:ext uri="{BB962C8B-B14F-4D97-AF65-F5344CB8AC3E}">
        <p14:creationId xmlns:p14="http://schemas.microsoft.com/office/powerpoint/2010/main" val="21896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628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 EXPECTATIONS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SUSTAIN YOUR EXPECTATIONS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1881" y="200750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easier to sustain high expectations if they become part of a set of routines.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68549" y="279742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Routines need to be rehearsed multiple times before becoming literally routine.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18C81A9E-30E0-2740-8898-7DFA9BE72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20" y="1039173"/>
            <a:ext cx="4182034" cy="55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639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 EXPECTATIONS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2307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COMMUNICATE YOUR EXPECTATIONS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DECIDE YOUR EXPECTATIONS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REINFORCE YOUR EXPECTATIONS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REDIRECT, CORRECT OR CHALLENGE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SUSTAIN YOUR EXPECTATIONS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52022" y="4292577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“You establish what you establish”  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Bill Rogers.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160764" y="4709074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you tolerate low standards, you have established that this is the norm so this is what you will get.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168356" y="5440186"/>
            <a:ext cx="1009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you establish that you will take action, students learn to function with your higher expectations.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85414" y="6148072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Whatever you establish becomes the norm; </a:t>
            </a:r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“What you permit, you promote”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43" name="Picture 4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3B61CDF-5CDC-B74A-AF91-292B3E34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6" y="4397918"/>
            <a:ext cx="1434107" cy="1256953"/>
          </a:xfrm>
          <a:prstGeom prst="rect">
            <a:avLst/>
          </a:prstGeom>
        </p:spPr>
      </p:pic>
      <p:pic>
        <p:nvPicPr>
          <p:cNvPr id="18" name="Picture 17" descr="A picture containing window&#10;&#10;Description automatically generated">
            <a:extLst>
              <a:ext uri="{FF2B5EF4-FFF2-40B4-BE49-F238E27FC236}">
                <a16:creationId xmlns:a16="http://schemas.microsoft.com/office/drawing/2014/main" id="{71B21C9F-1123-ED4B-B63A-F15CC11BF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127443"/>
            <a:ext cx="1401871" cy="1833035"/>
          </a:xfrm>
          <a:prstGeom prst="rect">
            <a:avLst/>
          </a:prstGeom>
        </p:spPr>
      </p:pic>
      <p:pic>
        <p:nvPicPr>
          <p:cNvPr id="37" name="Picture 36" descr="A picture containing toy, drawing, clock, light&#10;&#10;Description automatically generated">
            <a:extLst>
              <a:ext uri="{FF2B5EF4-FFF2-40B4-BE49-F238E27FC236}">
                <a16:creationId xmlns:a16="http://schemas.microsoft.com/office/drawing/2014/main" id="{E17E47C3-3CBA-BF4F-9384-7C879DCEC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682" y="1101421"/>
            <a:ext cx="2013207" cy="1885789"/>
          </a:xfrm>
          <a:prstGeom prst="rect">
            <a:avLst/>
          </a:prstGeom>
        </p:spPr>
      </p:pic>
      <p:pic>
        <p:nvPicPr>
          <p:cNvPr id="44" name="Picture 43" descr="A picture containing sitting, black, drawing&#10;&#10;Description automatically generated">
            <a:extLst>
              <a:ext uri="{FF2B5EF4-FFF2-40B4-BE49-F238E27FC236}">
                <a16:creationId xmlns:a16="http://schemas.microsoft.com/office/drawing/2014/main" id="{FAA94AC7-67F1-3D47-8EF7-F09A5943B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304" y="681487"/>
            <a:ext cx="2067001" cy="2921593"/>
          </a:xfrm>
          <a:prstGeom prst="rect">
            <a:avLst/>
          </a:prstGeom>
        </p:spPr>
      </p:pic>
      <p:pic>
        <p:nvPicPr>
          <p:cNvPr id="46" name="Picture 4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BA8D891-1FE2-7843-A915-64F5E7830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5681" y="1030491"/>
            <a:ext cx="1682705" cy="2022073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55C2B13B-8E25-2A4A-80B4-5F3ECB4316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0807" y="1127024"/>
            <a:ext cx="1420818" cy="18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70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</p:cNvCxnSpPr>
          <p:nvPr/>
        </p:nvCxnSpPr>
        <p:spPr>
          <a:xfrm>
            <a:off x="594360" y="476250"/>
            <a:ext cx="57050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SIGNAL, PAUSE, INSIST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RELATIONSHIPS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 EXPECTATIONS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SIGNAL, PAUSE, 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INSIST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FRAMING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ROUTINES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332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CHOICES &amp; CONSEQUENCES</a:t>
            </a:r>
          </a:p>
        </p:txBody>
      </p:sp>
    </p:spTree>
    <p:extLst>
      <p:ext uri="{BB962C8B-B14F-4D97-AF65-F5344CB8AC3E}">
        <p14:creationId xmlns:p14="http://schemas.microsoft.com/office/powerpoint/2010/main" val="416861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0"/>
            <a:ext cx="5716213" cy="6867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210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RELATIONSHIPS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 &amp; RELATIONSHIPS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NORMS AROUND CLEAR ROLES AND BOUNDARIES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COMMUNICATE KINDNESS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099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 NAMES AND USE THEM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57316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COMBINE ASSERTIVENESS WITH WARMTH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ALWAYS BE THE ADULT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7F10BB-585D-764A-8A33-CC84B1920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55" y="788021"/>
            <a:ext cx="5741639" cy="5445362"/>
          </a:xfrm>
          <a:prstGeom prst="rect">
            <a:avLst/>
          </a:prstGeom>
        </p:spPr>
      </p:pic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45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28697" y="0"/>
            <a:ext cx="5763303" cy="6867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76315" y="-5575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36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SIGNAL, PAUSE, INSIST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 &amp; RELATIONSHIPS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CHOOSE A SIGNAL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THE SIGNAL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099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THE SIGNAL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57316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INSIST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37533" y="0"/>
            <a:ext cx="6497942" cy="6867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34BEA75-6A5B-ED41-89D0-4AE9E50E4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03" y="1006475"/>
            <a:ext cx="64897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68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639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SIGNAL, PAUSE, INSIST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2307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THE SIGNAL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CHOOSE A SIGNAL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THE SIGNAL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INSIST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57101" y="4279440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is a routine teachers will use several times a lesson.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148998" y="4654123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Relying on using your voice to talk over the noise of a chatting class is hard to sustain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157101" y="5300928"/>
            <a:ext cx="1009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signal-pause-insist routine allows teachers to move from one lesson n phase to another calmly and efficiently.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76185" y="6035615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more you insist on the response, the more embedded it becomes. </a:t>
            </a:r>
          </a:p>
        </p:txBody>
      </p:sp>
      <p:pic>
        <p:nvPicPr>
          <p:cNvPr id="43" name="Picture 4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3B61CDF-5CDC-B74A-AF91-292B3E34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6" y="4397918"/>
            <a:ext cx="1434107" cy="1256953"/>
          </a:xfrm>
          <a:prstGeom prst="rect">
            <a:avLst/>
          </a:prstGeom>
        </p:spPr>
      </p:pic>
      <p:pic>
        <p:nvPicPr>
          <p:cNvPr id="38" name="Picture 3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5A1F2B1-2BB7-D647-B0C3-DE3930641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28" y="1287611"/>
            <a:ext cx="1961104" cy="1569650"/>
          </a:xfrm>
          <a:prstGeom prst="rect">
            <a:avLst/>
          </a:prstGeom>
        </p:spPr>
      </p:pic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2B2EE20-5438-8348-BC05-E4186C5DD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12" y="1190843"/>
            <a:ext cx="1221025" cy="1875719"/>
          </a:xfrm>
          <a:prstGeom prst="rect">
            <a:avLst/>
          </a:prstGeom>
        </p:spPr>
      </p:pic>
      <p:pic>
        <p:nvPicPr>
          <p:cNvPr id="35" name="Picture 3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CCAEE61-1FA8-BC47-80FB-31777FCD1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392" y="1101218"/>
            <a:ext cx="1454683" cy="1948370"/>
          </a:xfrm>
          <a:prstGeom prst="rect">
            <a:avLst/>
          </a:prstGeom>
        </p:spPr>
      </p:pic>
      <p:pic>
        <p:nvPicPr>
          <p:cNvPr id="39" name="Picture 3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8A76190-1A6A-484A-AF00-1DFE325CD2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1472" y="1055977"/>
            <a:ext cx="814944" cy="1987262"/>
          </a:xfrm>
          <a:prstGeom prst="rect">
            <a:avLst/>
          </a:prstGeom>
        </p:spPr>
      </p:pic>
      <p:pic>
        <p:nvPicPr>
          <p:cNvPr id="41" name="Picture 40" descr="A picture containing helmet, sign&#10;&#10;Description automatically generated">
            <a:extLst>
              <a:ext uri="{FF2B5EF4-FFF2-40B4-BE49-F238E27FC236}">
                <a16:creationId xmlns:a16="http://schemas.microsoft.com/office/drawing/2014/main" id="{EBC3FA11-D42F-804E-8202-0671505C1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1667" y="1128130"/>
            <a:ext cx="1653716" cy="19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7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6496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SIGNAL, PAUSE, INSIST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CHOOSE A SIGNAL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2977" y="171067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Select a clear and easily reproduced signal. This might be: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80622" y="2543593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raised hand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67C695-96C0-414F-9A20-23113A7A7997}"/>
              </a:ext>
            </a:extLst>
          </p:cNvPr>
          <p:cNvSpPr txBox="1"/>
          <p:nvPr/>
        </p:nvSpPr>
        <p:spPr>
          <a:xfrm>
            <a:off x="6373072" y="302736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“3-2-1 and listening” to enter and move between tasks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E63B2A-4F6D-C44B-8724-602B6EDF2867}"/>
              </a:ext>
            </a:extLst>
          </p:cNvPr>
          <p:cNvSpPr txBox="1"/>
          <p:nvPr/>
        </p:nvSpPr>
        <p:spPr>
          <a:xfrm>
            <a:off x="6389939" y="3823861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two sharp claps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89939" y="4283259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small bell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1D751D-10F4-6342-8C37-15AE179FA2CA}"/>
              </a:ext>
            </a:extLst>
          </p:cNvPr>
          <p:cNvSpPr txBox="1"/>
          <p:nvPr/>
        </p:nvSpPr>
        <p:spPr>
          <a:xfrm>
            <a:off x="6389939" y="4762603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doesn’t matter as long as it can be used freely and repeatedly.</a:t>
            </a:r>
          </a:p>
        </p:txBody>
      </p:sp>
      <p:pic>
        <p:nvPicPr>
          <p:cNvPr id="42" name="Picture 4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DDC141-0123-2643-B058-555106DF3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151600"/>
            <a:ext cx="3755571" cy="57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3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8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SIGNAL, PAUSE, INSIST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THE SIGNAL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8896" y="203048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Introduce the signal to each class soon after meeting them.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83457" y="2834323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 process of stopping and starting an activity using the signal.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AC1EED-314A-5C4E-9B77-1059D2E05E6D}"/>
              </a:ext>
            </a:extLst>
          </p:cNvPr>
          <p:cNvSpPr txBox="1"/>
          <p:nvPr/>
        </p:nvSpPr>
        <p:spPr>
          <a:xfrm>
            <a:off x="6377574" y="363816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it clear what the signal is and what you want them to do on hearing it.</a:t>
            </a:r>
          </a:p>
        </p:txBody>
      </p:sp>
      <p:pic>
        <p:nvPicPr>
          <p:cNvPr id="25" name="Picture 2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33FFBB7-2923-014A-94A8-A75EB974C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0" y="1590782"/>
            <a:ext cx="5759674" cy="460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7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SIGNAL, PAUSE, INSIST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THE SIGNAL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8549" y="200507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you want to move from student activity to teacher input, stop what you are doing and give the agreed signal.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77574" y="311306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Stand facing the class, scanning the room to make eye contact with everyone.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2" name="Picture 3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69DE645-BBAB-F54A-B6AF-612A9F69C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12" y="1291947"/>
            <a:ext cx="4155701" cy="556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3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SIGNAL, PAUSE, INSIST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8446" y="201526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students a short moment to adjust; 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it’s not instantaneous.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7574" y="281638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Wait without speaking to allow this transition to happen naturally.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82710" y="3617494"/>
            <a:ext cx="5541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Hold eye contact all the time.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1AE319-E5B8-224D-82F7-8299DAD9D636}"/>
              </a:ext>
            </a:extLst>
          </p:cNvPr>
          <p:cNvSpPr txBox="1"/>
          <p:nvPr/>
        </p:nvSpPr>
        <p:spPr>
          <a:xfrm>
            <a:off x="6378699" y="408005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ready, affirm their positive response with a simple </a:t>
            </a:r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“thank you”.</a:t>
            </a:r>
          </a:p>
        </p:txBody>
      </p:sp>
      <p:pic>
        <p:nvPicPr>
          <p:cNvPr id="34" name="Picture 3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D6001AF-4D81-884B-AB67-7953C9177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964" y="1030666"/>
            <a:ext cx="2337479" cy="57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0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SIGNAL, PAUSE, INSIST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INSIST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49625" y="203468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Before moving on be sure that everyone has given you the agreed response.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68549" y="282170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you can’t get a 100% response through body language and eye contact, use low level reminders.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3" name="Picture 22" descr="A picture containing helmet, sign&#10;&#10;Description automatically generated">
            <a:extLst>
              <a:ext uri="{FF2B5EF4-FFF2-40B4-BE49-F238E27FC236}">
                <a16:creationId xmlns:a16="http://schemas.microsoft.com/office/drawing/2014/main" id="{5AC0ED5F-7FF1-DB44-B716-B2E56FF37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455868"/>
            <a:ext cx="4677952" cy="545928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706E39D-91EB-2943-8F6B-7A5129E04A19}"/>
              </a:ext>
            </a:extLst>
          </p:cNvPr>
          <p:cNvSpPr txBox="1"/>
          <p:nvPr/>
        </p:nvSpPr>
        <p:spPr>
          <a:xfrm>
            <a:off x="6377574" y="3947268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 might need a more-strict response or to rehearse the signal for attention routine again.</a:t>
            </a:r>
          </a:p>
        </p:txBody>
      </p:sp>
    </p:spTree>
    <p:extLst>
      <p:ext uri="{BB962C8B-B14F-4D97-AF65-F5344CB8AC3E}">
        <p14:creationId xmlns:p14="http://schemas.microsoft.com/office/powerpoint/2010/main" val="1935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639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SIGNAL, PAUSE, INSIST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2307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THE SIGNAL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CHOOSE A SIGNAL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THE SIGNAL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INSIST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57101" y="4279440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is a routine teachers will use several times a lesson.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148998" y="4654123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Relying on using your voice to talk over the noise of a chatting class is hard to sustain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164864" y="5375927"/>
            <a:ext cx="1009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signal-pause-insist routine allows teachers to move from one lesson n phase to another calmly and efficiently.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59725" y="6097731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more you insist on the response, the more embedded it becomes. </a:t>
            </a:r>
          </a:p>
        </p:txBody>
      </p:sp>
      <p:pic>
        <p:nvPicPr>
          <p:cNvPr id="43" name="Picture 4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3B61CDF-5CDC-B74A-AF91-292B3E34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6" y="4397918"/>
            <a:ext cx="1434107" cy="1256953"/>
          </a:xfrm>
          <a:prstGeom prst="rect">
            <a:avLst/>
          </a:prstGeom>
        </p:spPr>
      </p:pic>
      <p:pic>
        <p:nvPicPr>
          <p:cNvPr id="38" name="Picture 3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5A1F2B1-2BB7-D647-B0C3-DE3930641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28" y="1287611"/>
            <a:ext cx="1961104" cy="1569650"/>
          </a:xfrm>
          <a:prstGeom prst="rect">
            <a:avLst/>
          </a:prstGeom>
        </p:spPr>
      </p:pic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2B2EE20-5438-8348-BC05-E4186C5DD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12" y="1190843"/>
            <a:ext cx="1221025" cy="1875719"/>
          </a:xfrm>
          <a:prstGeom prst="rect">
            <a:avLst/>
          </a:prstGeom>
        </p:spPr>
      </p:pic>
      <p:pic>
        <p:nvPicPr>
          <p:cNvPr id="35" name="Picture 3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CCAEE61-1FA8-BC47-80FB-31777FCD1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392" y="1101218"/>
            <a:ext cx="1454683" cy="1948370"/>
          </a:xfrm>
          <a:prstGeom prst="rect">
            <a:avLst/>
          </a:prstGeom>
        </p:spPr>
      </p:pic>
      <p:pic>
        <p:nvPicPr>
          <p:cNvPr id="39" name="Picture 3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8A76190-1A6A-484A-AF00-1DFE325CD2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1472" y="1055977"/>
            <a:ext cx="814944" cy="1987262"/>
          </a:xfrm>
          <a:prstGeom prst="rect">
            <a:avLst/>
          </a:prstGeom>
        </p:spPr>
      </p:pic>
      <p:pic>
        <p:nvPicPr>
          <p:cNvPr id="41" name="Picture 40" descr="A picture containing helmet, sign&#10;&#10;Description automatically generated">
            <a:extLst>
              <a:ext uri="{FF2B5EF4-FFF2-40B4-BE49-F238E27FC236}">
                <a16:creationId xmlns:a16="http://schemas.microsoft.com/office/drawing/2014/main" id="{EBC3FA11-D42F-804E-8202-0671505C1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1667" y="1128130"/>
            <a:ext cx="1653716" cy="19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9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</p:cNvCxnSpPr>
          <p:nvPr/>
        </p:nvCxnSpPr>
        <p:spPr>
          <a:xfrm>
            <a:off x="594360" y="476250"/>
            <a:ext cx="57050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FRAMING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RELATIONSHIPS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 EXPECTATIONS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SIGNAL,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PAUSE,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INSIST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FRAMING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ROUTINES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332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CHOICES &amp; CONSEQUENCES</a:t>
            </a:r>
          </a:p>
        </p:txBody>
      </p:sp>
    </p:spTree>
    <p:extLst>
      <p:ext uri="{BB962C8B-B14F-4D97-AF65-F5344CB8AC3E}">
        <p14:creationId xmlns:p14="http://schemas.microsoft.com/office/powerpoint/2010/main" val="152350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28697" y="0"/>
            <a:ext cx="5763303" cy="6867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76315" y="-5575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210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FRAMING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 &amp; RELATIONSHIPS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 EXPECTATIONS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AFFIRM POSITIVE RESPONSES FIRST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099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FRAME CORRECTION AS POSITIVE REINFORCEMENT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57316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THE BENEFIT OF THE DOUBT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ASSUME CONFUSION OVER DEFIANCE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37533" y="0"/>
            <a:ext cx="6497942" cy="6867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C399E49-D912-CA4B-9C95-6A6968E45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66" y="506870"/>
            <a:ext cx="4553137" cy="6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3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RELATIONSHIPS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2307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COMMUNICATE KINDNESS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NORMS AROUND CLEAR ROLES AND BOUNDARIES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 NAMES AND USE THEM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COMBINE ASSERTIVENESS WITH WARMTH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ALWAYS BE THE ADULT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82153" y="4287297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Everyone has the right to feel safe, respected and valued; to feel they belong.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162417" y="4726793"/>
            <a:ext cx="10098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 on learning, free from distractions or emotional threats.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162417" y="5150741"/>
            <a:ext cx="1009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Communicate trustable feedback that students will act on.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54669" y="5585283"/>
            <a:ext cx="1018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Aligned to very different roles and responsibilities.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D091C7-1C2F-3C4D-9640-2BEB32C0F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59" y="1203117"/>
            <a:ext cx="1311248" cy="1734232"/>
          </a:xfrm>
          <a:prstGeom prst="rect">
            <a:avLst/>
          </a:prstGeom>
        </p:spPr>
      </p:pic>
      <p:pic>
        <p:nvPicPr>
          <p:cNvPr id="29" name="Picture 2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CA74A8C-5364-BB43-99F0-CA1E7C8E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409" y="1025317"/>
            <a:ext cx="1296144" cy="2028601"/>
          </a:xfrm>
          <a:prstGeom prst="rect">
            <a:avLst/>
          </a:prstGeom>
        </p:spPr>
      </p:pic>
      <p:pic>
        <p:nvPicPr>
          <p:cNvPr id="36" name="Picture 35" descr="A picture containing clock, sign&#10;&#10;Description automatically generated">
            <a:extLst>
              <a:ext uri="{FF2B5EF4-FFF2-40B4-BE49-F238E27FC236}">
                <a16:creationId xmlns:a16="http://schemas.microsoft.com/office/drawing/2014/main" id="{347DED91-2D09-3E43-9696-1EB83FAAA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423" y="1178793"/>
            <a:ext cx="2003154" cy="1785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67CFFE2-8E2B-3440-8188-7827A92F1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144" y="1181421"/>
            <a:ext cx="1880296" cy="1783271"/>
          </a:xfrm>
          <a:prstGeom prst="rect">
            <a:avLst/>
          </a:prstGeom>
        </p:spPr>
      </p:pic>
      <p:pic>
        <p:nvPicPr>
          <p:cNvPr id="41" name="Picture 40" descr="A picture containing toy&#10;&#10;Description automatically generated">
            <a:extLst>
              <a:ext uri="{FF2B5EF4-FFF2-40B4-BE49-F238E27FC236}">
                <a16:creationId xmlns:a16="http://schemas.microsoft.com/office/drawing/2014/main" id="{82AE5724-7FFA-694F-9FF6-2F4E7D74F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3655" y="1216141"/>
            <a:ext cx="1439299" cy="1757656"/>
          </a:xfrm>
          <a:prstGeom prst="rect">
            <a:avLst/>
          </a:prstGeom>
        </p:spPr>
      </p:pic>
      <p:pic>
        <p:nvPicPr>
          <p:cNvPr id="43" name="Picture 4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3B61CDF-5CDC-B74A-AF91-292B3E344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206" y="4397918"/>
            <a:ext cx="1434107" cy="12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639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FRAMING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2307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AFFIRM POSITIVE RESPONSES FIRST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 EXPECTATIONS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FRAME CORRECTION AS POSITIVE REINFORCEMENT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THE BENEFIT OF THE DOUBT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ASSUME CONFUSION OVER DEFIANCE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73505" y="4305982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technique for establishing and maintaining high expectations through the use of positive reinforcement, encouragement and affirmative language.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180007" y="5026394"/>
            <a:ext cx="10090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Instead of negative moaning or challenges that might be interpreted as personal criticism or arbitrary and unjust, teachers frame corrective directions through a positive frame. </a:t>
            </a:r>
          </a:p>
        </p:txBody>
      </p:sp>
      <p:pic>
        <p:nvPicPr>
          <p:cNvPr id="43" name="Picture 4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3B61CDF-5CDC-B74A-AF91-292B3E34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6" y="4397918"/>
            <a:ext cx="1434107" cy="1256953"/>
          </a:xfrm>
          <a:prstGeom prst="rect">
            <a:avLst/>
          </a:prstGeom>
        </p:spPr>
      </p:pic>
      <p:pic>
        <p:nvPicPr>
          <p:cNvPr id="29" name="Picture 2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F10FB29-31C7-A142-8C3C-A54F5DA4F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8" y="1490368"/>
            <a:ext cx="1534601" cy="1552870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315301-B2D9-174C-8C5E-DB1993D6B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399" y="1146838"/>
            <a:ext cx="1582960" cy="1902750"/>
          </a:xfrm>
          <a:prstGeom prst="rect">
            <a:avLst/>
          </a:prstGeom>
        </p:spPr>
      </p:pic>
      <p:pic>
        <p:nvPicPr>
          <p:cNvPr id="42" name="Picture 4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6BE9535-B3B4-F349-BD4D-B39E0C926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118" y="1245421"/>
            <a:ext cx="1294755" cy="180416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EEE7851-9F10-A843-8009-06842BCB7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683" y="1367612"/>
            <a:ext cx="1249920" cy="1690233"/>
          </a:xfrm>
          <a:prstGeom prst="rect">
            <a:avLst/>
          </a:prstGeom>
        </p:spPr>
      </p:pic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4BBBC0-5816-1D46-A432-4AC7F9742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6508" y="1125503"/>
            <a:ext cx="1566965" cy="19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6496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FRAMING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 EXPECTATIONS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8549" y="200581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through the process of establishing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expectations first.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9416" y="277372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need to know what the expectations are before they can then be re-affirmed through the framing technique.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9D447BB-7EB2-BD49-8312-45EB3E6B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60" y="1708656"/>
            <a:ext cx="5088764" cy="51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FRAMING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AFFIRM POSITIVE RESPONSES FIRST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7408" y="200297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positive affirmation to students who meet the expectations before dealing with any who don’t.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72384" y="315843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“Well done to this table; you’re ready to learn and listening”.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AC1EED-314A-5C4E-9B77-1059D2E05E6D}"/>
              </a:ext>
            </a:extLst>
          </p:cNvPr>
          <p:cNvSpPr txBox="1"/>
          <p:nvPr/>
        </p:nvSpPr>
        <p:spPr>
          <a:xfrm>
            <a:off x="6359250" y="400154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“So many excellent homework responses today. Well done people!”</a:t>
            </a: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ACF8A4-81AA-4941-8F02-E336CFDED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041787"/>
            <a:ext cx="4838700" cy="58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FRAMING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FRAME CORRECTION AS POSITIVE REINFORCEMENT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002258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Frame corrective responses by reasserting what you want, not describing their </a:t>
            </a:r>
          </a:p>
          <a:p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72759" y="311025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Instead of “Sean and Mo, stop talking and turn around” say “Sean, Mo...  I’d like you both looking this way and listening thanks”.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DF786F6-265C-2F48-8D68-8A6F9E4E5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49" y="762815"/>
            <a:ext cx="4369868" cy="60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3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FRAMING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THE BENEFIT OF THE DOUBT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5859" y="202140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Assume students’ best intentions and </a:t>
            </a:r>
          </a:p>
          <a:p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emphasise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what you want to happen.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7701" y="2789732"/>
            <a:ext cx="555090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Teacher: </a:t>
            </a:r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Louise, I need you focused on the task now. Thank you.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Louise: </a:t>
            </a:r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I wasn’t talking.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Teacher: </a:t>
            </a:r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OK, maybe you weren’t but I need you focused and working hard now. Thank you.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8832E7A-DB4C-D441-B870-D30B7E960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47" y="1014399"/>
            <a:ext cx="4321318" cy="58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FRAMING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ASSUME CONFUSION OVER DEFIANCE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4860" y="201916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Feign confusion instead of issuing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challenge.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53547" y="282269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“I wonder if this group did not quite hear the instructions?”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06E39D-91EB-2943-8F6B-7A5129E04A19}"/>
              </a:ext>
            </a:extLst>
          </p:cNvPr>
          <p:cNvSpPr txBox="1"/>
          <p:nvPr/>
        </p:nvSpPr>
        <p:spPr>
          <a:xfrm>
            <a:off x="6369871" y="362623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“There seems to be some confusion about our expectations here — can we just check we’ve all understood the routine?”</a:t>
            </a: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A459A2-2BF1-3A4D-A27C-50CAD12F7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982437"/>
            <a:ext cx="4838700" cy="58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8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639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FRAMING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2307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AFFIRM POSITIVE RESPONSES FIRST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 EXPECTATIONS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FRAME CORRECTION AS POSITIVE REINFORCEMENT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THE BENEFIT OF THE DOUBT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ASSUME CONFUSION OVER DEFIANCE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73505" y="4305982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technique for establishing and maintaining high expectations through the use of positive reinforcement, encouragement and affirmative language.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180007" y="5026394"/>
            <a:ext cx="10090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Instead of negative moaning or challenges that might be interpreted as personal criticism or arbitrary and unjust, teachers frame corrective directions through a positive frame. </a:t>
            </a:r>
          </a:p>
        </p:txBody>
      </p:sp>
      <p:pic>
        <p:nvPicPr>
          <p:cNvPr id="43" name="Picture 4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3B61CDF-5CDC-B74A-AF91-292B3E34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6" y="4397918"/>
            <a:ext cx="1434107" cy="1256953"/>
          </a:xfrm>
          <a:prstGeom prst="rect">
            <a:avLst/>
          </a:prstGeom>
        </p:spPr>
      </p:pic>
      <p:pic>
        <p:nvPicPr>
          <p:cNvPr id="29" name="Picture 2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F10FB29-31C7-A142-8C3C-A54F5DA4F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8" y="1490368"/>
            <a:ext cx="1534601" cy="1552870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315301-B2D9-174C-8C5E-DB1993D6B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399" y="1146838"/>
            <a:ext cx="1582960" cy="1902750"/>
          </a:xfrm>
          <a:prstGeom prst="rect">
            <a:avLst/>
          </a:prstGeom>
        </p:spPr>
      </p:pic>
      <p:pic>
        <p:nvPicPr>
          <p:cNvPr id="42" name="Picture 4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6BE9535-B3B4-F349-BD4D-B39E0C926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118" y="1245421"/>
            <a:ext cx="1294755" cy="180416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EEE7851-9F10-A843-8009-06842BCB7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683" y="1367612"/>
            <a:ext cx="1249920" cy="1690233"/>
          </a:xfrm>
          <a:prstGeom prst="rect">
            <a:avLst/>
          </a:prstGeom>
        </p:spPr>
      </p:pic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4BBBC0-5816-1D46-A432-4AC7F9742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6508" y="1125503"/>
            <a:ext cx="1566965" cy="19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1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</p:cNvCxnSpPr>
          <p:nvPr/>
        </p:nvCxnSpPr>
        <p:spPr>
          <a:xfrm>
            <a:off x="594360" y="476250"/>
            <a:ext cx="57050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ROUTINES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RELATIONSHIPS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 EXPECTATIONS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SIGNAL,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PAUSE,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INSIST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FRAMING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ROUTINES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332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CHOICES &amp; CONSEQUENCES</a:t>
            </a:r>
          </a:p>
        </p:txBody>
      </p:sp>
    </p:spTree>
    <p:extLst>
      <p:ext uri="{BB962C8B-B14F-4D97-AF65-F5344CB8AC3E}">
        <p14:creationId xmlns:p14="http://schemas.microsoft.com/office/powerpoint/2010/main" val="2778317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28697" y="0"/>
            <a:ext cx="5763303" cy="6867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76315" y="-5575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210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ROUTINES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 &amp; RELATIONSHIPS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YOUR ROUTINES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WALK THROUGH EACH ROUTINE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099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THE SIGNALS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57316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ROUTINES ROUTINE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REFRESH OR REBOOT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37533" y="0"/>
            <a:ext cx="6497942" cy="6867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F5E16-3A5D-264B-B6CA-2A9D1405B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541" y="608716"/>
            <a:ext cx="4825864" cy="610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60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639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ROUTINES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2307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73916" y="3141907"/>
            <a:ext cx="234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WALK THROUGH EACH ROUTINE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YOUR ROUTINES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THE SIGNALS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ROUTINES ROUTINE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REFRESH OR REBOOT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61134" y="4295605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Routines are the bedrock of a positive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management system.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177205" y="4704164"/>
            <a:ext cx="9722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everyone knows what to do and what happens in various situations, then it allows the focus to be on learning.</a:t>
            </a:r>
          </a:p>
        </p:txBody>
      </p:sp>
      <p:pic>
        <p:nvPicPr>
          <p:cNvPr id="43" name="Picture 4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3B61CDF-5CDC-B74A-AF91-292B3E34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6" y="4397918"/>
            <a:ext cx="1434107" cy="125695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E19C3FC-52D3-EE41-AEB8-ACD390C829FB}"/>
              </a:ext>
            </a:extLst>
          </p:cNvPr>
          <p:cNvSpPr txBox="1"/>
          <p:nvPr/>
        </p:nvSpPr>
        <p:spPr>
          <a:xfrm>
            <a:off x="2177205" y="5409037"/>
            <a:ext cx="9645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them and rehearse them so that they are known, understood and enacted consistently.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122AEF-A0BE-CD45-82AC-48BBDB1F7B1C}"/>
              </a:ext>
            </a:extLst>
          </p:cNvPr>
          <p:cNvSpPr/>
          <p:nvPr/>
        </p:nvSpPr>
        <p:spPr>
          <a:xfrm>
            <a:off x="0" y="2701203"/>
            <a:ext cx="2269240" cy="348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CFD4FA-70FA-D64F-AE88-3BC4FB4C16C1}"/>
              </a:ext>
            </a:extLst>
          </p:cNvPr>
          <p:cNvSpPr/>
          <p:nvPr/>
        </p:nvSpPr>
        <p:spPr>
          <a:xfrm>
            <a:off x="2491507" y="2701203"/>
            <a:ext cx="2282817" cy="348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382DEFB-D142-4449-A62B-E2B28CF0963A}"/>
              </a:ext>
            </a:extLst>
          </p:cNvPr>
          <p:cNvSpPr/>
          <p:nvPr/>
        </p:nvSpPr>
        <p:spPr>
          <a:xfrm>
            <a:off x="4972058" y="2701203"/>
            <a:ext cx="2279641" cy="348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3E674D0-7C3E-7C45-A5C9-09C15A4BE312}"/>
              </a:ext>
            </a:extLst>
          </p:cNvPr>
          <p:cNvSpPr/>
          <p:nvPr/>
        </p:nvSpPr>
        <p:spPr>
          <a:xfrm>
            <a:off x="7423159" y="2701203"/>
            <a:ext cx="2273292" cy="348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AF16F2-157E-074B-A80A-66EC3149A39E}"/>
              </a:ext>
            </a:extLst>
          </p:cNvPr>
          <p:cNvSpPr/>
          <p:nvPr/>
        </p:nvSpPr>
        <p:spPr>
          <a:xfrm>
            <a:off x="9918708" y="2694853"/>
            <a:ext cx="2279641" cy="348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F6A729-35DC-F046-AB45-A33B773EBEFF}"/>
              </a:ext>
            </a:extLst>
          </p:cNvPr>
          <p:cNvSpPr txBox="1"/>
          <p:nvPr/>
        </p:nvSpPr>
        <p:spPr>
          <a:xfrm>
            <a:off x="132761" y="2755311"/>
            <a:ext cx="142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</a:t>
            </a:r>
          </a:p>
        </p:txBody>
      </p:sp>
      <p:pic>
        <p:nvPicPr>
          <p:cNvPr id="48" name="Picture 47" descr="A picture containing clock&#10;&#10;Description automatically generated">
            <a:extLst>
              <a:ext uri="{FF2B5EF4-FFF2-40B4-BE49-F238E27FC236}">
                <a16:creationId xmlns:a16="http://schemas.microsoft.com/office/drawing/2014/main" id="{6105367A-573B-CA47-8757-DB005B04E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18" y="1214187"/>
            <a:ext cx="1654403" cy="158400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876E5CE-A2B6-A94D-B31F-B75EDF83ECEB}"/>
              </a:ext>
            </a:extLst>
          </p:cNvPr>
          <p:cNvSpPr txBox="1"/>
          <p:nvPr/>
        </p:nvSpPr>
        <p:spPr>
          <a:xfrm>
            <a:off x="2561761" y="2761367"/>
            <a:ext cx="142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39D933-BF4D-8041-83C7-F5F7FD200A96}"/>
              </a:ext>
            </a:extLst>
          </p:cNvPr>
          <p:cNvSpPr txBox="1"/>
          <p:nvPr/>
        </p:nvSpPr>
        <p:spPr>
          <a:xfrm>
            <a:off x="4954086" y="2761367"/>
            <a:ext cx="142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55634C-F9CF-B04C-952B-41983B3FCFF7}"/>
              </a:ext>
            </a:extLst>
          </p:cNvPr>
          <p:cNvSpPr txBox="1"/>
          <p:nvPr/>
        </p:nvSpPr>
        <p:spPr>
          <a:xfrm>
            <a:off x="7481930" y="2755312"/>
            <a:ext cx="142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ROUTINE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DB663DB-EC33-D54F-BBFC-D4D925D47BD3}"/>
              </a:ext>
            </a:extLst>
          </p:cNvPr>
          <p:cNvSpPr txBox="1"/>
          <p:nvPr/>
        </p:nvSpPr>
        <p:spPr>
          <a:xfrm>
            <a:off x="9936405" y="2761368"/>
            <a:ext cx="2122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REFRESH OR       REBOOT</a:t>
            </a:r>
          </a:p>
        </p:txBody>
      </p: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A50EBA-CCC1-5542-BBB8-79649A370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858" y="1170224"/>
            <a:ext cx="1410773" cy="1785257"/>
          </a:xfrm>
          <a:prstGeom prst="rect">
            <a:avLst/>
          </a:prstGeom>
        </p:spPr>
      </p:pic>
      <p:pic>
        <p:nvPicPr>
          <p:cNvPr id="57" name="Picture 5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6B21F42-DD03-8742-ABD0-A95AC77E3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465" y="922160"/>
            <a:ext cx="1767856" cy="2085164"/>
          </a:xfrm>
          <a:prstGeom prst="rect">
            <a:avLst/>
          </a:prstGeom>
        </p:spPr>
      </p:pic>
      <p:pic>
        <p:nvPicPr>
          <p:cNvPr id="61" name="Picture 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5DD3DD-DE8F-CF42-ABAA-A5539E5A7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1821" y="1289686"/>
            <a:ext cx="1558177" cy="1671443"/>
          </a:xfrm>
          <a:prstGeom prst="rect">
            <a:avLst/>
          </a:prstGeom>
        </p:spPr>
      </p:pic>
      <p:pic>
        <p:nvPicPr>
          <p:cNvPr id="67" name="Picture 66" descr="A picture containing food&#10;&#10;Description automatically generated">
            <a:extLst>
              <a:ext uri="{FF2B5EF4-FFF2-40B4-BE49-F238E27FC236}">
                <a16:creationId xmlns:a16="http://schemas.microsoft.com/office/drawing/2014/main" id="{DE0CCDD9-1402-7D46-8025-E37F083052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6845" y="1036200"/>
            <a:ext cx="2275962" cy="1666782"/>
          </a:xfrm>
          <a:prstGeom prst="rect">
            <a:avLst/>
          </a:prstGeom>
        </p:spPr>
      </p:pic>
      <p:pic>
        <p:nvPicPr>
          <p:cNvPr id="59" name="Picture 5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C6844A0-1F0E-0044-AB08-F029910D67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0668" y="1326016"/>
            <a:ext cx="729125" cy="14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RELATIONSHIPS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NORMS AROUND CLEAR ROLES AND BOUNDARIES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5560" y="220954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Teachers have role-authority alongside a duty of care.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7207" y="304428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Relationships with students should focus on the share purpose of achieving learning.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77207" y="415228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Once students understand the boundaries, they accept them as norms within which everyone co-exists happily.</a:t>
            </a: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7B2905-F1F9-364D-8E38-F9F12F685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150938"/>
            <a:ext cx="4161014" cy="55032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89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6496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ROUTINES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YOUR ROUTINES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4286" y="2024731"/>
            <a:ext cx="5574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 out what you want students to do in every common situation they encounter: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7081" y="2805541"/>
            <a:ext cx="5574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arriving to class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9958FA-DF8D-7D4B-95C8-8A31B0BDC07E}"/>
              </a:ext>
            </a:extLst>
          </p:cNvPr>
          <p:cNvSpPr/>
          <p:nvPr/>
        </p:nvSpPr>
        <p:spPr>
          <a:xfrm>
            <a:off x="0" y="6200775"/>
            <a:ext cx="6096000" cy="6572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C6D5D4-8160-6F4E-82DA-4F9E86190D4A}"/>
              </a:ext>
            </a:extLst>
          </p:cNvPr>
          <p:cNvSpPr txBox="1"/>
          <p:nvPr/>
        </p:nvSpPr>
        <p:spPr>
          <a:xfrm>
            <a:off x="132760" y="6306781"/>
            <a:ext cx="278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</a:t>
            </a:r>
          </a:p>
        </p:txBody>
      </p:sp>
      <p:pic>
        <p:nvPicPr>
          <p:cNvPr id="38" name="Picture 37" descr="A picture containing clock&#10;&#10;Description automatically generated">
            <a:extLst>
              <a:ext uri="{FF2B5EF4-FFF2-40B4-BE49-F238E27FC236}">
                <a16:creationId xmlns:a16="http://schemas.microsoft.com/office/drawing/2014/main" id="{7F589EF2-01C2-7D46-B5FC-C9D492711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50" y="1702917"/>
            <a:ext cx="5040979" cy="482647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EC1F560-EFBB-574F-8B21-B04BD5E0244E}"/>
              </a:ext>
            </a:extLst>
          </p:cNvPr>
          <p:cNvSpPr txBox="1"/>
          <p:nvPr/>
        </p:nvSpPr>
        <p:spPr>
          <a:xfrm>
            <a:off x="6377081" y="3261925"/>
            <a:ext cx="5574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entering and getting equipment ready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A0AE2B-E960-944F-A8F0-36021C53E12B}"/>
              </a:ext>
            </a:extLst>
          </p:cNvPr>
          <p:cNvSpPr txBox="1"/>
          <p:nvPr/>
        </p:nvSpPr>
        <p:spPr>
          <a:xfrm>
            <a:off x="6377081" y="3711297"/>
            <a:ext cx="5574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moving from a teacher-led phase to a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groupwork phase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23374E-DB37-3B44-B5BD-8EAD1A6D993F}"/>
              </a:ext>
            </a:extLst>
          </p:cNvPr>
          <p:cNvSpPr txBox="1"/>
          <p:nvPr/>
        </p:nvSpPr>
        <p:spPr>
          <a:xfrm>
            <a:off x="6378923" y="4516594"/>
            <a:ext cx="5574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Describe each routine in as few steps as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possible. </a:t>
            </a:r>
          </a:p>
        </p:txBody>
      </p:sp>
    </p:spTree>
    <p:extLst>
      <p:ext uri="{BB962C8B-B14F-4D97-AF65-F5344CB8AC3E}">
        <p14:creationId xmlns:p14="http://schemas.microsoft.com/office/powerpoint/2010/main" val="285964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9" grpId="0"/>
      <p:bldP spid="40" grpId="0"/>
      <p:bldP spid="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ROUTINES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WALK THROUGH EACH ROUTINE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01332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each routine explicitly and walk through it.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77574" y="281782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Treat it like a rehearsal where you review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performance and then repeat it with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improvements.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AC1EED-314A-5C4E-9B77-1059D2E05E6D}"/>
              </a:ext>
            </a:extLst>
          </p:cNvPr>
          <p:cNvSpPr txBox="1"/>
          <p:nvPr/>
        </p:nvSpPr>
        <p:spPr>
          <a:xfrm>
            <a:off x="6368549" y="392581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a high standard early on otherwise it will be harder to address later.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EF4D3A-2E7A-FA45-B710-C0433A2BB538}"/>
              </a:ext>
            </a:extLst>
          </p:cNvPr>
          <p:cNvSpPr/>
          <p:nvPr/>
        </p:nvSpPr>
        <p:spPr>
          <a:xfrm>
            <a:off x="0" y="6200775"/>
            <a:ext cx="6096000" cy="6572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AE93D3-D9E0-A142-AC81-1BAF4284425F}"/>
              </a:ext>
            </a:extLst>
          </p:cNvPr>
          <p:cNvSpPr txBox="1"/>
          <p:nvPr/>
        </p:nvSpPr>
        <p:spPr>
          <a:xfrm>
            <a:off x="132760" y="6306781"/>
            <a:ext cx="278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</a:t>
            </a: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5FC4E2-E2AF-FF45-AA27-3036F168A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26" y="1455899"/>
            <a:ext cx="4198162" cy="53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ROUTINES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THE SIGNALS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81605" y="201083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need to know when to enact a given routine.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590919-AC57-974D-AB1A-A5A104A9E223}"/>
              </a:ext>
            </a:extLst>
          </p:cNvPr>
          <p:cNvSpPr/>
          <p:nvPr/>
        </p:nvSpPr>
        <p:spPr>
          <a:xfrm>
            <a:off x="0" y="6200775"/>
            <a:ext cx="6096000" cy="6572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E307AE-586B-E246-8EC3-535DD6AD5E28}"/>
              </a:ext>
            </a:extLst>
          </p:cNvPr>
          <p:cNvSpPr txBox="1"/>
          <p:nvPr/>
        </p:nvSpPr>
        <p:spPr>
          <a:xfrm>
            <a:off x="132760" y="6306781"/>
            <a:ext cx="278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</a:t>
            </a:r>
          </a:p>
        </p:txBody>
      </p:sp>
      <p:pic>
        <p:nvPicPr>
          <p:cNvPr id="39" name="Picture 3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4102AEA-BB25-7543-84FA-B758EE67B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14" y="1007761"/>
            <a:ext cx="4789158" cy="564875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2B95C39-6346-154F-8C20-E244512046FD}"/>
              </a:ext>
            </a:extLst>
          </p:cNvPr>
          <p:cNvSpPr txBox="1"/>
          <p:nvPr/>
        </p:nvSpPr>
        <p:spPr>
          <a:xfrm>
            <a:off x="6377574" y="2784784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 might be automatic.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D31939-62C9-5E44-A8DF-A199D7FBB3A4}"/>
              </a:ext>
            </a:extLst>
          </p:cNvPr>
          <p:cNvSpPr txBox="1"/>
          <p:nvPr/>
        </p:nvSpPr>
        <p:spPr>
          <a:xfrm>
            <a:off x="6363734" y="318753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 might need to be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signalled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by the teacher.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A16806-2C35-6D4F-A43E-067E4B8982FE}"/>
              </a:ext>
            </a:extLst>
          </p:cNvPr>
          <p:cNvSpPr txBox="1"/>
          <p:nvPr/>
        </p:nvSpPr>
        <p:spPr>
          <a:xfrm>
            <a:off x="6377574" y="394071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a signal is needed, teach the signal,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 it and reinforce it consistently.</a:t>
            </a:r>
          </a:p>
        </p:txBody>
      </p:sp>
    </p:spTree>
    <p:extLst>
      <p:ext uri="{BB962C8B-B14F-4D97-AF65-F5344CB8AC3E}">
        <p14:creationId xmlns:p14="http://schemas.microsoft.com/office/powerpoint/2010/main" val="39476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  <p:bldP spid="41" grpId="0"/>
      <p:bldP spid="4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ROUTINES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ROUTINES ROUTINE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456366" y="203565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Stick to the details of a routine so that they become automatic and do not require much reinforcement.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457932" y="3132878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Feels artificial at first but persist with routines so that they become the norm.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EE7A06-EE23-604F-84CF-55E23E785665}"/>
              </a:ext>
            </a:extLst>
          </p:cNvPr>
          <p:cNvSpPr/>
          <p:nvPr/>
        </p:nvSpPr>
        <p:spPr>
          <a:xfrm>
            <a:off x="0" y="6200775"/>
            <a:ext cx="6096000" cy="6572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E4968C-D44A-7044-8291-A267018F714F}"/>
              </a:ext>
            </a:extLst>
          </p:cNvPr>
          <p:cNvSpPr txBox="1"/>
          <p:nvPr/>
        </p:nvSpPr>
        <p:spPr>
          <a:xfrm>
            <a:off x="132760" y="6306781"/>
            <a:ext cx="278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ROUTINE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57BDB-B9F0-C94A-BB08-4FC946283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4700"/>
            <a:ext cx="6096000" cy="5427480"/>
          </a:xfrm>
          <a:prstGeom prst="rect">
            <a:avLst/>
          </a:prstGeom>
        </p:spPr>
      </p:pic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1FEBE37-A678-9943-816C-ED9403F59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349" y="1474407"/>
            <a:ext cx="2518941" cy="511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2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ROUTINES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REFRESH OR REBOOT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442401" y="201332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Reinforce routines using </a:t>
            </a:r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Positive Framing 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</a:t>
            </a:r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Choices &amp; Consequences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27E252-594E-4F46-8A18-CAE053E70D7E}"/>
              </a:ext>
            </a:extLst>
          </p:cNvPr>
          <p:cNvSpPr/>
          <p:nvPr/>
        </p:nvSpPr>
        <p:spPr>
          <a:xfrm>
            <a:off x="0" y="6200775"/>
            <a:ext cx="6096000" cy="6572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ECA6E9-AB3F-A042-8256-1125973C2247}"/>
              </a:ext>
            </a:extLst>
          </p:cNvPr>
          <p:cNvSpPr txBox="1"/>
          <p:nvPr/>
        </p:nvSpPr>
        <p:spPr>
          <a:xfrm>
            <a:off x="132760" y="6306781"/>
            <a:ext cx="539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REFRESH OR              REBOOT</a:t>
            </a:r>
          </a:p>
        </p:txBody>
      </p:sp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0DD4FE-9BF7-DA47-9491-85809E627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55" y="1480206"/>
            <a:ext cx="4929879" cy="528824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856E71B-C427-2942-9158-5C7CA1474FB9}"/>
              </a:ext>
            </a:extLst>
          </p:cNvPr>
          <p:cNvSpPr txBox="1"/>
          <p:nvPr/>
        </p:nvSpPr>
        <p:spPr>
          <a:xfrm>
            <a:off x="6442401" y="2782762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 enforcement fatigue is normal.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CD8F38-FF82-A043-A81C-F6B493D84895}"/>
              </a:ext>
            </a:extLst>
          </p:cNvPr>
          <p:cNvSpPr txBox="1"/>
          <p:nvPr/>
        </p:nvSpPr>
        <p:spPr>
          <a:xfrm>
            <a:off x="6442401" y="321364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a routine has lapsed, reboot it, re-setting the expectations, running through explicit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6DF072-D958-104F-ADF0-DC6A5EC224F4}"/>
              </a:ext>
            </a:extLst>
          </p:cNvPr>
          <p:cNvSpPr txBox="1"/>
          <p:nvPr/>
        </p:nvSpPr>
        <p:spPr>
          <a:xfrm>
            <a:off x="6454733" y="4279843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be a better option than issuing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consequences to multiple students. </a:t>
            </a:r>
          </a:p>
        </p:txBody>
      </p:sp>
    </p:spTree>
    <p:extLst>
      <p:ext uri="{BB962C8B-B14F-4D97-AF65-F5344CB8AC3E}">
        <p14:creationId xmlns:p14="http://schemas.microsoft.com/office/powerpoint/2010/main" val="196989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/>
      <p:bldP spid="42" grpId="0"/>
      <p:bldP spid="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639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ROUTINES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2307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73916" y="3141907"/>
            <a:ext cx="234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WALK THROUGH EACH ROUTINE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YOUR ROUTINES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THE SIGNALS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ROUTINES ROUTINE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REFRESH OR REBOOT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61134" y="4295605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Routines are the bedrock of a positive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management system.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177205" y="4704164"/>
            <a:ext cx="9722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everyone knows what to do and what happens in various situations, then it allows the focus to be on learning.</a:t>
            </a:r>
          </a:p>
        </p:txBody>
      </p:sp>
      <p:pic>
        <p:nvPicPr>
          <p:cNvPr id="43" name="Picture 4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3B61CDF-5CDC-B74A-AF91-292B3E34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6" y="4397918"/>
            <a:ext cx="1434107" cy="125695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E19C3FC-52D3-EE41-AEB8-ACD390C829FB}"/>
              </a:ext>
            </a:extLst>
          </p:cNvPr>
          <p:cNvSpPr txBox="1"/>
          <p:nvPr/>
        </p:nvSpPr>
        <p:spPr>
          <a:xfrm>
            <a:off x="2177205" y="5409037"/>
            <a:ext cx="9645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them and rehearse them so that they are known, understood and enacted consistently.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122AEF-A0BE-CD45-82AC-48BBDB1F7B1C}"/>
              </a:ext>
            </a:extLst>
          </p:cNvPr>
          <p:cNvSpPr/>
          <p:nvPr/>
        </p:nvSpPr>
        <p:spPr>
          <a:xfrm>
            <a:off x="0" y="2701203"/>
            <a:ext cx="2269240" cy="348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CFD4FA-70FA-D64F-AE88-3BC4FB4C16C1}"/>
              </a:ext>
            </a:extLst>
          </p:cNvPr>
          <p:cNvSpPr/>
          <p:nvPr/>
        </p:nvSpPr>
        <p:spPr>
          <a:xfrm>
            <a:off x="2491507" y="2701203"/>
            <a:ext cx="2282817" cy="348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382DEFB-D142-4449-A62B-E2B28CF0963A}"/>
              </a:ext>
            </a:extLst>
          </p:cNvPr>
          <p:cNvSpPr/>
          <p:nvPr/>
        </p:nvSpPr>
        <p:spPr>
          <a:xfrm>
            <a:off x="4972058" y="2701203"/>
            <a:ext cx="2279641" cy="348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3E674D0-7C3E-7C45-A5C9-09C15A4BE312}"/>
              </a:ext>
            </a:extLst>
          </p:cNvPr>
          <p:cNvSpPr/>
          <p:nvPr/>
        </p:nvSpPr>
        <p:spPr>
          <a:xfrm>
            <a:off x="7423159" y="2701203"/>
            <a:ext cx="2273292" cy="348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AF16F2-157E-074B-A80A-66EC3149A39E}"/>
              </a:ext>
            </a:extLst>
          </p:cNvPr>
          <p:cNvSpPr/>
          <p:nvPr/>
        </p:nvSpPr>
        <p:spPr>
          <a:xfrm>
            <a:off x="9918708" y="2694853"/>
            <a:ext cx="2279641" cy="348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F6A729-35DC-F046-AB45-A33B773EBEFF}"/>
              </a:ext>
            </a:extLst>
          </p:cNvPr>
          <p:cNvSpPr txBox="1"/>
          <p:nvPr/>
        </p:nvSpPr>
        <p:spPr>
          <a:xfrm>
            <a:off x="132761" y="2755311"/>
            <a:ext cx="142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</a:t>
            </a:r>
          </a:p>
        </p:txBody>
      </p:sp>
      <p:pic>
        <p:nvPicPr>
          <p:cNvPr id="48" name="Picture 47" descr="A picture containing clock&#10;&#10;Description automatically generated">
            <a:extLst>
              <a:ext uri="{FF2B5EF4-FFF2-40B4-BE49-F238E27FC236}">
                <a16:creationId xmlns:a16="http://schemas.microsoft.com/office/drawing/2014/main" id="{6105367A-573B-CA47-8757-DB005B04E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18" y="1214187"/>
            <a:ext cx="1654403" cy="158400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876E5CE-A2B6-A94D-B31F-B75EDF83ECEB}"/>
              </a:ext>
            </a:extLst>
          </p:cNvPr>
          <p:cNvSpPr txBox="1"/>
          <p:nvPr/>
        </p:nvSpPr>
        <p:spPr>
          <a:xfrm>
            <a:off x="2561761" y="2761367"/>
            <a:ext cx="142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39D933-BF4D-8041-83C7-F5F7FD200A96}"/>
              </a:ext>
            </a:extLst>
          </p:cNvPr>
          <p:cNvSpPr txBox="1"/>
          <p:nvPr/>
        </p:nvSpPr>
        <p:spPr>
          <a:xfrm>
            <a:off x="4954086" y="2761367"/>
            <a:ext cx="142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55634C-F9CF-B04C-952B-41983B3FCFF7}"/>
              </a:ext>
            </a:extLst>
          </p:cNvPr>
          <p:cNvSpPr txBox="1"/>
          <p:nvPr/>
        </p:nvSpPr>
        <p:spPr>
          <a:xfrm>
            <a:off x="7481930" y="2755312"/>
            <a:ext cx="142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ROUTINE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DB663DB-EC33-D54F-BBFC-D4D925D47BD3}"/>
              </a:ext>
            </a:extLst>
          </p:cNvPr>
          <p:cNvSpPr txBox="1"/>
          <p:nvPr/>
        </p:nvSpPr>
        <p:spPr>
          <a:xfrm>
            <a:off x="9936405" y="2761368"/>
            <a:ext cx="2122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REFRESH OR       REBOOT</a:t>
            </a:r>
          </a:p>
        </p:txBody>
      </p: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A50EBA-CCC1-5542-BBB8-79649A370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858" y="1170224"/>
            <a:ext cx="1410773" cy="1785257"/>
          </a:xfrm>
          <a:prstGeom prst="rect">
            <a:avLst/>
          </a:prstGeom>
        </p:spPr>
      </p:pic>
      <p:pic>
        <p:nvPicPr>
          <p:cNvPr id="57" name="Picture 5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6B21F42-DD03-8742-ABD0-A95AC77E3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465" y="922160"/>
            <a:ext cx="1767856" cy="2085164"/>
          </a:xfrm>
          <a:prstGeom prst="rect">
            <a:avLst/>
          </a:prstGeom>
        </p:spPr>
      </p:pic>
      <p:pic>
        <p:nvPicPr>
          <p:cNvPr id="61" name="Picture 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5DD3DD-DE8F-CF42-ABAA-A5539E5A7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1821" y="1289686"/>
            <a:ext cx="1558177" cy="1671443"/>
          </a:xfrm>
          <a:prstGeom prst="rect">
            <a:avLst/>
          </a:prstGeom>
        </p:spPr>
      </p:pic>
      <p:pic>
        <p:nvPicPr>
          <p:cNvPr id="67" name="Picture 66" descr="A picture containing food&#10;&#10;Description automatically generated">
            <a:extLst>
              <a:ext uri="{FF2B5EF4-FFF2-40B4-BE49-F238E27FC236}">
                <a16:creationId xmlns:a16="http://schemas.microsoft.com/office/drawing/2014/main" id="{DE0CCDD9-1402-7D46-8025-E37F083052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6845" y="1036200"/>
            <a:ext cx="2275962" cy="1666782"/>
          </a:xfrm>
          <a:prstGeom prst="rect">
            <a:avLst/>
          </a:prstGeom>
        </p:spPr>
      </p:pic>
      <p:pic>
        <p:nvPicPr>
          <p:cNvPr id="59" name="Picture 5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C6844A0-1F0E-0044-AB08-F029910D67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0668" y="1326016"/>
            <a:ext cx="729125" cy="14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48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</p:cNvCxnSpPr>
          <p:nvPr/>
        </p:nvCxnSpPr>
        <p:spPr>
          <a:xfrm>
            <a:off x="594360" y="476250"/>
            <a:ext cx="57050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CHOICES &amp;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CONSEQUENCES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RELATIONSHIPS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YOUR EXPECTATIONS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SIGNAL,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PAUSE,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INSIST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FRAMING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ROUTINES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332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CHOICES &amp; CONSEQUENCES</a:t>
            </a:r>
          </a:p>
        </p:txBody>
      </p:sp>
    </p:spTree>
    <p:extLst>
      <p:ext uri="{BB962C8B-B14F-4D97-AF65-F5344CB8AC3E}">
        <p14:creationId xmlns:p14="http://schemas.microsoft.com/office/powerpoint/2010/main" val="2055310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28697" y="0"/>
            <a:ext cx="5763303" cy="6867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76315" y="-5575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210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CHOICES &amp;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CONSEQUENCES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CD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 &amp; RELATIONSHIPS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RANGE OF FORMAL CONSEQUENCES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ASSERTIVE CHOICE DIRECTION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099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NARRATE THE CONSEQUENCES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57316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MAINTAIN THE PRINCIPLE OF CERTAINTY OVER SEVERITY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CONSEQUENCES JUDICIOUSLY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37533" y="0"/>
            <a:ext cx="6497942" cy="6867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288D6B0-7E7A-1146-A866-9F4DB560A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12" y="471483"/>
            <a:ext cx="4558096" cy="638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18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639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CHOICES &amp; CONSEQUENCES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2307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73916" y="3141907"/>
            <a:ext cx="234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ASSERTIVE CHOICE DIRECTION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RANGE OF FORMAL CONSEQUENCES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NARRATE THE CONSEQUENCES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MAINTAIN THE PRINCIPLE OF CERTAINTY OVER SEVERITY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CONSEQUENCES JUDICIOUSLY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81478" y="4288183"/>
            <a:ext cx="974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most settings, there will be a set of rules and agreed consequences for various levels of inappropriate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155503" y="5010217"/>
            <a:ext cx="9722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Regardless of how strict a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system might be, the teacher in the classroom has to use the system effectively to secure excellent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</p:txBody>
      </p:sp>
      <p:pic>
        <p:nvPicPr>
          <p:cNvPr id="43" name="Picture 4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3B61CDF-5CDC-B74A-AF91-292B3E34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6" y="4397918"/>
            <a:ext cx="1434107" cy="125695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E19C3FC-52D3-EE41-AEB8-ACD390C829FB}"/>
              </a:ext>
            </a:extLst>
          </p:cNvPr>
          <p:cNvSpPr txBox="1"/>
          <p:nvPr/>
        </p:nvSpPr>
        <p:spPr>
          <a:xfrm>
            <a:off x="2181478" y="5718103"/>
            <a:ext cx="980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Place the emphasis on students making the right choices in full knowledge of the consequences of the choices they make. </a:t>
            </a:r>
          </a:p>
        </p:txBody>
      </p:sp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EF597DE-991A-3846-8C4D-5DDDF6E5F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87" y="1185184"/>
            <a:ext cx="1292831" cy="1858054"/>
          </a:xfrm>
          <a:prstGeom prst="rect">
            <a:avLst/>
          </a:prstGeom>
        </p:spPr>
      </p:pic>
      <p:pic>
        <p:nvPicPr>
          <p:cNvPr id="32" name="Picture 31" descr="A screenshot of a video game&#10;&#10;Description automatically generated">
            <a:extLst>
              <a:ext uri="{FF2B5EF4-FFF2-40B4-BE49-F238E27FC236}">
                <a16:creationId xmlns:a16="http://schemas.microsoft.com/office/drawing/2014/main" id="{DA7FA087-92E8-D34D-915F-08CA6532C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791" y="1191534"/>
            <a:ext cx="1430234" cy="1858054"/>
          </a:xfrm>
          <a:prstGeom prst="rect">
            <a:avLst/>
          </a:prstGeom>
        </p:spPr>
      </p:pic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E390AAC-F506-2444-9F4C-7591F52BF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275" y="1180561"/>
            <a:ext cx="1335019" cy="1869027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3EA739-DDB0-6443-BF6B-CEB178BDE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57" y="1493840"/>
            <a:ext cx="1330884" cy="1555748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71946-9B14-284B-8C85-55ADC64B5C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4458" y="1308847"/>
            <a:ext cx="1002740" cy="173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3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6496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CHOICES &amp; CONSEQUENCES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RANGE OF FORMAL CONSEQUENCES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5560" y="207186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 students must know the range of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consequences.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92138" y="2838855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it clear when any warnings will be given and the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which detentions or other consequences will be set.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A0AE2B-E960-944F-A8F0-36021C53E12B}"/>
              </a:ext>
            </a:extLst>
          </p:cNvPr>
          <p:cNvSpPr txBox="1"/>
          <p:nvPr/>
        </p:nvSpPr>
        <p:spPr>
          <a:xfrm>
            <a:off x="6401887" y="428295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Consequences for serious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misdemeanours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must be crystal clear.</a:t>
            </a:r>
          </a:p>
        </p:txBody>
      </p:sp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4A4C5A0-699C-8540-9357-8E70ED48D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710" y="1171415"/>
            <a:ext cx="3956718" cy="56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RELATIONSHIPS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COMMUNICATE KINDNESS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8896" y="205401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 positive relationships have kindness in common.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7574" y="2880589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Kindness in all interactions.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77574" y="337754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Keep kindness at the forefront especially if you have challenging situations to deal with.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pic>
        <p:nvPicPr>
          <p:cNvPr id="30" name="Picture 2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0574F64-96BA-4043-8821-23BEF4F24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192" y="744536"/>
            <a:ext cx="3919991" cy="613519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066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63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CHOICES &amp; CONSEQUENCES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ASSERTIVE CHOICE DIRECTION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8549" y="202867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principle: if students choose to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misbehave, they choose to receive the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consequence.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80912" y="313756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Reinforce through the language of choice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direction: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AC1EED-314A-5C4E-9B77-1059D2E05E6D}"/>
              </a:ext>
            </a:extLst>
          </p:cNvPr>
          <p:cNvSpPr txBox="1"/>
          <p:nvPr/>
        </p:nvSpPr>
        <p:spPr>
          <a:xfrm>
            <a:off x="6368370" y="3907002"/>
            <a:ext cx="5575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“James, either face forwards, concentrating on your work, or do a detention.”</a:t>
            </a:r>
          </a:p>
        </p:txBody>
      </p:sp>
      <p:pic>
        <p:nvPicPr>
          <p:cNvPr id="29" name="Picture 28" descr="A screenshot of a video game&#10;&#10;Description automatically generated">
            <a:extLst>
              <a:ext uri="{FF2B5EF4-FFF2-40B4-BE49-F238E27FC236}">
                <a16:creationId xmlns:a16="http://schemas.microsoft.com/office/drawing/2014/main" id="{2F844EA6-3D3B-3044-9E52-49C269FAC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191533"/>
            <a:ext cx="4361753" cy="566646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33F4548-46A7-1542-8F85-C5266E3FFCEC}"/>
              </a:ext>
            </a:extLst>
          </p:cNvPr>
          <p:cNvSpPr txBox="1"/>
          <p:nvPr/>
        </p:nvSpPr>
        <p:spPr>
          <a:xfrm>
            <a:off x="6366591" y="5014998"/>
            <a:ext cx="5575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“Amira, either follow the safety rules or you will receive a call home.”</a:t>
            </a:r>
          </a:p>
        </p:txBody>
      </p:sp>
    </p:spTree>
    <p:extLst>
      <p:ext uri="{BB962C8B-B14F-4D97-AF65-F5344CB8AC3E}">
        <p14:creationId xmlns:p14="http://schemas.microsoft.com/office/powerpoint/2010/main" val="20695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4" grpId="0"/>
      <p:bldP spid="3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CHOICES &amp; CONSEQUENCES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NARRATE THE CONSEQUENCES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0909" y="2022292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setting a consequence, explain why.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B95C39-6346-154F-8C20-E244512046FD}"/>
              </a:ext>
            </a:extLst>
          </p:cNvPr>
          <p:cNvSpPr txBox="1"/>
          <p:nvPr/>
        </p:nvSpPr>
        <p:spPr>
          <a:xfrm>
            <a:off x="6377574" y="2463697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“Rachel, you’ve continued to talk after the warning, which disrupts our learning, so you now have a detention after school.”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A16806-2C35-6D4F-A43E-067E4B8982FE}"/>
              </a:ext>
            </a:extLst>
          </p:cNvPr>
          <p:cNvSpPr txBox="1"/>
          <p:nvPr/>
        </p:nvSpPr>
        <p:spPr>
          <a:xfrm>
            <a:off x="6377574" y="361302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“Sadiq, you have arrived late to class so that is an automatic demerit as you know.”</a:t>
            </a:r>
          </a:p>
        </p:txBody>
      </p:sp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C8928DC-B096-5748-90F4-21DBD56E9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08" y="1380960"/>
            <a:ext cx="3912171" cy="54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4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  <p:bldP spid="4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6168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CHOICES &amp; CONSEQUENCES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MAINTAIN THE PRINCIPLE OF CERTAINTY OVER SEVERITY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5560" y="2021059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must all believe that certain</a:t>
            </a:r>
          </a:p>
          <a:p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will definitely lead to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consequences; that detentions or other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consequences issued, will happen; that you mean what you say.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7574" y="3806163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consequences issued do not happen, it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undermines you.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8EA4F1-51E6-8B46-831B-BFD7BF75E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39" y="1438073"/>
            <a:ext cx="4636545" cy="541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CHOICES &amp; CONSEQUENCES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CONSEQUENCES JUDICIOUSLY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3723" y="200559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Fairness is important so be as consistent as possible when giving consequences.</a:t>
            </a:r>
            <a:endParaRPr lang="en-US" sz="22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56E71B-C427-2942-9158-5C7CA1474FB9}"/>
              </a:ext>
            </a:extLst>
          </p:cNvPr>
          <p:cNvSpPr txBox="1"/>
          <p:nvPr/>
        </p:nvSpPr>
        <p:spPr>
          <a:xfrm>
            <a:off x="6379416" y="276652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you use consequences inconsistently,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undermines you.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CD8F38-FF82-A043-A81C-F6B493D84895}"/>
              </a:ext>
            </a:extLst>
          </p:cNvPr>
          <p:cNvSpPr txBox="1"/>
          <p:nvPr/>
        </p:nvSpPr>
        <p:spPr>
          <a:xfrm>
            <a:off x="6379416" y="353596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you give out consequences too liberally,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can create a negative culture.</a:t>
            </a:r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243799-26DC-C84E-AD1D-67281D159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614" y="1201478"/>
            <a:ext cx="3270324" cy="56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3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/>
      <p:bldP spid="4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639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CHOICES &amp; CONSEQUENCES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2307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73916" y="3141907"/>
            <a:ext cx="234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ASSERTIVE CHOICE DIRECTION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RANGE OF FORMAL CONSEQUENCES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NARRATE THE CONSEQUENCES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MAINTAIN THE PRINCIPLE OF CERTAINTY OVER SEVERITY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CONSEQUENCES JUDICIOUSLY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81478" y="4288183"/>
            <a:ext cx="974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most settings, there will be a set of rules and agreed consequences for various levels of inappropriate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155503" y="5010217"/>
            <a:ext cx="9722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Regardless of how strict a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system might be, the teacher in the classroom has to use the system effectively to secure excellent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</p:txBody>
      </p:sp>
      <p:pic>
        <p:nvPicPr>
          <p:cNvPr id="43" name="Picture 4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3B61CDF-5CDC-B74A-AF91-292B3E34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6" y="4397918"/>
            <a:ext cx="1434107" cy="125695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E19C3FC-52D3-EE41-AEB8-ACD390C829FB}"/>
              </a:ext>
            </a:extLst>
          </p:cNvPr>
          <p:cNvSpPr txBox="1"/>
          <p:nvPr/>
        </p:nvSpPr>
        <p:spPr>
          <a:xfrm>
            <a:off x="2181478" y="5718103"/>
            <a:ext cx="980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Place the emphasis on students making the right choices in full knowledge of the consequences of the choices they make. </a:t>
            </a:r>
          </a:p>
        </p:txBody>
      </p:sp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EF597DE-991A-3846-8C4D-5DDDF6E5F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87" y="1185184"/>
            <a:ext cx="1292831" cy="1858054"/>
          </a:xfrm>
          <a:prstGeom prst="rect">
            <a:avLst/>
          </a:prstGeom>
        </p:spPr>
      </p:pic>
      <p:pic>
        <p:nvPicPr>
          <p:cNvPr id="32" name="Picture 31" descr="A screenshot of a video game&#10;&#10;Description automatically generated">
            <a:extLst>
              <a:ext uri="{FF2B5EF4-FFF2-40B4-BE49-F238E27FC236}">
                <a16:creationId xmlns:a16="http://schemas.microsoft.com/office/drawing/2014/main" id="{DA7FA087-92E8-D34D-915F-08CA6532C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791" y="1191534"/>
            <a:ext cx="1430234" cy="1858054"/>
          </a:xfrm>
          <a:prstGeom prst="rect">
            <a:avLst/>
          </a:prstGeom>
        </p:spPr>
      </p:pic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E390AAC-F506-2444-9F4C-7591F52BF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275" y="1180561"/>
            <a:ext cx="1335019" cy="1869027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3EA739-DDB0-6443-BF6B-CEB178BDE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57" y="1493840"/>
            <a:ext cx="1330884" cy="1555748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71946-9B14-284B-8C85-55ADC64B5C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4458" y="1308847"/>
            <a:ext cx="1002740" cy="173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0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RELATIONSHIPS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 NAMES AND USE THEM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645" y="178905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Take time to learn names early on with a new class.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88634" y="260438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a seating plan to reference as you ask questions.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65560" y="342900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Better if you can say “</a:t>
            </a:r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Michael, what do you think?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” or “</a:t>
            </a:r>
            <a:r>
              <a:rPr lang="en-US" sz="22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Aysha</a:t>
            </a:r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let's have you facing this way thanks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”.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pic>
        <p:nvPicPr>
          <p:cNvPr id="32" name="Picture 31" descr="A picture containing clock, sign&#10;&#10;Description automatically generated">
            <a:extLst>
              <a:ext uri="{FF2B5EF4-FFF2-40B4-BE49-F238E27FC236}">
                <a16:creationId xmlns:a16="http://schemas.microsoft.com/office/drawing/2014/main" id="{FD75C0FB-236D-5D44-BA0B-22D8D5DB6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21" y="1423515"/>
            <a:ext cx="5350431" cy="477014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95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RELATIONSHIPS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COMBINE ASSERTIVENESS WITH WARMTH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179550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Possible to be very strict if needed, strongly enforcing a boundary, at the same time as being warm, kind and caring.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65265" y="2906113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firm when needed, consistently and fairly.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76984" y="3713043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Also communicate that students are valued and respected.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5EFD8D-49C6-9C4D-8C23-00913D4C6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447243"/>
            <a:ext cx="5054600" cy="479377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415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RELATIONSHIPS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ALWAYS BE THE ADULT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8549" y="179818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However inappropriately students behave, remain as calm and rational as possible.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47794" y="261995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Respond using adult language and </a:t>
            </a:r>
          </a:p>
          <a:p>
            <a:r>
              <a:rPr lang="en-US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Framing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51147" y="342724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Don’t resort to sarcasm, idle threats or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personal remarks.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9E69FE-7266-7D4A-9913-4B7687A4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4" y="6305990"/>
            <a:ext cx="5290556" cy="374210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C3922D47-410F-6540-9859-25015E125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185350"/>
            <a:ext cx="4193158" cy="512064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33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51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RELATIONSHIPS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2307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COMMUNICATE KINDNESS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NORMS AROUND CLEAR ROLES AND BOUNDARIES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 NAMES AND USE THEM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COMBINE ASSERTIVENESS WITH WARMTH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ALWAYS BE THE ADULT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82153" y="4287297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Everyone has the right to feel safe, respected and valued; to feel they belong.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162417" y="4726793"/>
            <a:ext cx="10098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 on learning, free from distractions or emotional threats.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162417" y="5150741"/>
            <a:ext cx="1009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Communicate trustable feedback that students will act on.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54669" y="5585283"/>
            <a:ext cx="1018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Aligned to very different roles and responsibilities.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D091C7-1C2F-3C4D-9640-2BEB32C0F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59" y="1203117"/>
            <a:ext cx="1311248" cy="1734232"/>
          </a:xfrm>
          <a:prstGeom prst="rect">
            <a:avLst/>
          </a:prstGeom>
        </p:spPr>
      </p:pic>
      <p:pic>
        <p:nvPicPr>
          <p:cNvPr id="29" name="Picture 2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CA74A8C-5364-BB43-99F0-CA1E7C8E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409" y="1025317"/>
            <a:ext cx="1296144" cy="2028601"/>
          </a:xfrm>
          <a:prstGeom prst="rect">
            <a:avLst/>
          </a:prstGeom>
        </p:spPr>
      </p:pic>
      <p:pic>
        <p:nvPicPr>
          <p:cNvPr id="36" name="Picture 35" descr="A picture containing clock, sign&#10;&#10;Description automatically generated">
            <a:extLst>
              <a:ext uri="{FF2B5EF4-FFF2-40B4-BE49-F238E27FC236}">
                <a16:creationId xmlns:a16="http://schemas.microsoft.com/office/drawing/2014/main" id="{347DED91-2D09-3E43-9696-1EB83FAAA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423" y="1178793"/>
            <a:ext cx="2003154" cy="1785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67CFFE2-8E2B-3440-8188-7827A92F1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144" y="1181421"/>
            <a:ext cx="1880296" cy="1783271"/>
          </a:xfrm>
          <a:prstGeom prst="rect">
            <a:avLst/>
          </a:prstGeom>
        </p:spPr>
      </p:pic>
      <p:pic>
        <p:nvPicPr>
          <p:cNvPr id="41" name="Picture 40" descr="A picture containing toy&#10;&#10;Description automatically generated">
            <a:extLst>
              <a:ext uri="{FF2B5EF4-FFF2-40B4-BE49-F238E27FC236}">
                <a16:creationId xmlns:a16="http://schemas.microsoft.com/office/drawing/2014/main" id="{82AE5724-7FFA-694F-9FF6-2F4E7D74F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3655" y="1216141"/>
            <a:ext cx="1439299" cy="1757656"/>
          </a:xfrm>
          <a:prstGeom prst="rect">
            <a:avLst/>
          </a:prstGeom>
        </p:spPr>
      </p:pic>
      <p:pic>
        <p:nvPicPr>
          <p:cNvPr id="43" name="Picture 4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3B61CDF-5CDC-B74A-AF91-292B3E344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206" y="4397918"/>
            <a:ext cx="1434107" cy="12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04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596890021734449965474930E5BC56" ma:contentTypeVersion="21" ma:contentTypeDescription="Create a new document." ma:contentTypeScope="" ma:versionID="0303e1e41cf3df2c91d69c3f444c00f3">
  <xsd:schema xmlns:xsd="http://www.w3.org/2001/XMLSchema" xmlns:xs="http://www.w3.org/2001/XMLSchema" xmlns:p="http://schemas.microsoft.com/office/2006/metadata/properties" xmlns:ns2="35190a7b-30f5-4cce-b7f0-877bdf7b4a7b" xmlns:ns3="617caeb7-04a7-40ce-9c0a-6dbb8b1c6386" targetNamespace="http://schemas.microsoft.com/office/2006/metadata/properties" ma:root="true" ma:fieldsID="6b99aa33734e74d131529541bf18162b" ns2:_="" ns3:_="">
    <xsd:import namespace="35190a7b-30f5-4cce-b7f0-877bdf7b4a7b"/>
    <xsd:import namespace="617caeb7-04a7-40ce-9c0a-6dbb8b1c6386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igrationWizIdVers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90a7b-30f5-4cce-b7f0-877bdf7b4a7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Document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description="Document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Document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c29303b-1952-4e44-9c71-ce741b4f3f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igrationWizIdVersion" ma:index="25" nillable="true" ma:displayName="MigrationWizIdVersion" ma:internalName="MigrationWizIdVersion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caeb7-04a7-40ce-9c0a-6dbb8b1c638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0634c9b-284b-49d1-9444-e6dbacce9cbf}" ma:internalName="TaxCatchAll" ma:showField="CatchAllData" ma:web="617caeb7-04a7-40ce-9c0a-6dbb8b1c6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90a7b-30f5-4cce-b7f0-877bdf7b4a7b">
      <Terms xmlns="http://schemas.microsoft.com/office/infopath/2007/PartnerControls"/>
    </lcf76f155ced4ddcb4097134ff3c332f>
    <MigrationWizIdPermissionLevels xmlns="35190a7b-30f5-4cce-b7f0-877bdf7b4a7b" xsi:nil="true"/>
    <MigrationWizId xmlns="35190a7b-30f5-4cce-b7f0-877bdf7b4a7b" xsi:nil="true"/>
    <MigrationWizIdPermissions xmlns="35190a7b-30f5-4cce-b7f0-877bdf7b4a7b" xsi:nil="true"/>
    <TaxCatchAll xmlns="617caeb7-04a7-40ce-9c0a-6dbb8b1c6386" xsi:nil="true"/>
    <MigrationWizIdVersion xmlns="35190a7b-30f5-4cce-b7f0-877bdf7b4a7b" xsi:nil="true"/>
    <MigrationWizIdDocumentLibraryPermissions xmlns="35190a7b-30f5-4cce-b7f0-877bdf7b4a7b" xsi:nil="true"/>
    <MigrationWizIdSecurityGroups xmlns="35190a7b-30f5-4cce-b7f0-877bdf7b4a7b" xsi:nil="true"/>
  </documentManagement>
</p:properties>
</file>

<file path=customXml/itemProps1.xml><?xml version="1.0" encoding="utf-8"?>
<ds:datastoreItem xmlns:ds="http://schemas.openxmlformats.org/officeDocument/2006/customXml" ds:itemID="{7A156658-4DD1-4B06-9C77-7690535B05A3}"/>
</file>

<file path=customXml/itemProps2.xml><?xml version="1.0" encoding="utf-8"?>
<ds:datastoreItem xmlns:ds="http://schemas.openxmlformats.org/officeDocument/2006/customXml" ds:itemID="{A8D060DC-E266-4C51-8CC8-103AA2FDD248}"/>
</file>

<file path=customXml/itemProps3.xml><?xml version="1.0" encoding="utf-8"?>
<ds:datastoreItem xmlns:ds="http://schemas.openxmlformats.org/officeDocument/2006/customXml" ds:itemID="{071E826F-D862-45F3-9465-B1423ACE12DD}"/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2967</Words>
  <Application>Microsoft Office PowerPoint</Application>
  <PresentationFormat>Widescreen</PresentationFormat>
  <Paragraphs>710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Helvetica Neue</vt:lpstr>
      <vt:lpstr>Helvetica Neue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oliver@olicav.com</dc:creator>
  <cp:lastModifiedBy>Richard Lucas (Central)</cp:lastModifiedBy>
  <cp:revision>29</cp:revision>
  <dcterms:created xsi:type="dcterms:W3CDTF">2020-06-30T11:52:07Z</dcterms:created>
  <dcterms:modified xsi:type="dcterms:W3CDTF">2025-03-13T16:06:30Z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0x0101006E596890021734449965474930E5BC56</vt:lpwstr>
  </property>
</Properties>
</file>