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492" r:id="rId2"/>
    <p:sldId id="5495" r:id="rId3"/>
    <p:sldId id="5459" r:id="rId4"/>
    <p:sldId id="5460" r:id="rId5"/>
    <p:sldId id="5461" r:id="rId6"/>
    <p:sldId id="5462" r:id="rId7"/>
    <p:sldId id="5463" r:id="rId8"/>
    <p:sldId id="5464" r:id="rId9"/>
    <p:sldId id="5465" r:id="rId10"/>
    <p:sldId id="5466" r:id="rId11"/>
    <p:sldId id="5467" r:id="rId12"/>
    <p:sldId id="5468" r:id="rId13"/>
    <p:sldId id="5469" r:id="rId14"/>
    <p:sldId id="5470" r:id="rId15"/>
    <p:sldId id="5471" r:id="rId16"/>
    <p:sldId id="5472" r:id="rId17"/>
    <p:sldId id="5473" r:id="rId18"/>
    <p:sldId id="5474" r:id="rId19"/>
    <p:sldId id="5475" r:id="rId20"/>
    <p:sldId id="5476" r:id="rId21"/>
    <p:sldId id="5477" r:id="rId22"/>
    <p:sldId id="5478" r:id="rId23"/>
    <p:sldId id="5479" r:id="rId24"/>
    <p:sldId id="5480" r:id="rId25"/>
    <p:sldId id="5481" r:id="rId26"/>
    <p:sldId id="5482" r:id="rId27"/>
    <p:sldId id="5483" r:id="rId28"/>
    <p:sldId id="5493" r:id="rId29"/>
    <p:sldId id="5494" r:id="rId30"/>
    <p:sldId id="5489" r:id="rId31"/>
    <p:sldId id="5484" r:id="rId32"/>
    <p:sldId id="5485" r:id="rId33"/>
    <p:sldId id="262" r:id="rId34"/>
    <p:sldId id="5487" r:id="rId35"/>
    <p:sldId id="5486" r:id="rId36"/>
    <p:sldId id="5490" r:id="rId37"/>
    <p:sldId id="549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B5E"/>
    <a:srgbClr val="45A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4682"/>
  </p:normalViewPr>
  <p:slideViewPr>
    <p:cSldViewPr snapToGrid="0" snapToObjects="1">
      <p:cViewPr>
        <p:scale>
          <a:sx n="87" d="100"/>
          <a:sy n="87" d="100"/>
        </p:scale>
        <p:origin x="116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2729"/>
      </p:ext>
    </p:extLst>
  </p:cSld>
  <p:clrMapOvr>
    <a:masterClrMapping/>
  </p:clrMapOvr>
  <p:transition spd="slow" advClick="0" advTm="4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37142"/>
      </p:ext>
    </p:extLst>
  </p:cSld>
  <p:clrMapOvr>
    <a:masterClrMapping/>
  </p:clrMapOvr>
  <p:transition spd="slow" advClick="0" advTm="4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5445"/>
      </p:ext>
    </p:extLst>
  </p:cSld>
  <p:clrMapOvr>
    <a:masterClrMapping/>
  </p:clrMapOvr>
  <p:transition spd="slow" advClick="0" advTm="4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4141"/>
      </p:ext>
    </p:extLst>
  </p:cSld>
  <p:clrMapOvr>
    <a:masterClrMapping/>
  </p:clrMapOvr>
  <p:transition spd="slow" advClick="0" advTm="4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19607"/>
      </p:ext>
    </p:extLst>
  </p:cSld>
  <p:clrMapOvr>
    <a:masterClrMapping/>
  </p:clrMapOvr>
  <p:transition spd="slow" advClick="0" advTm="4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2782"/>
      </p:ext>
    </p:extLst>
  </p:cSld>
  <p:clrMapOvr>
    <a:masterClrMapping/>
  </p:clrMapOvr>
  <p:transition spd="slow" advClick="0" advTm="4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68933"/>
      </p:ext>
    </p:extLst>
  </p:cSld>
  <p:clrMapOvr>
    <a:masterClrMapping/>
  </p:clrMapOvr>
  <p:transition spd="slow" advClick="0" advTm="4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53802"/>
      </p:ext>
    </p:extLst>
  </p:cSld>
  <p:clrMapOvr>
    <a:masterClrMapping/>
  </p:clrMapOvr>
  <p:transition spd="slow" advClick="0" advTm="4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15343"/>
      </p:ext>
    </p:extLst>
  </p:cSld>
  <p:clrMapOvr>
    <a:masterClrMapping/>
  </p:clrMapOvr>
  <p:transition spd="slow" advClick="0" advTm="4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2918"/>
      </p:ext>
    </p:extLst>
  </p:cSld>
  <p:clrMapOvr>
    <a:masterClrMapping/>
  </p:clrMapOvr>
  <p:transition spd="slow" advClick="0" advTm="4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23172"/>
      </p:ext>
    </p:extLst>
  </p:cSld>
  <p:clrMapOvr>
    <a:masterClrMapping/>
  </p:clrMapOvr>
  <p:transition spd="slow" advClick="0" advTm="4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4D150-CD40-1741-841A-A49FDC97BCA2}" type="datetimeFigureOut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D6C9-00E0-B84D-88BB-CA84A851A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4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domaths.org/#linksAndResources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uzzardpublishing.com/product-category/can-do-maths/cando-tabl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3.emf"/><Relationship Id="rId14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767772"/>
            <a:ext cx="9753600" cy="7710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>+ Each question will appear for 4 seconds</a:t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>+ Please attempt all questions</a:t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endParaRPr lang="en-US" sz="3600" dirty="0">
              <a:latin typeface="Heiti TC Medium" pitchFamily="2" charset="-128"/>
              <a:ea typeface="Heiti TC Medium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66CE4A-2428-4941-9879-E4465CD7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A0F08-E00C-EF46-BD16-9D1543DD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6">
            <a:extLst>
              <a:ext uri="{FF2B5EF4-FFF2-40B4-BE49-F238E27FC236}">
                <a16:creationId xmlns:a16="http://schemas.microsoft.com/office/drawing/2014/main" id="{C9535747-4443-3343-9E2F-03A3849C8C92}"/>
              </a:ext>
            </a:extLst>
          </p:cNvPr>
          <p:cNvSpPr txBox="1">
            <a:spLocks/>
          </p:cNvSpPr>
          <p:nvPr/>
        </p:nvSpPr>
        <p:spPr>
          <a:xfrm>
            <a:off x="523461" y="1640263"/>
            <a:ext cx="3611217" cy="771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latin typeface="Century Gothic" panose="020B0502020202020204" pitchFamily="34" charset="0"/>
              <a:ea typeface="Heiti TC Medium" pitchFamily="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C48A0-0813-DA4D-B1A3-B3434CC76F1B}"/>
              </a:ext>
            </a:extLst>
          </p:cNvPr>
          <p:cNvSpPr txBox="1"/>
          <p:nvPr/>
        </p:nvSpPr>
        <p:spPr>
          <a:xfrm>
            <a:off x="1259477" y="759967"/>
            <a:ext cx="6700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5ADD6"/>
                </a:solidFill>
                <a:latin typeface="Century Gothic" panose="020B0502020202020204" pitchFamily="34" charset="0"/>
              </a:rPr>
              <a:t>Let’s celebrate how many </a:t>
            </a:r>
          </a:p>
          <a:p>
            <a:pPr algn="ctr"/>
            <a:r>
              <a:rPr lang="en-US" sz="3600" b="1" dirty="0">
                <a:solidFill>
                  <a:srgbClr val="45ADD6"/>
                </a:solidFill>
                <a:latin typeface="Century Gothic" panose="020B0502020202020204" pitchFamily="34" charset="0"/>
              </a:rPr>
              <a:t>multiplication facts you know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4A1CB-78DD-F746-84D9-C83E69AB1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3842511" y="4346318"/>
            <a:ext cx="1882428" cy="2319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53575-9066-1A4C-8DC6-6CBA9375E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853" y="2934480"/>
            <a:ext cx="2517681" cy="19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58457"/>
      </p:ext>
    </p:extLst>
  </p:cSld>
  <p:clrMapOvr>
    <a:masterClrMapping/>
  </p:clrMapOvr>
  <p:transition spd="slow" advClick="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0443BB-17F9-8B4A-BF0D-A577759DD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074421"/>
      </p:ext>
    </p:extLst>
  </p:cSld>
  <p:clrMapOvr>
    <a:masterClrMapping/>
  </p:clrMapOvr>
  <p:transition spd="slow" advClick="0" advTm="4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4    4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FD25A5-09BC-5C46-B831-72E1AEEA4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05587"/>
      </p:ext>
    </p:extLst>
  </p:cSld>
  <p:clrMapOvr>
    <a:masterClrMapping/>
  </p:clrMapOvr>
  <p:transition spd="slow" advClick="0" advTm="4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6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12C0A-63F4-B447-9EF0-9E490458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572524"/>
      </p:ext>
    </p:extLst>
  </p:cSld>
  <p:clrMapOvr>
    <a:masterClrMapping/>
  </p:clrMapOvr>
  <p:transition spd="slow" advClick="0" advTm="4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8    4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F999FB-1A1A-7341-9295-CBDF013F9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89124"/>
      </p:ext>
    </p:extLst>
  </p:cSld>
  <p:clrMapOvr>
    <a:masterClrMapping/>
  </p:clrMapOvr>
  <p:transition spd="slow" advClick="0" advTm="4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1791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6096236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986310-DD00-2641-A084-C8C34C581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525049"/>
      </p:ext>
    </p:extLst>
  </p:cSld>
  <p:clrMapOvr>
    <a:masterClrMapping/>
  </p:clrMapOvr>
  <p:transition spd="slow" advClick="0" advTm="4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F4B6BA-E17A-FA4D-9FCD-72717D594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814837"/>
      </p:ext>
    </p:extLst>
  </p:cSld>
  <p:clrMapOvr>
    <a:masterClrMapping/>
  </p:clrMapOvr>
  <p:transition spd="slow" advClick="0" advTm="4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3828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4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738425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3886A4-6910-3843-BA46-8E7EF5A32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745857"/>
      </p:ext>
    </p:extLst>
  </p:cSld>
  <p:clrMapOvr>
    <a:masterClrMapping/>
  </p:clrMapOvr>
  <p:transition spd="slow" advClick="0" advTm="4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3    8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4D83E-FE90-DF40-A21F-376C0A135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3950319"/>
      </p:ext>
    </p:extLst>
  </p:cSld>
  <p:clrMapOvr>
    <a:masterClrMapping/>
  </p:clrMapOvr>
  <p:transition spd="slow" advClick="0" advTm="4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6    6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D7F7C-A27A-4643-B275-7E1CE1C59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43467-EBB4-684A-8B80-EA0D229F1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238514"/>
      </p:ext>
    </p:extLst>
  </p:cSld>
  <p:clrMapOvr>
    <a:masterClrMapping/>
  </p:clrMapOvr>
  <p:transition spd="slow" advClick="0" advTm="4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8    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E2F03E-6EE6-9A45-A5AB-837093B71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41F273-D76C-7F42-869C-4D4A4475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180261"/>
      </p:ext>
    </p:extLst>
  </p:cSld>
  <p:clrMapOvr>
    <a:masterClrMapping/>
  </p:clrMapOvr>
  <p:transition spd="slow" advClick="0" advTm="4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084526-8F1E-9348-B1AA-26A2C6977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129" y="2985052"/>
            <a:ext cx="901797" cy="8878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D167B5-E8BD-A848-AA74-0571B49E5AEA}"/>
              </a:ext>
            </a:extLst>
          </p:cNvPr>
          <p:cNvGraphicFramePr>
            <a:graphicFrameLocks noGrp="1"/>
          </p:cNvGraphicFramePr>
          <p:nvPr/>
        </p:nvGraphicFramePr>
        <p:xfrm>
          <a:off x="498706" y="386373"/>
          <a:ext cx="3534423" cy="6223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val="2123733179"/>
                    </a:ext>
                  </a:extLst>
                </a:gridCol>
                <a:gridCol w="1885497">
                  <a:extLst>
                    <a:ext uri="{9D8B030D-6E8A-4147-A177-3AD203B41FA5}">
                      <a16:colId xmlns:a16="http://schemas.microsoft.com/office/drawing/2014/main" val="1822178065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2042490020"/>
                    </a:ext>
                  </a:extLst>
                </a:gridCol>
                <a:gridCol w="508051">
                  <a:extLst>
                    <a:ext uri="{9D8B030D-6E8A-4147-A177-3AD203B41FA5}">
                      <a16:colId xmlns:a16="http://schemas.microsoft.com/office/drawing/2014/main" val="808437500"/>
                    </a:ext>
                  </a:extLst>
                </a:gridCol>
              </a:tblGrid>
              <a:tr h="66054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5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3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0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7340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F64450-759A-F849-ADF6-542814027EF5}"/>
              </a:ext>
            </a:extLst>
          </p:cNvPr>
          <p:cNvGraphicFramePr>
            <a:graphicFrameLocks noGrp="1"/>
          </p:cNvGraphicFramePr>
          <p:nvPr/>
        </p:nvGraphicFramePr>
        <p:xfrm>
          <a:off x="4913250" y="386373"/>
          <a:ext cx="3567553" cy="4355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val="2123733179"/>
                    </a:ext>
                  </a:extLst>
                </a:gridCol>
                <a:gridCol w="1923683">
                  <a:extLst>
                    <a:ext uri="{9D8B030D-6E8A-4147-A177-3AD203B41FA5}">
                      <a16:colId xmlns:a16="http://schemas.microsoft.com/office/drawing/2014/main" val="1822178065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42490020"/>
                    </a:ext>
                  </a:extLst>
                </a:gridCol>
                <a:gridCol w="463238">
                  <a:extLst>
                    <a:ext uri="{9D8B030D-6E8A-4147-A177-3AD203B41FA5}">
                      <a16:colId xmlns:a16="http://schemas.microsoft.com/office/drawing/2014/main" val="808437500"/>
                    </a:ext>
                  </a:extLst>
                </a:gridCol>
              </a:tblGrid>
              <a:tr h="6472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23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770943-B7AC-DE4D-BE94-1A8F25428E56}"/>
              </a:ext>
            </a:extLst>
          </p:cNvPr>
          <p:cNvSpPr txBox="1"/>
          <p:nvPr/>
        </p:nvSpPr>
        <p:spPr>
          <a:xfrm>
            <a:off x="4934926" y="5043006"/>
            <a:ext cx="356755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Facts I need to remember: </a:t>
            </a: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B4ED76-DC19-024C-852F-3413D0EB3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3082567" y="450850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224A1E-EBD0-914E-8919-C0BDB9AC9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3531866" y="386373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7DF71E-A50A-C245-9F35-5D5211C8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7528671" y="424346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2A81D4-2A45-0A4C-883F-5A3D386D9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7977970" y="359869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0951050"/>
      </p:ext>
    </p:extLst>
  </p:cSld>
  <p:clrMapOvr>
    <a:masterClrMapping/>
  </p:clrMapOvr>
  <p:transition spd="slow" advClick="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9    6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1632DE-D766-A644-A3D3-A236602CC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D614B9-E27F-A048-B016-BAC5ED5E2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744221"/>
      </p:ext>
    </p:extLst>
  </p:cSld>
  <p:clrMapOvr>
    <a:masterClrMapping/>
  </p:clrMapOvr>
  <p:transition spd="slow" advClick="0" advTm="4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1356" y="1471163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8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937209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F303DC-F62D-2642-8EE1-CDA7BCCA0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D0B58-098C-ED47-BE63-DD5900BED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613730"/>
      </p:ext>
    </p:extLst>
  </p:cSld>
  <p:clrMapOvr>
    <a:masterClrMapping/>
  </p:clrMapOvr>
  <p:transition spd="slow" advClick="0" advTm="4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6    7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27F51E-D7B6-C648-8409-DCA07E5D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E4051B-E2F9-7F4B-9A00-F8EB18D5C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769937"/>
      </p:ext>
    </p:extLst>
  </p:cSld>
  <p:clrMapOvr>
    <a:masterClrMapping/>
  </p:clrMapOvr>
  <p:transition spd="slow" advClick="0" advTm="4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11    11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6334776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06419C-BDBC-B444-8A39-7FD378E4A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B5DDF7-1FE4-CF4B-B887-9F2CBD4ED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258302"/>
      </p:ext>
    </p:extLst>
  </p:cSld>
  <p:clrMapOvr>
    <a:masterClrMapping/>
  </p:clrMapOvr>
  <p:transition spd="slow" advClick="0" advTm="4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7   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D05B18-B3FB-9046-93D3-1B0F497DD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30B4BF-32A8-5143-9CD8-6FD4F68DF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361890"/>
      </p:ext>
    </p:extLst>
  </p:cSld>
  <p:clrMapOvr>
    <a:masterClrMapping/>
  </p:clrMapOvr>
  <p:transition spd="slow" advClick="0" advTm="4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9    9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AD158B-7DB4-7F4F-B438-E3ABBA2F0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03F420-D179-084A-8D34-A87C227D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999449"/>
      </p:ext>
    </p:extLst>
  </p:cSld>
  <p:clrMapOvr>
    <a:masterClrMapping/>
  </p:clrMapOvr>
  <p:transition spd="slow" advClick="0" advTm="4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12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6016722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66CE4A-2428-4941-9879-E4465CD76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A0F08-E00C-EF46-BD16-9D1543DD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824716"/>
      </p:ext>
    </p:extLst>
  </p:cSld>
  <p:clrMapOvr>
    <a:masterClrMapping/>
  </p:clrMapOvr>
  <p:transition spd="slow" advClick="0" advTm="4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11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976966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787713-6701-554E-8900-A17DBF19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983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2F81B2-C649-3F4B-A7CC-7DF1ECF17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5585820"/>
            <a:ext cx="1096908" cy="10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687747"/>
      </p:ext>
    </p:extLst>
  </p:cSld>
  <p:clrMapOvr>
    <a:masterClrMapping/>
  </p:clrMapOvr>
  <p:transition spd="slow" advClick="0" advTm="4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700" y="3656872"/>
            <a:ext cx="9753600" cy="77100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Heiti TC Medium" pitchFamily="2" charset="-128"/>
                <a:ea typeface="Heiti TC Medium" pitchFamily="2" charset="-128"/>
              </a:rPr>
              <a:t>Which ones do you know ?</a:t>
            </a: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br>
              <a:rPr lang="en-US" sz="3600" dirty="0">
                <a:latin typeface="Heiti TC Medium" pitchFamily="2" charset="-128"/>
                <a:ea typeface="Heiti TC Medium" pitchFamily="2" charset="-128"/>
              </a:rPr>
            </a:br>
            <a:endParaRPr lang="en-US" sz="3600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C9535747-4443-3343-9E2F-03A3849C8C92}"/>
              </a:ext>
            </a:extLst>
          </p:cNvPr>
          <p:cNvSpPr txBox="1">
            <a:spLocks/>
          </p:cNvSpPr>
          <p:nvPr/>
        </p:nvSpPr>
        <p:spPr>
          <a:xfrm>
            <a:off x="523461" y="1640263"/>
            <a:ext cx="3611217" cy="7710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latin typeface="Century Gothic" panose="020B0502020202020204" pitchFamily="34" charset="0"/>
              <a:ea typeface="Heiti TC Medium" pitchFamily="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C48A0-0813-DA4D-B1A3-B3434CC76F1B}"/>
              </a:ext>
            </a:extLst>
          </p:cNvPr>
          <p:cNvSpPr txBox="1"/>
          <p:nvPr/>
        </p:nvSpPr>
        <p:spPr>
          <a:xfrm>
            <a:off x="1732036" y="418280"/>
            <a:ext cx="5437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50AB5E"/>
                </a:solidFill>
                <a:latin typeface="Century Gothic" panose="020B0502020202020204" pitchFamily="34" charset="0"/>
              </a:rPr>
              <a:t>Well done!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4AF27-CC7F-F740-A258-BBDA1A681652}"/>
              </a:ext>
            </a:extLst>
          </p:cNvPr>
          <p:cNvSpPr/>
          <p:nvPr/>
        </p:nvSpPr>
        <p:spPr>
          <a:xfrm>
            <a:off x="1636643" y="4491317"/>
            <a:ext cx="79181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Heiti TC Medium" pitchFamily="2" charset="-128"/>
                <a:ea typeface="Heiti TC Medium" pitchFamily="2" charset="-128"/>
              </a:rPr>
              <a:t>Which ones do you not know ..... yet?</a:t>
            </a:r>
            <a:br>
              <a:rPr lang="en-US" sz="3200" dirty="0">
                <a:latin typeface="Heiti TC Medium" pitchFamily="2" charset="-128"/>
                <a:ea typeface="Heiti TC Medium" pitchFamily="2" charset="-128"/>
              </a:rPr>
            </a:br>
            <a:br>
              <a:rPr lang="en-US" sz="3200" dirty="0">
                <a:latin typeface="Heiti TC Medium" pitchFamily="2" charset="-128"/>
                <a:ea typeface="Heiti TC Medium" pitchFamily="2" charset="-128"/>
              </a:rPr>
            </a:b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49C387-8D78-A94A-B6F3-E0C4550793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238700" y="3831326"/>
            <a:ext cx="1382849" cy="1976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FB271E-EAB1-A64D-98C6-EF5AABC03E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5966238" y="1816758"/>
            <a:ext cx="1432474" cy="1765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253949"/>
      </p:ext>
    </p:extLst>
  </p:cSld>
  <p:clrMapOvr>
    <a:masterClrMapping/>
  </p:clrMapOvr>
  <p:transition spd="slow" advClick="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084526-8F1E-9348-B1AA-26A2C6977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3129" y="2985052"/>
            <a:ext cx="901797" cy="8878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DD167B5-E8BD-A848-AA74-0571B49E5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61605"/>
              </p:ext>
            </p:extLst>
          </p:nvPr>
        </p:nvGraphicFramePr>
        <p:xfrm>
          <a:off x="498706" y="386373"/>
          <a:ext cx="3534423" cy="6223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val="2123733179"/>
                    </a:ext>
                  </a:extLst>
                </a:gridCol>
                <a:gridCol w="1885497">
                  <a:extLst>
                    <a:ext uri="{9D8B030D-6E8A-4147-A177-3AD203B41FA5}">
                      <a16:colId xmlns:a16="http://schemas.microsoft.com/office/drawing/2014/main" val="1822178065"/>
                    </a:ext>
                  </a:extLst>
                </a:gridCol>
                <a:gridCol w="477078">
                  <a:extLst>
                    <a:ext uri="{9D8B030D-6E8A-4147-A177-3AD203B41FA5}">
                      <a16:colId xmlns:a16="http://schemas.microsoft.com/office/drawing/2014/main" val="2042490020"/>
                    </a:ext>
                  </a:extLst>
                </a:gridCol>
                <a:gridCol w="508051">
                  <a:extLst>
                    <a:ext uri="{9D8B030D-6E8A-4147-A177-3AD203B41FA5}">
                      <a16:colId xmlns:a16="http://schemas.microsoft.com/office/drawing/2014/main" val="808437500"/>
                    </a:ext>
                  </a:extLst>
                </a:gridCol>
              </a:tblGrid>
              <a:tr h="66054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5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3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0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471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73402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F64450-759A-F849-ADF6-542814027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70004"/>
              </p:ext>
            </p:extLst>
          </p:nvPr>
        </p:nvGraphicFramePr>
        <p:xfrm>
          <a:off x="4913250" y="386373"/>
          <a:ext cx="3567553" cy="43556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797">
                  <a:extLst>
                    <a:ext uri="{9D8B030D-6E8A-4147-A177-3AD203B41FA5}">
                      <a16:colId xmlns:a16="http://schemas.microsoft.com/office/drawing/2014/main" val="2123733179"/>
                    </a:ext>
                  </a:extLst>
                </a:gridCol>
                <a:gridCol w="1923683">
                  <a:extLst>
                    <a:ext uri="{9D8B030D-6E8A-4147-A177-3AD203B41FA5}">
                      <a16:colId xmlns:a16="http://schemas.microsoft.com/office/drawing/2014/main" val="1822178065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42490020"/>
                    </a:ext>
                  </a:extLst>
                </a:gridCol>
                <a:gridCol w="463238">
                  <a:extLst>
                    <a:ext uri="{9D8B030D-6E8A-4147-A177-3AD203B41FA5}">
                      <a16:colId xmlns:a16="http://schemas.microsoft.com/office/drawing/2014/main" val="808437500"/>
                    </a:ext>
                  </a:extLst>
                </a:gridCol>
              </a:tblGrid>
              <a:tr h="6472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Answer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3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0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5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2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9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79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12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91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437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234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8770943-B7AC-DE4D-BE94-1A8F25428E56}"/>
              </a:ext>
            </a:extLst>
          </p:cNvPr>
          <p:cNvSpPr txBox="1"/>
          <p:nvPr/>
        </p:nvSpPr>
        <p:spPr>
          <a:xfrm>
            <a:off x="4934926" y="5043006"/>
            <a:ext cx="356755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Facts I need to remember: </a:t>
            </a: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4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  <a:p>
            <a:endParaRPr lang="en-US" sz="1200" b="1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B4ED76-DC19-024C-852F-3413D0EB3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3082567" y="450850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224A1E-EBD0-914E-8919-C0BDB9AC9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3531866" y="386373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7DF71E-A50A-C245-9F35-5D5211C8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94" t="17396" r="55157" b="12485"/>
          <a:stretch/>
        </p:blipFill>
        <p:spPr bwMode="auto">
          <a:xfrm>
            <a:off x="7528671" y="424346"/>
            <a:ext cx="461483" cy="568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2A81D4-2A45-0A4C-883F-5A3D386D9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16703" r="11793" b="13176"/>
          <a:stretch/>
        </p:blipFill>
        <p:spPr bwMode="auto">
          <a:xfrm>
            <a:off x="7977970" y="359869"/>
            <a:ext cx="461483" cy="6596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4496599"/>
      </p:ext>
    </p:extLst>
  </p:cSld>
  <p:clrMapOvr>
    <a:masterClrMapping/>
  </p:clrMapOvr>
  <p:transition spd="slow" advClick="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9621BB-63D9-684E-A491-7180F00B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2    5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80999"/>
      </p:ext>
    </p:extLst>
  </p:cSld>
  <p:clrMapOvr>
    <a:masterClrMapping/>
  </p:clrMapOvr>
  <p:transition spd="slow" advClick="0" advTm="4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18A3F3-0F91-7E4E-B206-9B665941A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773" y="1"/>
            <a:ext cx="4870349" cy="6858000"/>
          </a:xfrm>
          <a:prstGeom prst="rect">
            <a:avLst/>
          </a:prstGeom>
          <a:solidFill>
            <a:schemeClr val="bg1">
              <a:alpha val="5000"/>
            </a:schemeClr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830613-8895-514B-8023-DCE59D75D9D6}"/>
              </a:ext>
            </a:extLst>
          </p:cNvPr>
          <p:cNvSpPr/>
          <p:nvPr/>
        </p:nvSpPr>
        <p:spPr>
          <a:xfrm>
            <a:off x="2515988" y="6603230"/>
            <a:ext cx="41120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3"/>
              </a:rPr>
              <a:t>https://candomaths.org/#linksAndResources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1069051"/>
      </p:ext>
    </p:extLst>
  </p:cSld>
  <p:clrMapOvr>
    <a:masterClrMapping/>
  </p:clrMapOvr>
  <p:transition spd="slow" advClick="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314" y="1806254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 Gothic" panose="020B0502020202020204" pitchFamily="34" charset="0"/>
                <a:ea typeface="Heiti TC Medium" pitchFamily="2" charset="-128"/>
              </a:rPr>
              <a:t>Today’s</a:t>
            </a:r>
            <a:br>
              <a:rPr lang="en-US" dirty="0">
                <a:latin typeface="Century Gothic" panose="020B0502020202020204" pitchFamily="34" charset="0"/>
                <a:ea typeface="Heiti TC Medium" pitchFamily="2" charset="-128"/>
              </a:rPr>
            </a:br>
            <a:br>
              <a:rPr lang="en-US" dirty="0">
                <a:latin typeface="Century Gothic" panose="020B0502020202020204" pitchFamily="34" charset="0"/>
                <a:ea typeface="Heiti TC Medium" pitchFamily="2" charset="-128"/>
              </a:rPr>
            </a:br>
            <a:r>
              <a:rPr lang="en-US" dirty="0">
                <a:latin typeface="Century Gothic" panose="020B0502020202020204" pitchFamily="34" charset="0"/>
                <a:ea typeface="Heiti TC Medium" pitchFamily="2" charset="-128"/>
              </a:rPr>
              <a:t>Factor-Factor-Product</a:t>
            </a:r>
            <a:br>
              <a:rPr lang="en-US" dirty="0">
                <a:latin typeface="Century Gothic" panose="020B0502020202020204" pitchFamily="34" charset="0"/>
                <a:ea typeface="Heiti TC Medium" pitchFamily="2" charset="-128"/>
              </a:rPr>
            </a:br>
            <a:r>
              <a:rPr lang="en-US" dirty="0">
                <a:latin typeface="Century Gothic" panose="020B0502020202020204" pitchFamily="34" charset="0"/>
                <a:ea typeface="Heiti TC Medium" pitchFamily="2" charset="-128"/>
              </a:rPr>
              <a:t>is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FFB224B2-60AB-1E42-906A-B5C42FF9DFEF}"/>
              </a:ext>
            </a:extLst>
          </p:cNvPr>
          <p:cNvSpPr/>
          <p:nvPr/>
        </p:nvSpPr>
        <p:spPr>
          <a:xfrm>
            <a:off x="3316125" y="4288971"/>
            <a:ext cx="2094076" cy="1991164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8F1A8-BF9F-9F49-9434-16FF538E43C1}"/>
              </a:ext>
            </a:extLst>
          </p:cNvPr>
          <p:cNvSpPr txBox="1"/>
          <p:nvPr/>
        </p:nvSpPr>
        <p:spPr>
          <a:xfrm>
            <a:off x="3696469" y="4615356"/>
            <a:ext cx="13333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8228573"/>
      </p:ext>
    </p:extLst>
  </p:cSld>
  <p:clrMapOvr>
    <a:masterClrMapping/>
  </p:clrMapOvr>
  <p:transition spd="slow" advClick="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84626-AA74-DC4A-BB80-8EE884F3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60"/>
            <a:ext cx="9144000" cy="64038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CDAE34-BD60-A54C-88A9-528B4982989C}"/>
              </a:ext>
            </a:extLst>
          </p:cNvPr>
          <p:cNvSpPr/>
          <p:nvPr/>
        </p:nvSpPr>
        <p:spPr>
          <a:xfrm>
            <a:off x="1318591" y="6581432"/>
            <a:ext cx="82627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hlinkClick r:id="rId3"/>
              </a:rPr>
              <a:t>https://buzzardpublishing.com/product-category/can-do-maths/cando-tables/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4610081"/>
      </p:ext>
    </p:extLst>
  </p:cSld>
  <p:clrMapOvr>
    <a:masterClrMapping/>
  </p:clrMapOvr>
  <p:transition spd="slow" advClick="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7831" y="120449"/>
          <a:ext cx="8721201" cy="6046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0581">
                  <a:extLst>
                    <a:ext uri="{9D8B030D-6E8A-4147-A177-3AD203B41FA5}">
                      <a16:colId xmlns:a16="http://schemas.microsoft.com/office/drawing/2014/main" val="3373631015"/>
                    </a:ext>
                  </a:extLst>
                </a:gridCol>
                <a:gridCol w="208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If I know ….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then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…...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common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......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51" y="553548"/>
            <a:ext cx="10599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223" y="6102058"/>
            <a:ext cx="767777" cy="75594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87560" y="1055711"/>
          <a:ext cx="13144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5" name="Equation" r:id="rId4" imgW="952500" imgH="419100" progId="Equation.3">
                  <p:embed/>
                </p:oleObj>
              </mc:Choice>
              <mc:Fallback>
                <p:oleObj name="Equation" r:id="rId4" imgW="952500" imgH="4191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7560" y="1055711"/>
                        <a:ext cx="131445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114160" y="1682776"/>
          <a:ext cx="12620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6" name="Equation" r:id="rId6" imgW="914400" imgH="419100" progId="Equation.3">
                  <p:embed/>
                </p:oleObj>
              </mc:Choice>
              <mc:Fallback>
                <p:oleObj name="Equation" r:id="rId6" imgW="914400" imgH="4191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4160" y="1682776"/>
                        <a:ext cx="12620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128483" y="2324126"/>
          <a:ext cx="9826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" name="Equation" r:id="rId8" imgW="711200" imgH="419100" progId="Equation.3">
                  <p:embed/>
                </p:oleObj>
              </mc:Choice>
              <mc:Fallback>
                <p:oleObj name="Equation" r:id="rId8" imgW="711200" imgH="4191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28483" y="2324126"/>
                        <a:ext cx="9826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7157726" y="2962297"/>
          <a:ext cx="13144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8" name="Equation" r:id="rId10" imgW="952500" imgH="419100" progId="Equation.3">
                  <p:embed/>
                </p:oleObj>
              </mc:Choice>
              <mc:Fallback>
                <p:oleObj name="Equation" r:id="rId10" imgW="952500" imgH="4191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57726" y="2962297"/>
                        <a:ext cx="1314450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184326" y="3589362"/>
          <a:ext cx="12620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9" name="Equation" r:id="rId11" imgW="914400" imgH="419100" progId="Equation.3">
                  <p:embed/>
                </p:oleObj>
              </mc:Choice>
              <mc:Fallback>
                <p:oleObj name="Equation" r:id="rId11" imgW="914400" imgH="4191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4326" y="3589362"/>
                        <a:ext cx="12620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198650" y="4230712"/>
          <a:ext cx="9826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0" name="Equation" r:id="rId12" imgW="711200" imgH="419100" progId="Equation.3">
                  <p:embed/>
                </p:oleObj>
              </mc:Choice>
              <mc:Fallback>
                <p:oleObj name="Equation" r:id="rId12" imgW="711200" imgH="41910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98650" y="4230712"/>
                        <a:ext cx="98266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riangle 16">
            <a:extLst>
              <a:ext uri="{FF2B5EF4-FFF2-40B4-BE49-F238E27FC236}">
                <a16:creationId xmlns:a16="http://schemas.microsoft.com/office/drawing/2014/main" id="{A5E807CD-1C54-E947-A3C3-4C60A4E47EFD}"/>
              </a:ext>
            </a:extLst>
          </p:cNvPr>
          <p:cNvSpPr/>
          <p:nvPr/>
        </p:nvSpPr>
        <p:spPr>
          <a:xfrm>
            <a:off x="333684" y="1936885"/>
            <a:ext cx="2094075" cy="18353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27CA6-85A7-6142-AB13-8BEC71E2EEAA}"/>
              </a:ext>
            </a:extLst>
          </p:cNvPr>
          <p:cNvSpPr txBox="1"/>
          <p:nvPr/>
        </p:nvSpPr>
        <p:spPr>
          <a:xfrm>
            <a:off x="850754" y="2226225"/>
            <a:ext cx="10599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79566189"/>
      </p:ext>
    </p:extLst>
  </p:cSld>
  <p:clrMapOvr>
    <a:masterClrMapping/>
  </p:clrMapOvr>
  <p:transition spd="slow" advClick="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63407"/>
              </p:ext>
            </p:extLst>
          </p:nvPr>
        </p:nvGraphicFramePr>
        <p:xfrm>
          <a:off x="127831" y="120449"/>
          <a:ext cx="8721201" cy="6046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0581">
                  <a:extLst>
                    <a:ext uri="{9D8B030D-6E8A-4147-A177-3AD203B41FA5}">
                      <a16:colId xmlns:a16="http://schemas.microsoft.com/office/drawing/2014/main" val="3373631015"/>
                    </a:ext>
                  </a:extLst>
                </a:gridCol>
                <a:gridCol w="208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If I know ….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then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51" y="553548"/>
            <a:ext cx="105993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223" y="6102058"/>
            <a:ext cx="767777" cy="75594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" name="Triangle 16">
            <a:extLst>
              <a:ext uri="{FF2B5EF4-FFF2-40B4-BE49-F238E27FC236}">
                <a16:creationId xmlns:a16="http://schemas.microsoft.com/office/drawing/2014/main" id="{A5E807CD-1C54-E947-A3C3-4C60A4E47EFD}"/>
              </a:ext>
            </a:extLst>
          </p:cNvPr>
          <p:cNvSpPr/>
          <p:nvPr/>
        </p:nvSpPr>
        <p:spPr>
          <a:xfrm>
            <a:off x="333684" y="1936885"/>
            <a:ext cx="2094075" cy="18353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27CA6-85A7-6142-AB13-8BEC71E2EEAA}"/>
              </a:ext>
            </a:extLst>
          </p:cNvPr>
          <p:cNvSpPr txBox="1"/>
          <p:nvPr/>
        </p:nvSpPr>
        <p:spPr>
          <a:xfrm>
            <a:off x="850754" y="2226225"/>
            <a:ext cx="10599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A5C7E5-E468-6F4A-A1F7-F91F06F7D283}"/>
                  </a:ext>
                </a:extLst>
              </p:cNvPr>
              <p:cNvSpPr txBox="1"/>
              <p:nvPr/>
            </p:nvSpPr>
            <p:spPr>
              <a:xfrm>
                <a:off x="3082417" y="5841396"/>
                <a:ext cx="14453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14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</a:rPr>
                  <a:t> Facts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7A5C7E5-E468-6F4A-A1F7-F91F06F7D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417" y="5841396"/>
                <a:ext cx="1445342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654C5A1-7DF4-2048-9E0A-5544765379D1}"/>
              </a:ext>
            </a:extLst>
          </p:cNvPr>
          <p:cNvSpPr txBox="1"/>
          <p:nvPr/>
        </p:nvSpPr>
        <p:spPr>
          <a:xfrm>
            <a:off x="4832983" y="5841395"/>
            <a:ext cx="2358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Factor Multiple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14D0AF-2464-D348-BE5E-935C3350C3FD}"/>
              </a:ext>
            </a:extLst>
          </p:cNvPr>
          <p:cNvSpPr txBox="1"/>
          <p:nvPr/>
        </p:nvSpPr>
        <p:spPr>
          <a:xfrm>
            <a:off x="7318735" y="5834145"/>
            <a:ext cx="2358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3107598068"/>
      </p:ext>
    </p:extLst>
  </p:cSld>
  <p:clrMapOvr>
    <a:masterClrMapping/>
  </p:clrMapOvr>
  <p:transition spd="slow" advClick="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5301" y="45744"/>
          <a:ext cx="8908015" cy="6046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1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9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68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If I know ….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then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×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6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=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÷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Cambria Math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 dirty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300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factor of </a:t>
                      </a:r>
                      <a:r>
                        <a:rPr lang="is-IS" sz="1700" baseline="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multiple of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s-I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 is a common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700" dirty="0">
                          <a:solidFill>
                            <a:schemeClr val="tx1"/>
                          </a:solidFill>
                          <a:effectLst/>
                        </a:rPr>
                        <a:t>multiple of 6 and </a:t>
                      </a:r>
                      <a:r>
                        <a:rPr lang="is-IS" sz="17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7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aseline="-25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dirty="0">
                          <a:solidFill>
                            <a:schemeClr val="tx1"/>
                          </a:solidFill>
                          <a:effectLst/>
                        </a:rPr>
                        <a:t>and I also know ….</a:t>
                      </a:r>
                      <a:endParaRPr lang="en-US" sz="1800" i="1" dirty="0">
                        <a:solidFill>
                          <a:schemeClr val="tx1"/>
                        </a:solidFill>
                        <a:effectLst/>
                        <a:latin typeface="Cambria Math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>
                        <a:solidFill>
                          <a:schemeClr val="tx1"/>
                        </a:solidFill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55779" marR="557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riangle 1"/>
          <p:cNvSpPr/>
          <p:nvPr/>
        </p:nvSpPr>
        <p:spPr>
          <a:xfrm>
            <a:off x="333684" y="1936885"/>
            <a:ext cx="2094075" cy="18353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50754" y="2226225"/>
            <a:ext cx="105993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  <a:p>
            <a:pPr algn="ctr"/>
            <a:r>
              <a:rPr lang="en-US" sz="5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308" y="5987846"/>
            <a:ext cx="823860" cy="8111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1850270-4CAC-BE47-9FE5-995BA17C90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9374" y="794377"/>
          <a:ext cx="998366" cy="57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1" name="Equation" r:id="rId4" imgW="723900" imgH="419100" progId="Equation.3">
                  <p:embed/>
                </p:oleObj>
              </mc:Choice>
              <mc:Fallback>
                <p:oleObj name="Equation" r:id="rId4" imgW="723900" imgH="41910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1850270-4CAC-BE47-9FE5-995BA17C9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59374" y="794377"/>
                        <a:ext cx="998366" cy="57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5C3439F-4A7D-B541-BF93-B16EE386E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77264" y="1422688"/>
          <a:ext cx="9461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2" name="Equation" r:id="rId6" imgW="685800" imgH="419100" progId="Equation.3">
                  <p:embed/>
                </p:oleObj>
              </mc:Choice>
              <mc:Fallback>
                <p:oleObj name="Equation" r:id="rId6" imgW="685800" imgH="419100" progId="Equation.3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5C3439F-4A7D-B541-BF93-B16EE386E8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77264" y="1422688"/>
                        <a:ext cx="9461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C7B711C-70BA-8F4D-8AEC-658CD2F4CA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5107" y="2063363"/>
          <a:ext cx="6667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" name="Equation" r:id="rId8" imgW="482600" imgH="419100" progId="Equation.3">
                  <p:embed/>
                </p:oleObj>
              </mc:Choice>
              <mc:Fallback>
                <p:oleObj name="Equation" r:id="rId8" imgW="482600" imgH="419100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C7B711C-70BA-8F4D-8AEC-658CD2F4CA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55107" y="2063363"/>
                        <a:ext cx="6667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47A71D5-94BB-884F-A3DA-2E03103417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9586" y="2647363"/>
          <a:ext cx="998366" cy="57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4" name="Equation" r:id="rId10" imgW="723900" imgH="419100" progId="Equation.3">
                  <p:embed/>
                </p:oleObj>
              </mc:Choice>
              <mc:Fallback>
                <p:oleObj name="Equation" r:id="rId10" imgW="723900" imgH="419100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47A71D5-94BB-884F-A3DA-2E03103417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09586" y="2647363"/>
                        <a:ext cx="998366" cy="57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758D5BA-4629-6845-A72E-69F7B67C47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471" y="3275922"/>
          <a:ext cx="96361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name="Equation" r:id="rId12" imgW="698500" imgH="419100" progId="Equation.3">
                  <p:embed/>
                </p:oleObj>
              </mc:Choice>
              <mc:Fallback>
                <p:oleObj name="Equation" r:id="rId12" imgW="698500" imgH="419100" progId="Equation.3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758D5BA-4629-6845-A72E-69F7B67C47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019471" y="3275922"/>
                        <a:ext cx="963613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39F7CC5-98BF-144F-898D-D470B0015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5318" y="3916349"/>
          <a:ext cx="66675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" name="Equation" r:id="rId14" imgW="482600" imgH="419100" progId="Equation.3">
                  <p:embed/>
                </p:oleObj>
              </mc:Choice>
              <mc:Fallback>
                <p:oleObj name="Equation" r:id="rId14" imgW="482600" imgH="419100" progId="Equation.3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39F7CC5-98BF-144F-898D-D470B0015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05318" y="3916349"/>
                        <a:ext cx="666750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297495"/>
      </p:ext>
    </p:extLst>
  </p:cSld>
  <p:clrMapOvr>
    <a:masterClrMapping/>
  </p:clrMapOvr>
  <p:transition spd="slow" advClick="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0C0081-38FF-0E48-9F39-43500E02E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9050"/>
            <a:ext cx="84709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23109"/>
      </p:ext>
    </p:extLst>
  </p:cSld>
  <p:clrMapOvr>
    <a:masterClrMapping/>
  </p:clrMapOvr>
  <p:transition spd="slow" advClick="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BF6FB5-9036-7E47-B5A6-A2180AF9C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5527"/>
              </p:ext>
            </p:extLst>
          </p:nvPr>
        </p:nvGraphicFramePr>
        <p:xfrm>
          <a:off x="1181626" y="2"/>
          <a:ext cx="7648060" cy="685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870">
                  <a:extLst>
                    <a:ext uri="{9D8B030D-6E8A-4147-A177-3AD203B41FA5}">
                      <a16:colId xmlns:a16="http://schemas.microsoft.com/office/drawing/2014/main" val="2868869734"/>
                    </a:ext>
                  </a:extLst>
                </a:gridCol>
                <a:gridCol w="1812338">
                  <a:extLst>
                    <a:ext uri="{9D8B030D-6E8A-4147-A177-3AD203B41FA5}">
                      <a16:colId xmlns:a16="http://schemas.microsoft.com/office/drawing/2014/main" val="486418805"/>
                    </a:ext>
                  </a:extLst>
                </a:gridCol>
                <a:gridCol w="1926992">
                  <a:extLst>
                    <a:ext uri="{9D8B030D-6E8A-4147-A177-3AD203B41FA5}">
                      <a16:colId xmlns:a16="http://schemas.microsoft.com/office/drawing/2014/main" val="1909669758"/>
                    </a:ext>
                  </a:extLst>
                </a:gridCol>
                <a:gridCol w="2269860">
                  <a:extLst>
                    <a:ext uri="{9D8B030D-6E8A-4147-A177-3AD203B41FA5}">
                      <a16:colId xmlns:a16="http://schemas.microsoft.com/office/drawing/2014/main" val="2420201684"/>
                    </a:ext>
                  </a:extLst>
                </a:gridCol>
              </a:tblGrid>
              <a:tr h="629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700156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 </a:t>
                      </a:r>
                      <a:r>
                        <a:rPr lang="en-US" sz="1400" dirty="0"/>
                        <a:t>2 Questions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8 Questions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 </a:t>
                      </a:r>
                      <a:r>
                        <a:rPr lang="en-US" sz="1600" dirty="0"/>
                        <a:t>10 Questions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632879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x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3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3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6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385330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x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4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4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7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338095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5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6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01171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x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6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7 =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640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7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8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52506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8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9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7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4123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9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12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19122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11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4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52480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x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6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70782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7 =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8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41055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8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05416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x 9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42339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 x 12 =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x 9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134354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50580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 x 11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14911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x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14997"/>
                  </a:ext>
                </a:extLst>
              </a:tr>
              <a:tr h="34415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 x 12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6736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F9CA86F-3A50-BE40-BE65-5A62835D0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688" y="85133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57BD5-BC38-B34B-B7DF-F3CB53E60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003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390C44-8729-634D-856B-205D5C09C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193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93E35-A8DB-2141-9677-A365AFD7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483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E1335-B5BB-6A45-BB35-1681DCE2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6377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522C7-A41C-3E4E-AD4A-AA1050BED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628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8C8D6F-F91B-6C43-99D8-8869911EA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522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66C6AC-B261-A74C-B353-3A0F8FCF4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0968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DC4F88-4018-3047-B061-A143BD971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5862" y="110342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FFAF3E-9B0A-CC47-9476-1557CE5E2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823" y="107313"/>
            <a:ext cx="424556" cy="41801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208553"/>
      </p:ext>
    </p:extLst>
  </p:cSld>
  <p:clrMapOvr>
    <a:masterClrMapping/>
  </p:clrMapOvr>
  <p:transition spd="slow" advClick="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9621BB-63D9-684E-A491-7180F00B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35" y="0"/>
            <a:ext cx="1096908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10    10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963713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29404"/>
      </p:ext>
    </p:extLst>
  </p:cSld>
  <p:clrMapOvr>
    <a:masterClrMapping/>
  </p:clrMapOvr>
  <p:transition spd="slow" advClick="0" advTm="4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5    3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81323"/>
      </p:ext>
    </p:extLst>
  </p:cSld>
  <p:clrMapOvr>
    <a:masterClrMapping/>
  </p:clrMapOvr>
  <p:transition spd="slow" advClick="0" advTm="4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7    5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56222"/>
      </p:ext>
    </p:extLst>
  </p:cSld>
  <p:clrMapOvr>
    <a:masterClrMapping/>
  </p:clrMapOvr>
  <p:transition spd="slow" advClick="0" advTm="4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6    11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063985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985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6593" r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82024"/>
      </p:ext>
    </p:extLst>
  </p:cSld>
  <p:clrMapOvr>
    <a:masterClrMapping/>
  </p:clrMapOvr>
  <p:transition spd="slow" advClick="0" advTm="4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09600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5    5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375698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8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8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8000" dirty="0"/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375698" cy="1323439"/>
              </a:xfrm>
              <a:prstGeom prst="rect">
                <a:avLst/>
              </a:prstGeom>
              <a:blipFill>
                <a:blip r:embed="rId3"/>
                <a:stretch>
                  <a:fillRect l="-29358" t="-2857" b="-3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619157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36001"/>
      </p:ext>
    </p:extLst>
  </p:cSld>
  <p:clrMapOvr>
    <a:masterClrMapping/>
  </p:clrMapOvr>
  <p:transition spd="slow" advClick="0" advTm="4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4DCA54-239A-B545-850D-AC0DADACCE63}"/>
              </a:ext>
            </a:extLst>
          </p:cNvPr>
          <p:cNvGrpSpPr/>
          <p:nvPr/>
        </p:nvGrpSpPr>
        <p:grpSpPr>
          <a:xfrm>
            <a:off x="162935" y="0"/>
            <a:ext cx="8893956" cy="6665820"/>
            <a:chOff x="162935" y="0"/>
            <a:chExt cx="8893956" cy="66658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4F0E8-D4E0-B24E-B72A-17E36924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9983" y="558582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9621BB-63D9-684E-A491-7180F00B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35" y="0"/>
              <a:ext cx="1096908" cy="108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A27ECF-0672-CB4C-B2A0-B9B215C55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37324" y="1457910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Heiti TC Medium" pitchFamily="2" charset="-128"/>
                <a:ea typeface="Heiti TC Medium" pitchFamily="2" charset="-128"/>
              </a:rPr>
              <a:t>5    12 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/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73423C-7BA9-644E-B736-DAE24D809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57" y="2376712"/>
                <a:ext cx="1149674" cy="1323439"/>
              </a:xfrm>
              <a:prstGeom prst="rect">
                <a:avLst/>
              </a:prstGeom>
              <a:blipFill>
                <a:blip r:embed="rId3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17FE3E-5485-BF4B-9FEE-F74F45797272}"/>
              </a:ext>
            </a:extLst>
          </p:cNvPr>
          <p:cNvSpPr/>
          <p:nvPr/>
        </p:nvSpPr>
        <p:spPr>
          <a:xfrm>
            <a:off x="5778181" y="2376712"/>
            <a:ext cx="2296885" cy="12354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71385"/>
      </p:ext>
    </p:extLst>
  </p:cSld>
  <p:clrMapOvr>
    <a:masterClrMapping/>
  </p:clrMapOvr>
  <p:transition spd="slow" advClick="0" advTm="4000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730</Words>
  <Application>Microsoft Macintosh PowerPoint</Application>
  <PresentationFormat>On-screen Show (4:3)</PresentationFormat>
  <Paragraphs>338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Heiti TC Medium</vt:lpstr>
      <vt:lpstr>Arial</vt:lpstr>
      <vt:lpstr>Calibri</vt:lpstr>
      <vt:lpstr>Calibri Light</vt:lpstr>
      <vt:lpstr>Cambria</vt:lpstr>
      <vt:lpstr>Cambria Math</vt:lpstr>
      <vt:lpstr>Century Gothic</vt:lpstr>
      <vt:lpstr>Office Theme</vt:lpstr>
      <vt:lpstr>Equation</vt:lpstr>
      <vt:lpstr>+ Each question will appear for 4 seconds  + Please attempt all questions  </vt:lpstr>
      <vt:lpstr>PowerPoint Presentation</vt:lpstr>
      <vt:lpstr>2    5 =</vt:lpstr>
      <vt:lpstr>10    10 =</vt:lpstr>
      <vt:lpstr>5    3 =</vt:lpstr>
      <vt:lpstr>7    5 =</vt:lpstr>
      <vt:lpstr>6    11 =</vt:lpstr>
      <vt:lpstr>5    5 =</vt:lpstr>
      <vt:lpstr>5    12 =</vt:lpstr>
      <vt:lpstr>3    3 =</vt:lpstr>
      <vt:lpstr>4    4 =</vt:lpstr>
      <vt:lpstr>3    6 =</vt:lpstr>
      <vt:lpstr>8    4 =</vt:lpstr>
      <vt:lpstr>3    12 =</vt:lpstr>
      <vt:lpstr>3    9 =</vt:lpstr>
      <vt:lpstr>4    12 =</vt:lpstr>
      <vt:lpstr>3    8 =</vt:lpstr>
      <vt:lpstr>6    6 =</vt:lpstr>
      <vt:lpstr>8    7 =</vt:lpstr>
      <vt:lpstr>9    6 =</vt:lpstr>
      <vt:lpstr>8    12 =</vt:lpstr>
      <vt:lpstr>6    7 =</vt:lpstr>
      <vt:lpstr>11    11 =</vt:lpstr>
      <vt:lpstr>7    9 =</vt:lpstr>
      <vt:lpstr>9    9 =</vt:lpstr>
      <vt:lpstr>12    12 =</vt:lpstr>
      <vt:lpstr>11    12 =</vt:lpstr>
      <vt:lpstr>Which ones do you know ?   </vt:lpstr>
      <vt:lpstr>PowerPoint Presentation</vt:lpstr>
      <vt:lpstr>PowerPoint Presentation</vt:lpstr>
      <vt:lpstr>Today’s  Factor-Factor-Product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Lomax</dc:creator>
  <cp:lastModifiedBy>Steve Lomax</cp:lastModifiedBy>
  <cp:revision>49</cp:revision>
  <dcterms:created xsi:type="dcterms:W3CDTF">2020-01-25T22:38:37Z</dcterms:created>
  <dcterms:modified xsi:type="dcterms:W3CDTF">2020-02-02T20:54:17Z</dcterms:modified>
</cp:coreProperties>
</file>