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0" r:id="rId2"/>
    <p:sldId id="257" r:id="rId3"/>
    <p:sldId id="258" r:id="rId4"/>
    <p:sldId id="259" r:id="rId5"/>
    <p:sldId id="268" r:id="rId6"/>
    <p:sldId id="269" r:id="rId7"/>
    <p:sldId id="270" r:id="rId8"/>
    <p:sldId id="271" r:id="rId9"/>
    <p:sldId id="272" r:id="rId10"/>
    <p:sldId id="267" r:id="rId11"/>
    <p:sldId id="311" r:id="rId12"/>
    <p:sldId id="312" r:id="rId13"/>
    <p:sldId id="313" r:id="rId14"/>
    <p:sldId id="314" r:id="rId15"/>
    <p:sldId id="315" r:id="rId16"/>
    <p:sldId id="316" r:id="rId17"/>
    <p:sldId id="317" r:id="rId18"/>
    <p:sldId id="273"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p:restoredTop sz="94694"/>
  </p:normalViewPr>
  <p:slideViewPr>
    <p:cSldViewPr snapToGrid="0" snapToObjects="1" showGuides="1">
      <p:cViewPr varScale="1">
        <p:scale>
          <a:sx n="88" d="100"/>
          <a:sy n="88" d="100"/>
        </p:scale>
        <p:origin x="19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A317-B63F-564E-ACF1-CF0D542ADB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B65CFB3-A769-E04C-A736-605F30386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5B9FADA-DA35-B244-A8C5-F348B78137D8}"/>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5" name="Footer Placeholder 4">
            <a:extLst>
              <a:ext uri="{FF2B5EF4-FFF2-40B4-BE49-F238E27FC236}">
                <a16:creationId xmlns:a16="http://schemas.microsoft.com/office/drawing/2014/main" id="{D77EBC95-4634-E248-8AAA-1F316963E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AF522-DF00-6248-B5B9-177650E5CB15}"/>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183689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3516-5E8D-A04B-AD60-4F963B3EB3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ED5075E-7F56-BB41-B2D5-BACF6F9897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5C5B91-6379-E348-B5F3-3795B510E2C7}"/>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5" name="Footer Placeholder 4">
            <a:extLst>
              <a:ext uri="{FF2B5EF4-FFF2-40B4-BE49-F238E27FC236}">
                <a16:creationId xmlns:a16="http://schemas.microsoft.com/office/drawing/2014/main" id="{DA23FD2C-378D-3B46-B48A-03DB3C509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3D3B1-9EB2-E845-BC41-832935A89C5C}"/>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149347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381A1-324A-1C44-96C2-C0780DB8280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0ABC54-97EB-9245-9B64-A0132369CA9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DD46FC-DD32-724D-89CC-B846417357B6}"/>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5" name="Footer Placeholder 4">
            <a:extLst>
              <a:ext uri="{FF2B5EF4-FFF2-40B4-BE49-F238E27FC236}">
                <a16:creationId xmlns:a16="http://schemas.microsoft.com/office/drawing/2014/main" id="{39CCB983-7DF8-F44A-A4C7-7330D8E27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7EE93-1B76-0A45-88EF-9B5CB0846A60}"/>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125742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4BDD-1B08-B442-B3F7-1C78EF1B84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BC9908-2D8E-F04D-BEA9-9E5209C842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9C6C57-5DCF-AE40-98A6-9AA2C499AC3D}"/>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5" name="Footer Placeholder 4">
            <a:extLst>
              <a:ext uri="{FF2B5EF4-FFF2-40B4-BE49-F238E27FC236}">
                <a16:creationId xmlns:a16="http://schemas.microsoft.com/office/drawing/2014/main" id="{9B5E56ED-B74C-3F46-B883-C1CBC6BD7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26695-02B1-764C-AF30-211C1E558998}"/>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28263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334A-386C-D845-A562-1C3F55D86C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A68CB79-CCF0-0C4E-AE3E-A19527F887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E35660-4669-F341-97A6-032E787F52CF}"/>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5" name="Footer Placeholder 4">
            <a:extLst>
              <a:ext uri="{FF2B5EF4-FFF2-40B4-BE49-F238E27FC236}">
                <a16:creationId xmlns:a16="http://schemas.microsoft.com/office/drawing/2014/main" id="{09DED627-39E0-0143-9B1B-B6BDA79D2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DD64E-7618-5140-AC3D-040B73449661}"/>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40035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20B1-5761-E146-A46F-12C8B71E8E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10A5675-2616-3B4E-8854-80A80918E0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F6A1D60-39E3-6146-AFD0-58F3FED991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794D5B-72DB-5545-B4A8-CA288297DCCC}"/>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6" name="Footer Placeholder 5">
            <a:extLst>
              <a:ext uri="{FF2B5EF4-FFF2-40B4-BE49-F238E27FC236}">
                <a16:creationId xmlns:a16="http://schemas.microsoft.com/office/drawing/2014/main" id="{666BD4F9-8890-CE4B-B73D-14768A8F4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7F6B1-6206-7540-88A1-E2AF80EA7C6F}"/>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409746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6EB0-044B-4C44-B873-BA416DCA6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34EBC-89A1-9643-9D09-D8188B3C6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F275C8-BE03-3543-AE75-E0902802FB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1CDA78-6766-1D48-809D-130894699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FF9863-106D-3E44-8FFA-5663F46987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6E8B76-6B9E-D346-892D-7287A39C07BB}"/>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8" name="Footer Placeholder 7">
            <a:extLst>
              <a:ext uri="{FF2B5EF4-FFF2-40B4-BE49-F238E27FC236}">
                <a16:creationId xmlns:a16="http://schemas.microsoft.com/office/drawing/2014/main" id="{DDDEECE3-A6A0-C548-93C8-6ABBD4382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55A96-D4B4-8342-9447-F6C763F017E3}"/>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360647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0BA9-B018-4644-A359-0E5ED3FA95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F592AD2-2554-8440-80C3-7EB2D3CCC1F3}"/>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4" name="Footer Placeholder 3">
            <a:extLst>
              <a:ext uri="{FF2B5EF4-FFF2-40B4-BE49-F238E27FC236}">
                <a16:creationId xmlns:a16="http://schemas.microsoft.com/office/drawing/2014/main" id="{4F78EA50-5C60-6C44-A3AC-86816136C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CEF16-9007-C64E-BB70-722E87BEA3FB}"/>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213105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AE2EB-BFE1-4646-A5C6-76A681CF7B43}"/>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3" name="Footer Placeholder 2">
            <a:extLst>
              <a:ext uri="{FF2B5EF4-FFF2-40B4-BE49-F238E27FC236}">
                <a16:creationId xmlns:a16="http://schemas.microsoft.com/office/drawing/2014/main" id="{915C2593-5662-5141-A4C5-A0207664DC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78DD16-EEE4-BA40-B456-697EA85D0D1B}"/>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332210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3BB-AEB1-AC4C-833F-937655E53D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400EB93-008C-A44E-84A1-9E0742AD2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836E3C-5AB2-914E-96FC-A9DB094B9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4738EA-FE27-1242-8CEE-A5EE3946AA3C}"/>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6" name="Footer Placeholder 5">
            <a:extLst>
              <a:ext uri="{FF2B5EF4-FFF2-40B4-BE49-F238E27FC236}">
                <a16:creationId xmlns:a16="http://schemas.microsoft.com/office/drawing/2014/main" id="{D3B894B0-D994-BE4C-9600-39DDF4AA9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C2FE2F-8A6F-6744-8A33-9EFDC342E71D}"/>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103612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91BD-2C91-C143-AC16-91E25A6C02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10771E-603A-E94C-8919-F1214A13C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CF16B8-C9A5-5E4A-9752-41A1834BB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7D5A0B-7D7A-8744-A550-DD48BDD86331}"/>
              </a:ext>
            </a:extLst>
          </p:cNvPr>
          <p:cNvSpPr>
            <a:spLocks noGrp="1"/>
          </p:cNvSpPr>
          <p:nvPr>
            <p:ph type="dt" sz="half" idx="10"/>
          </p:nvPr>
        </p:nvSpPr>
        <p:spPr/>
        <p:txBody>
          <a:bodyPr/>
          <a:lstStyle/>
          <a:p>
            <a:fld id="{7C3E5271-D4EA-F64A-A0D4-00F806499738}" type="datetimeFigureOut">
              <a:rPr lang="en-US" smtClean="0"/>
              <a:t>3/13/2025</a:t>
            </a:fld>
            <a:endParaRPr lang="en-US"/>
          </a:p>
        </p:txBody>
      </p:sp>
      <p:sp>
        <p:nvSpPr>
          <p:cNvPr id="6" name="Footer Placeholder 5">
            <a:extLst>
              <a:ext uri="{FF2B5EF4-FFF2-40B4-BE49-F238E27FC236}">
                <a16:creationId xmlns:a16="http://schemas.microsoft.com/office/drawing/2014/main" id="{C8FE4A0F-8122-1643-B4C0-D41020AC6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99F66-7E8A-6042-8483-376417C0FE08}"/>
              </a:ext>
            </a:extLst>
          </p:cNvPr>
          <p:cNvSpPr>
            <a:spLocks noGrp="1"/>
          </p:cNvSpPr>
          <p:nvPr>
            <p:ph type="sldNum" sz="quarter" idx="12"/>
          </p:nvPr>
        </p:nvSpPr>
        <p:spPr/>
        <p:txBody>
          <a:bodyPr/>
          <a:lstStyle/>
          <a:p>
            <a:fld id="{19149306-1B73-C342-9A13-286448B569F1}" type="slidenum">
              <a:rPr lang="en-US" smtClean="0"/>
              <a:t>‹#›</a:t>
            </a:fld>
            <a:endParaRPr lang="en-US"/>
          </a:p>
        </p:txBody>
      </p:sp>
    </p:spTree>
    <p:extLst>
      <p:ext uri="{BB962C8B-B14F-4D97-AF65-F5344CB8AC3E}">
        <p14:creationId xmlns:p14="http://schemas.microsoft.com/office/powerpoint/2010/main" val="93985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2AC85-C48E-EC47-9376-8AB4A17E2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A2956-8975-FA43-AEA5-42A9CE97C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C0491C-B93F-7E44-A9B6-3561E7955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E5271-D4EA-F64A-A0D4-00F806499738}" type="datetimeFigureOut">
              <a:rPr lang="en-US" smtClean="0"/>
              <a:t>3/13/2025</a:t>
            </a:fld>
            <a:endParaRPr lang="en-US"/>
          </a:p>
        </p:txBody>
      </p:sp>
      <p:sp>
        <p:nvSpPr>
          <p:cNvPr id="5" name="Footer Placeholder 4">
            <a:extLst>
              <a:ext uri="{FF2B5EF4-FFF2-40B4-BE49-F238E27FC236}">
                <a16:creationId xmlns:a16="http://schemas.microsoft.com/office/drawing/2014/main" id="{0DD83778-7430-A64F-9495-4E15DA28B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609C8D-9BCF-4E40-B9BF-CCAA7BCC0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49306-1B73-C342-9A13-286448B569F1}" type="slidenum">
              <a:rPr lang="en-US" smtClean="0"/>
              <a:t>‹#›</a:t>
            </a:fld>
            <a:endParaRPr lang="en-US"/>
          </a:p>
        </p:txBody>
      </p:sp>
    </p:spTree>
    <p:extLst>
      <p:ext uri="{BB962C8B-B14F-4D97-AF65-F5344CB8AC3E}">
        <p14:creationId xmlns:p14="http://schemas.microsoft.com/office/powerpoint/2010/main" val="4038476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0638B0C-ECBF-A84D-9A09-C94F1FCBA273}"/>
              </a:ext>
            </a:extLst>
          </p:cNvPr>
          <p:cNvSpPr/>
          <p:nvPr/>
        </p:nvSpPr>
        <p:spPr>
          <a:xfrm>
            <a:off x="3786676" y="-11927"/>
            <a:ext cx="8399600" cy="6881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B55362-0C97-1C40-917C-074527FB6681}"/>
              </a:ext>
            </a:extLst>
          </p:cNvPr>
          <p:cNvSpPr/>
          <p:nvPr/>
        </p:nvSpPr>
        <p:spPr>
          <a:xfrm>
            <a:off x="0" y="0"/>
            <a:ext cx="3863975" cy="68699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BD3869-1CB2-794F-B538-9D4E49E25B79}"/>
              </a:ext>
            </a:extLst>
          </p:cNvPr>
          <p:cNvSpPr/>
          <p:nvPr/>
        </p:nvSpPr>
        <p:spPr>
          <a:xfrm>
            <a:off x="504824" y="-2461"/>
            <a:ext cx="2917047" cy="2603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45B39-8151-9D4F-B906-BDCFD9ADA9F8}"/>
              </a:ext>
            </a:extLst>
          </p:cNvPr>
          <p:cNvSpPr/>
          <p:nvPr/>
        </p:nvSpPr>
        <p:spPr>
          <a:xfrm>
            <a:off x="508138" y="239090"/>
            <a:ext cx="2916238" cy="16643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B21450-2484-CA47-A7F4-921895AC4F00}"/>
              </a:ext>
            </a:extLst>
          </p:cNvPr>
          <p:cNvSpPr/>
          <p:nvPr/>
        </p:nvSpPr>
        <p:spPr>
          <a:xfrm>
            <a:off x="504825" y="1902238"/>
            <a:ext cx="2916238" cy="43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13E584-0413-E240-804A-1C7D3E8C4544}"/>
              </a:ext>
            </a:extLst>
          </p:cNvPr>
          <p:cNvSpPr/>
          <p:nvPr/>
        </p:nvSpPr>
        <p:spPr>
          <a:xfrm>
            <a:off x="4567447" y="0"/>
            <a:ext cx="7089565" cy="1233488"/>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2965F8-4EAF-254E-A1B4-3CA82B178603}"/>
              </a:ext>
            </a:extLst>
          </p:cNvPr>
          <p:cNvSpPr txBox="1"/>
          <p:nvPr/>
        </p:nvSpPr>
        <p:spPr>
          <a:xfrm>
            <a:off x="4939371" y="324356"/>
            <a:ext cx="6345715" cy="584775"/>
          </a:xfrm>
          <a:prstGeom prst="rect">
            <a:avLst/>
          </a:prstGeom>
          <a:noFill/>
        </p:spPr>
        <p:txBody>
          <a:bodyPr wrap="square" rtlCol="0">
            <a:spAutoFit/>
          </a:bodyPr>
          <a:lstStyle/>
          <a:p>
            <a:pPr algn="ctr"/>
            <a:r>
              <a:rPr lang="en-US" sz="3200" b="1" dirty="0">
                <a:latin typeface="Helvetica Neue" panose="02000503000000020004" pitchFamily="2" charset="0"/>
                <a:ea typeface="Helvetica Neue" panose="02000503000000020004" pitchFamily="2" charset="0"/>
                <a:cs typeface="Helvetica Neue" panose="02000503000000020004" pitchFamily="2" charset="0"/>
              </a:rPr>
              <a:t>HOW?</a:t>
            </a:r>
          </a:p>
        </p:txBody>
      </p:sp>
      <p:sp>
        <p:nvSpPr>
          <p:cNvPr id="10" name="TextBox 9">
            <a:extLst>
              <a:ext uri="{FF2B5EF4-FFF2-40B4-BE49-F238E27FC236}">
                <a16:creationId xmlns:a16="http://schemas.microsoft.com/office/drawing/2014/main" id="{0CD1D846-E3DD-D146-82C5-70F9798B0847}"/>
              </a:ext>
            </a:extLst>
          </p:cNvPr>
          <p:cNvSpPr txBox="1"/>
          <p:nvPr/>
        </p:nvSpPr>
        <p:spPr>
          <a:xfrm>
            <a:off x="649288" y="-36552"/>
            <a:ext cx="2500975" cy="276999"/>
          </a:xfrm>
          <a:prstGeom prst="rect">
            <a:avLst/>
          </a:prstGeom>
          <a:noFill/>
        </p:spPr>
        <p:txBody>
          <a:bodyPr wrap="square" rtlCol="0">
            <a:spAutoFit/>
          </a:bodyPr>
          <a:lstStyle/>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Catt Educational</a:t>
            </a:r>
          </a:p>
        </p:txBody>
      </p:sp>
      <p:sp>
        <p:nvSpPr>
          <p:cNvPr id="11" name="TextBox 10">
            <a:extLst>
              <a:ext uri="{FF2B5EF4-FFF2-40B4-BE49-F238E27FC236}">
                <a16:creationId xmlns:a16="http://schemas.microsoft.com/office/drawing/2014/main" id="{F31634B2-1240-D346-85CA-A6EB804AF2A9}"/>
              </a:ext>
            </a:extLst>
          </p:cNvPr>
          <p:cNvSpPr txBox="1"/>
          <p:nvPr/>
        </p:nvSpPr>
        <p:spPr>
          <a:xfrm>
            <a:off x="520262" y="685652"/>
            <a:ext cx="2500975" cy="276999"/>
          </a:xfrm>
          <a:prstGeom prst="rect">
            <a:avLst/>
          </a:prstGeom>
          <a:noFill/>
        </p:spPr>
        <p:txBody>
          <a:bodyPr wrap="square" rtlCol="0">
            <a:spAutoFit/>
          </a:bodyPr>
          <a:lstStyle/>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TEACHING</a:t>
            </a:r>
          </a:p>
        </p:txBody>
      </p:sp>
      <p:sp>
        <p:nvSpPr>
          <p:cNvPr id="12" name="TextBox 11">
            <a:extLst>
              <a:ext uri="{FF2B5EF4-FFF2-40B4-BE49-F238E27FC236}">
                <a16:creationId xmlns:a16="http://schemas.microsoft.com/office/drawing/2014/main" id="{8751176E-A32A-3E4F-9AA7-D0C68B85EF04}"/>
              </a:ext>
            </a:extLst>
          </p:cNvPr>
          <p:cNvSpPr txBox="1"/>
          <p:nvPr/>
        </p:nvSpPr>
        <p:spPr>
          <a:xfrm>
            <a:off x="539416" y="813334"/>
            <a:ext cx="250097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WALKTHRUs</a:t>
            </a:r>
          </a:p>
        </p:txBody>
      </p:sp>
      <p:sp>
        <p:nvSpPr>
          <p:cNvPr id="13" name="TextBox 12">
            <a:extLst>
              <a:ext uri="{FF2B5EF4-FFF2-40B4-BE49-F238E27FC236}">
                <a16:creationId xmlns:a16="http://schemas.microsoft.com/office/drawing/2014/main" id="{0A4ACD99-95A5-3A4F-AACB-84E3E41EA33A}"/>
              </a:ext>
            </a:extLst>
          </p:cNvPr>
          <p:cNvSpPr txBox="1"/>
          <p:nvPr/>
        </p:nvSpPr>
        <p:spPr>
          <a:xfrm>
            <a:off x="558571" y="1259610"/>
            <a:ext cx="2500975" cy="400110"/>
          </a:xfrm>
          <a:prstGeom prst="rect">
            <a:avLst/>
          </a:prstGeom>
          <a:noFill/>
        </p:spPr>
        <p:txBody>
          <a:bodyPr wrap="square" rtlCol="0">
            <a:spAutoFit/>
          </a:bodyPr>
          <a:lstStyle/>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PRESENTATION</a:t>
            </a:r>
          </a:p>
        </p:txBody>
      </p:sp>
      <p:sp>
        <p:nvSpPr>
          <p:cNvPr id="14" name="TextBox 13">
            <a:extLst>
              <a:ext uri="{FF2B5EF4-FFF2-40B4-BE49-F238E27FC236}">
                <a16:creationId xmlns:a16="http://schemas.microsoft.com/office/drawing/2014/main" id="{64A2DCE6-D865-0345-9ADE-F5B4F9CF9A62}"/>
              </a:ext>
            </a:extLst>
          </p:cNvPr>
          <p:cNvSpPr txBox="1"/>
          <p:nvPr/>
        </p:nvSpPr>
        <p:spPr>
          <a:xfrm>
            <a:off x="558572" y="1498678"/>
            <a:ext cx="2500975" cy="400110"/>
          </a:xfrm>
          <a:prstGeom prst="rect">
            <a:avLst/>
          </a:prstGeom>
          <a:noFill/>
        </p:spPr>
        <p:txBody>
          <a:bodyPr wrap="square" rtlCol="0">
            <a:spAutoFit/>
          </a:bodyPr>
          <a:lstStyle/>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SLIDES</a:t>
            </a:r>
          </a:p>
        </p:txBody>
      </p:sp>
      <p:sp>
        <p:nvSpPr>
          <p:cNvPr id="15" name="TextBox 14">
            <a:extLst>
              <a:ext uri="{FF2B5EF4-FFF2-40B4-BE49-F238E27FC236}">
                <a16:creationId xmlns:a16="http://schemas.microsoft.com/office/drawing/2014/main" id="{58E96CB5-949E-1B43-A38B-5565D08ABE06}"/>
              </a:ext>
            </a:extLst>
          </p:cNvPr>
          <p:cNvSpPr txBox="1"/>
          <p:nvPr/>
        </p:nvSpPr>
        <p:spPr>
          <a:xfrm>
            <a:off x="534079" y="2014745"/>
            <a:ext cx="2846616" cy="246221"/>
          </a:xfrm>
          <a:prstGeom prst="rect">
            <a:avLst/>
          </a:prstGeom>
          <a:noFill/>
        </p:spPr>
        <p:txBody>
          <a:bodyPr wrap="square" rtlCol="0">
            <a:spAutoFit/>
          </a:bodyPr>
          <a:lstStyle/>
          <a:p>
            <a:pPr algn="ctr"/>
            <a:r>
              <a:rPr lang="en-US" sz="1000" dirty="0">
                <a:latin typeface="Helvetica Neue Medium" panose="02000503000000020004" pitchFamily="2" charset="0"/>
                <a:ea typeface="Helvetica Neue Medium" panose="02000503000000020004" pitchFamily="2" charset="0"/>
                <a:cs typeface="Helvetica Neue Medium" panose="02000503000000020004" pitchFamily="2" charset="0"/>
              </a:rPr>
              <a:t>TOM SHERRINGTON &amp; OLIVER CAVIGLIOLI</a:t>
            </a:r>
          </a:p>
        </p:txBody>
      </p:sp>
      <p:sp>
        <p:nvSpPr>
          <p:cNvPr id="16" name="TextBox 15">
            <a:extLst>
              <a:ext uri="{FF2B5EF4-FFF2-40B4-BE49-F238E27FC236}">
                <a16:creationId xmlns:a16="http://schemas.microsoft.com/office/drawing/2014/main" id="{83D43FB7-D17D-494B-A087-78897F4589C8}"/>
              </a:ext>
            </a:extLst>
          </p:cNvPr>
          <p:cNvSpPr txBox="1"/>
          <p:nvPr/>
        </p:nvSpPr>
        <p:spPr>
          <a:xfrm>
            <a:off x="417196" y="2576661"/>
            <a:ext cx="3259454" cy="1718676"/>
          </a:xfrm>
          <a:prstGeom prst="rect">
            <a:avLst/>
          </a:prstGeom>
          <a:noFill/>
        </p:spPr>
        <p:txBody>
          <a:bodyPr wrap="square" rtlCol="0">
            <a:spAutoFit/>
          </a:bodyPr>
          <a:lstStyle/>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 | D | A | P | T</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OBSERVATIONS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UNSEEN OBSERVATIONS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RUNNING CPD CYCLES</a:t>
            </a:r>
          </a:p>
          <a:p>
            <a:pPr>
              <a:lnSpc>
                <a:spcPct val="150000"/>
              </a:lnSpc>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cxnSp>
        <p:nvCxnSpPr>
          <p:cNvPr id="18" name="Straight Connector 17">
            <a:extLst>
              <a:ext uri="{FF2B5EF4-FFF2-40B4-BE49-F238E27FC236}">
                <a16:creationId xmlns:a16="http://schemas.microsoft.com/office/drawing/2014/main" id="{F4752633-60BC-1647-8280-C6FF03B57ACB}"/>
              </a:ext>
            </a:extLst>
          </p:cNvPr>
          <p:cNvCxnSpPr/>
          <p:nvPr/>
        </p:nvCxnSpPr>
        <p:spPr>
          <a:xfrm>
            <a:off x="479425" y="2915197"/>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410530A-0BCD-574D-AE82-E000B618703E}"/>
              </a:ext>
            </a:extLst>
          </p:cNvPr>
          <p:cNvCxnSpPr/>
          <p:nvPr/>
        </p:nvCxnSpPr>
        <p:spPr>
          <a:xfrm>
            <a:off x="473868" y="3200948"/>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4E502F8-A854-5947-9C6B-2FDD4AA4F9EF}"/>
              </a:ext>
            </a:extLst>
          </p:cNvPr>
          <p:cNvCxnSpPr/>
          <p:nvPr/>
        </p:nvCxnSpPr>
        <p:spPr>
          <a:xfrm>
            <a:off x="473868" y="3745972"/>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46E5D16-DA85-EE43-99EA-967E5E2C8B55}"/>
              </a:ext>
            </a:extLst>
          </p:cNvPr>
          <p:cNvCxnSpPr/>
          <p:nvPr/>
        </p:nvCxnSpPr>
        <p:spPr>
          <a:xfrm>
            <a:off x="473868" y="3467648"/>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323FE9B-D41B-D245-ADAD-6FBBEF81F5FF}"/>
              </a:ext>
            </a:extLst>
          </p:cNvPr>
          <p:cNvCxnSpPr/>
          <p:nvPr/>
        </p:nvCxnSpPr>
        <p:spPr>
          <a:xfrm>
            <a:off x="473868" y="4012672"/>
            <a:ext cx="29162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38" name="Picture 37" descr="A picture containing drawing&#10;&#10;Description automatically generated">
            <a:extLst>
              <a:ext uri="{FF2B5EF4-FFF2-40B4-BE49-F238E27FC236}">
                <a16:creationId xmlns:a16="http://schemas.microsoft.com/office/drawing/2014/main" id="{A7A66A28-71D4-1F48-8931-46BF0DED761D}"/>
              </a:ext>
            </a:extLst>
          </p:cNvPr>
          <p:cNvPicPr>
            <a:picLocks noChangeAspect="1"/>
          </p:cNvPicPr>
          <p:nvPr/>
        </p:nvPicPr>
        <p:blipFill>
          <a:blip r:embed="rId2"/>
          <a:stretch>
            <a:fillRect/>
          </a:stretch>
        </p:blipFill>
        <p:spPr>
          <a:xfrm>
            <a:off x="5977642" y="1459665"/>
            <a:ext cx="4987458" cy="5197090"/>
          </a:xfrm>
          <a:prstGeom prst="rect">
            <a:avLst/>
          </a:prstGeom>
        </p:spPr>
      </p:pic>
      <p:sp>
        <p:nvSpPr>
          <p:cNvPr id="5" name="Rectangle 4">
            <a:extLst>
              <a:ext uri="{FF2B5EF4-FFF2-40B4-BE49-F238E27FC236}">
                <a16:creationId xmlns:a16="http://schemas.microsoft.com/office/drawing/2014/main" id="{9DA1E797-26D4-F34A-9FC7-7988423B5890}"/>
              </a:ext>
            </a:extLst>
          </p:cNvPr>
          <p:cNvSpPr/>
          <p:nvPr/>
        </p:nvSpPr>
        <p:spPr>
          <a:xfrm>
            <a:off x="5679440" y="5709920"/>
            <a:ext cx="1783886" cy="823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37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a:cxnSpLocks/>
            <a:endCxn id="26" idx="3"/>
          </p:cNvCxnSpPr>
          <p:nvPr/>
        </p:nvCxnSpPr>
        <p:spPr>
          <a:xfrm flipV="1">
            <a:off x="594360" y="463188"/>
            <a:ext cx="5852021" cy="1306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INSTRUCTIONAL</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COACHING</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48508" y="726440"/>
            <a:ext cx="736234"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257959" y="732972"/>
            <a:ext cx="1256506"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INSTRUCTIONAL</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COACHING</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515236" y="732971"/>
            <a:ext cx="1174885" cy="246221"/>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660229" y="732970"/>
            <a:ext cx="1174884"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UNSEEN</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RUNNING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CPD CYCLES</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284" y="68319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SOLVE THE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LEARNING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PROBLEMS</a:t>
            </a:r>
          </a:p>
        </p:txBody>
      </p:sp>
    </p:spTree>
    <p:extLst>
      <p:ext uri="{BB962C8B-B14F-4D97-AF65-F5344CB8AC3E}">
        <p14:creationId xmlns:p14="http://schemas.microsoft.com/office/powerpoint/2010/main" val="166698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10460"/>
            <a:ext cx="5716213" cy="6777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2025"/>
            <a:ext cx="5076825" cy="198125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954107"/>
          </a:xfrm>
          <a:prstGeom prst="rect">
            <a:avLst/>
          </a:prstGeom>
          <a:noFill/>
        </p:spPr>
        <p:txBody>
          <a:bodyPr wrap="square" rtlCol="0">
            <a:spAutoFit/>
          </a:bodyPr>
          <a:lstStyle/>
          <a:p>
            <a:r>
              <a:rPr lang="en-US" sz="2800" b="1">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endPar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SECTION</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HOW?</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10085667" y="3052576"/>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54332" y="3395203"/>
            <a:ext cx="4924977"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THE RESEARCH CASE</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167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THE APPROACH</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8502"/>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THE ORIGINS</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8327" y="4700359"/>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INSTRUCTIONAL COACHES</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760476"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THE WALKTHRU FIT</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3743" y="-3549"/>
            <a:ext cx="6497942" cy="6867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C525A7-4DC2-0241-800D-4B5AF344FEB1}"/>
              </a:ext>
            </a:extLst>
          </p:cNvPr>
          <p:cNvCxnSpPr>
            <a:cxnSpLocks/>
          </p:cNvCxnSpPr>
          <p:nvPr/>
        </p:nvCxnSpPr>
        <p:spPr>
          <a:xfrm>
            <a:off x="6851650" y="3033713"/>
            <a:ext cx="5088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5002234-5016-6A42-BC2E-609CCEA4098F}"/>
              </a:ext>
            </a:extLst>
          </p:cNvPr>
          <p:cNvCxnSpPr>
            <a:cxnSpLocks/>
          </p:cNvCxnSpPr>
          <p:nvPr/>
        </p:nvCxnSpPr>
        <p:spPr>
          <a:xfrm>
            <a:off x="6851650" y="5732390"/>
            <a:ext cx="5088370" cy="0"/>
          </a:xfrm>
          <a:prstGeom prst="line">
            <a:avLst/>
          </a:prstGeom>
          <a:ln w="12700"/>
        </p:spPr>
        <p:style>
          <a:lnRef idx="1">
            <a:schemeClr val="dk1"/>
          </a:lnRef>
          <a:fillRef idx="0">
            <a:schemeClr val="dk1"/>
          </a:fillRef>
          <a:effectRef idx="0">
            <a:schemeClr val="dk1"/>
          </a:effectRef>
          <a:fontRef idx="minor">
            <a:schemeClr val="tx1"/>
          </a:fontRef>
        </p:style>
      </p:cxnSp>
      <p:pic>
        <p:nvPicPr>
          <p:cNvPr id="40" name="Picture 39" descr="A picture containing screenshot&#10;&#10;Description automatically generated">
            <a:extLst>
              <a:ext uri="{FF2B5EF4-FFF2-40B4-BE49-F238E27FC236}">
                <a16:creationId xmlns:a16="http://schemas.microsoft.com/office/drawing/2014/main" id="{0F58094C-1A52-394C-BB2F-D99DA409BFB0}"/>
              </a:ext>
            </a:extLst>
          </p:cNvPr>
          <p:cNvPicPr>
            <a:picLocks noChangeAspect="1"/>
          </p:cNvPicPr>
          <p:nvPr/>
        </p:nvPicPr>
        <p:blipFill>
          <a:blip r:embed="rId2"/>
          <a:stretch>
            <a:fillRect/>
          </a:stretch>
        </p:blipFill>
        <p:spPr>
          <a:xfrm>
            <a:off x="181388" y="1114575"/>
            <a:ext cx="6056351" cy="5488858"/>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7A6B425B-B927-314A-8983-5058529BE567}"/>
              </a:ext>
            </a:extLst>
          </p:cNvPr>
          <p:cNvPicPr>
            <a:picLocks noChangeAspect="1"/>
          </p:cNvPicPr>
          <p:nvPr/>
        </p:nvPicPr>
        <p:blipFill>
          <a:blip r:embed="rId3"/>
          <a:stretch>
            <a:fillRect/>
          </a:stretch>
        </p:blipFill>
        <p:spPr>
          <a:xfrm>
            <a:off x="9560787" y="6200780"/>
            <a:ext cx="2367687" cy="396870"/>
          </a:xfrm>
          <a:prstGeom prst="rect">
            <a:avLst/>
          </a:prstGeom>
        </p:spPr>
      </p:pic>
    </p:spTree>
    <p:extLst>
      <p:ext uri="{BB962C8B-B14F-4D97-AF65-F5344CB8AC3E}">
        <p14:creationId xmlns:p14="http://schemas.microsoft.com/office/powerpoint/2010/main" val="286014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APPROACH</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RESEARCH CASE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ORIGINS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INSTRUCTIONAL COACHES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WALKTHRU FIT</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limitations of the life coaching model for classroom teachers has been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recognised</a:t>
            </a:r>
            <a:r>
              <a:rPr lang="en-US" sz="2000" dirty="0">
                <a:latin typeface="Helvetica Neue" panose="02000503000000020004" pitchFamily="2" charset="0"/>
                <a:ea typeface="Helvetica Neue" panose="02000503000000020004" pitchFamily="2" charset="0"/>
                <a:cs typeface="Helvetica Neue" panose="02000503000000020004" pitchFamily="2" charset="0"/>
              </a:rPr>
              <a:t> by teachers and researchers.</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A7E02AFE-F568-E542-920A-B150E2732BCB}"/>
              </a:ext>
            </a:extLst>
          </p:cNvPr>
          <p:cNvSpPr txBox="1"/>
          <p:nvPr/>
        </p:nvSpPr>
        <p:spPr>
          <a:xfrm>
            <a:off x="2209420" y="5035539"/>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Instructional Coaching starts from the premise that the coach has technical knowledge to improve the skills of the teacher being coached.</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9420" y="582612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process involves communicating such knowledge.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000" dirty="0">
                <a:latin typeface="Helvetica Neue" panose="02000503000000020004" pitchFamily="2" charset="0"/>
                <a:ea typeface="Helvetica Neue" panose="02000503000000020004" pitchFamily="2" charset="0"/>
                <a:cs typeface="Helvetica Neue" panose="02000503000000020004" pitchFamily="2" charset="0"/>
              </a:rPr>
              <a:t> do this very effectively and avoid teachers wasting time in reinventing the wheel.</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pic>
        <p:nvPicPr>
          <p:cNvPr id="37" name="Picture 36" descr="A picture containing screenshot&#10;&#10;Description automatically generated">
            <a:extLst>
              <a:ext uri="{FF2B5EF4-FFF2-40B4-BE49-F238E27FC236}">
                <a16:creationId xmlns:a16="http://schemas.microsoft.com/office/drawing/2014/main" id="{2D2DB6AF-7E92-F444-AFA8-CC62CC2FD66B}"/>
              </a:ext>
            </a:extLst>
          </p:cNvPr>
          <p:cNvPicPr>
            <a:picLocks noChangeAspect="1"/>
          </p:cNvPicPr>
          <p:nvPr/>
        </p:nvPicPr>
        <p:blipFill>
          <a:blip r:embed="rId3"/>
          <a:stretch>
            <a:fillRect/>
          </a:stretch>
        </p:blipFill>
        <p:spPr>
          <a:xfrm>
            <a:off x="2629800" y="1124801"/>
            <a:ext cx="2038858" cy="1847813"/>
          </a:xfrm>
          <a:prstGeom prst="rect">
            <a:avLst/>
          </a:prstGeom>
        </p:spPr>
      </p:pic>
      <p:pic>
        <p:nvPicPr>
          <p:cNvPr id="40" name="Picture 39" descr="A screenshot of a cell phone&#10;&#10;Description automatically generated">
            <a:extLst>
              <a:ext uri="{FF2B5EF4-FFF2-40B4-BE49-F238E27FC236}">
                <a16:creationId xmlns:a16="http://schemas.microsoft.com/office/drawing/2014/main" id="{9E3D74AA-5B4C-DE42-9754-06251E4FDE48}"/>
              </a:ext>
            </a:extLst>
          </p:cNvPr>
          <p:cNvPicPr>
            <a:picLocks noChangeAspect="1"/>
          </p:cNvPicPr>
          <p:nvPr/>
        </p:nvPicPr>
        <p:blipFill>
          <a:blip r:embed="rId4"/>
          <a:stretch>
            <a:fillRect/>
          </a:stretch>
        </p:blipFill>
        <p:spPr>
          <a:xfrm>
            <a:off x="115764" y="1487430"/>
            <a:ext cx="2055617" cy="1512423"/>
          </a:xfrm>
          <a:prstGeom prst="rect">
            <a:avLst/>
          </a:prstGeom>
        </p:spPr>
      </p:pic>
      <p:pic>
        <p:nvPicPr>
          <p:cNvPr id="43" name="Picture 42" descr="A drawing of a person&#10;&#10;Description automatically generated">
            <a:extLst>
              <a:ext uri="{FF2B5EF4-FFF2-40B4-BE49-F238E27FC236}">
                <a16:creationId xmlns:a16="http://schemas.microsoft.com/office/drawing/2014/main" id="{94EA2137-9484-4840-A706-931E5F8DD99F}"/>
              </a:ext>
            </a:extLst>
          </p:cNvPr>
          <p:cNvPicPr>
            <a:picLocks noChangeAspect="1"/>
          </p:cNvPicPr>
          <p:nvPr/>
        </p:nvPicPr>
        <p:blipFill>
          <a:blip r:embed="rId5"/>
          <a:stretch>
            <a:fillRect/>
          </a:stretch>
        </p:blipFill>
        <p:spPr>
          <a:xfrm>
            <a:off x="4972050" y="1531082"/>
            <a:ext cx="1981834" cy="1065565"/>
          </a:xfrm>
          <a:prstGeom prst="rect">
            <a:avLst/>
          </a:prstGeom>
        </p:spPr>
      </p:pic>
      <p:pic>
        <p:nvPicPr>
          <p:cNvPr id="45" name="Picture 44" descr="A drawing of a cartoon character&#10;&#10;Description automatically generated">
            <a:extLst>
              <a:ext uri="{FF2B5EF4-FFF2-40B4-BE49-F238E27FC236}">
                <a16:creationId xmlns:a16="http://schemas.microsoft.com/office/drawing/2014/main" id="{A6D147A9-A537-7F4F-8524-402EA31ADF4D}"/>
              </a:ext>
            </a:extLst>
          </p:cNvPr>
          <p:cNvPicPr>
            <a:picLocks noChangeAspect="1"/>
          </p:cNvPicPr>
          <p:nvPr/>
        </p:nvPicPr>
        <p:blipFill>
          <a:blip r:embed="rId6"/>
          <a:stretch>
            <a:fillRect/>
          </a:stretch>
        </p:blipFill>
        <p:spPr>
          <a:xfrm>
            <a:off x="8090785" y="1114574"/>
            <a:ext cx="880831" cy="1819771"/>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00485D22-F826-A54A-9EF4-014E0A2E372A}"/>
              </a:ext>
            </a:extLst>
          </p:cNvPr>
          <p:cNvPicPr>
            <a:picLocks noChangeAspect="1"/>
          </p:cNvPicPr>
          <p:nvPr/>
        </p:nvPicPr>
        <p:blipFill>
          <a:blip r:embed="rId7"/>
          <a:stretch>
            <a:fillRect/>
          </a:stretch>
        </p:blipFill>
        <p:spPr>
          <a:xfrm>
            <a:off x="10177230" y="1104457"/>
            <a:ext cx="1751245" cy="1877462"/>
          </a:xfrm>
          <a:prstGeom prst="rect">
            <a:avLst/>
          </a:prstGeom>
        </p:spPr>
      </p:pic>
    </p:spTree>
    <p:extLst>
      <p:ext uri="{BB962C8B-B14F-4D97-AF65-F5344CB8AC3E}">
        <p14:creationId xmlns:p14="http://schemas.microsoft.com/office/powerpoint/2010/main" val="32987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THE RESEARCH CASE</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Strength 1</a:t>
            </a:r>
            <a:r>
              <a:rPr lang="en-US" sz="2200" dirty="0">
                <a:latin typeface="Helvetica Neue" panose="02000503000000020004" pitchFamily="2" charset="0"/>
                <a:ea typeface="Helvetica Neue" panose="02000503000000020004" pitchFamily="2" charset="0"/>
                <a:cs typeface="Helvetica Neue" panose="02000503000000020004" pitchFamily="2" charset="0"/>
              </a:rPr>
              <a:t>: Evidence from replicated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randomised</a:t>
            </a:r>
            <a:r>
              <a:rPr lang="en-US" sz="2200" dirty="0">
                <a:latin typeface="Helvetica Neue" panose="02000503000000020004" pitchFamily="2" charset="0"/>
                <a:ea typeface="Helvetica Neue" panose="02000503000000020004" pitchFamily="2" charset="0"/>
                <a:cs typeface="Helvetica Neue" panose="02000503000000020004" pitchFamily="2" charset="0"/>
              </a:rPr>
              <a:t> controlled trials</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0" name="TextBox 39">
            <a:extLst>
              <a:ext uri="{FF2B5EF4-FFF2-40B4-BE49-F238E27FC236}">
                <a16:creationId xmlns:a16="http://schemas.microsoft.com/office/drawing/2014/main" id="{3FF67B67-3A4D-E44A-B9D5-6265543233C8}"/>
              </a:ext>
            </a:extLst>
          </p:cNvPr>
          <p:cNvSpPr txBox="1"/>
          <p:nvPr/>
        </p:nvSpPr>
        <p:spPr>
          <a:xfrm>
            <a:off x="6370614" y="3083689"/>
            <a:ext cx="5574928" cy="430887"/>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Strength 2</a:t>
            </a:r>
            <a:r>
              <a:rPr lang="en-US" sz="2200" dirty="0">
                <a:latin typeface="Helvetica Neue" panose="02000503000000020004" pitchFamily="2" charset="0"/>
                <a:ea typeface="Helvetica Neue" panose="02000503000000020004" pitchFamily="2" charset="0"/>
                <a:cs typeface="Helvetica Neue" panose="02000503000000020004" pitchFamily="2" charset="0"/>
              </a:rPr>
              <a:t>: Evidence from meta-analysis</a:t>
            </a:r>
          </a:p>
        </p:txBody>
      </p:sp>
      <p:sp>
        <p:nvSpPr>
          <p:cNvPr id="28" name="TextBox 27">
            <a:extLst>
              <a:ext uri="{FF2B5EF4-FFF2-40B4-BE49-F238E27FC236}">
                <a16:creationId xmlns:a16="http://schemas.microsoft.com/office/drawing/2014/main" id="{EA9140AA-C3D8-A045-9F61-0F2EFB8D8173}"/>
              </a:ext>
            </a:extLst>
          </p:cNvPr>
          <p:cNvSpPr txBox="1"/>
          <p:nvPr/>
        </p:nvSpPr>
        <p:spPr>
          <a:xfrm>
            <a:off x="6377574" y="3614473"/>
            <a:ext cx="5574928" cy="430887"/>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Strength 3</a:t>
            </a:r>
            <a:r>
              <a:rPr lang="en-US" sz="2200" dirty="0">
                <a:latin typeface="Helvetica Neue" panose="02000503000000020004" pitchFamily="2" charset="0"/>
                <a:ea typeface="Helvetica Neue" panose="02000503000000020004" pitchFamily="2" charset="0"/>
                <a:cs typeface="Helvetica Neue" panose="02000503000000020004" pitchFamily="2" charset="0"/>
              </a:rPr>
              <a:t>: Evidence from A-B testing</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7574" y="4145257"/>
            <a:ext cx="5574928" cy="769441"/>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Strength 4</a:t>
            </a:r>
            <a:r>
              <a:rPr lang="en-US" sz="2200" dirty="0">
                <a:latin typeface="Helvetica Neue" panose="02000503000000020004" pitchFamily="2" charset="0"/>
                <a:ea typeface="Helvetica Neue" panose="02000503000000020004" pitchFamily="2" charset="0"/>
                <a:cs typeface="Helvetica Neue" panose="02000503000000020004" pitchFamily="2" charset="0"/>
              </a:rPr>
              <a:t>: Evidence from systematic research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programmes</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0" name="Picture 49" descr="A screenshot of a cell phone&#10;&#10;Description automatically generated">
            <a:extLst>
              <a:ext uri="{FF2B5EF4-FFF2-40B4-BE49-F238E27FC236}">
                <a16:creationId xmlns:a16="http://schemas.microsoft.com/office/drawing/2014/main" id="{77FB6D73-C00D-024C-90C2-DC8505D01145}"/>
              </a:ext>
            </a:extLst>
          </p:cNvPr>
          <p:cNvPicPr>
            <a:picLocks noChangeAspect="1"/>
          </p:cNvPicPr>
          <p:nvPr/>
        </p:nvPicPr>
        <p:blipFill>
          <a:blip r:embed="rId2"/>
          <a:stretch>
            <a:fillRect/>
          </a:stretch>
        </p:blipFill>
        <p:spPr>
          <a:xfrm>
            <a:off x="-54549" y="1534458"/>
            <a:ext cx="5988526" cy="4406066"/>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40467F44-C0D2-D24B-8620-0278B2E75D5E}"/>
              </a:ext>
            </a:extLst>
          </p:cNvPr>
          <p:cNvPicPr>
            <a:picLocks noChangeAspect="1"/>
          </p:cNvPicPr>
          <p:nvPr/>
        </p:nvPicPr>
        <p:blipFill>
          <a:blip r:embed="rId3"/>
          <a:stretch>
            <a:fillRect/>
          </a:stretch>
        </p:blipFill>
        <p:spPr>
          <a:xfrm>
            <a:off x="9560787" y="6200780"/>
            <a:ext cx="2367687" cy="396870"/>
          </a:xfrm>
          <a:prstGeom prst="rect">
            <a:avLst/>
          </a:prstGeom>
        </p:spPr>
      </p:pic>
    </p:spTree>
    <p:extLst>
      <p:ext uri="{BB962C8B-B14F-4D97-AF65-F5344CB8AC3E}">
        <p14:creationId xmlns:p14="http://schemas.microsoft.com/office/powerpoint/2010/main" val="12628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P spid="2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THE APPROACH</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3827" y="2106790"/>
            <a:ext cx="5624683"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life coaching model has predominated. But it’s been shown to have less impact than marketed — notably in skill development.</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83827" y="3629909"/>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To adopt the sports coaching model lessens the important area of teacher agency.</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3339" y="4814474"/>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Instructional coaching combines the benefits of both: teacher agency and expert technical knowledge. </a:t>
            </a:r>
          </a:p>
        </p:txBody>
      </p:sp>
      <p:pic>
        <p:nvPicPr>
          <p:cNvPr id="25" name="Picture 24" descr="A picture containing screenshot&#10;&#10;Description automatically generated">
            <a:extLst>
              <a:ext uri="{FF2B5EF4-FFF2-40B4-BE49-F238E27FC236}">
                <a16:creationId xmlns:a16="http://schemas.microsoft.com/office/drawing/2014/main" id="{D2CB080C-DF0F-6947-BA17-B09A34696C7F}"/>
              </a:ext>
            </a:extLst>
          </p:cNvPr>
          <p:cNvPicPr>
            <a:picLocks noChangeAspect="1"/>
          </p:cNvPicPr>
          <p:nvPr/>
        </p:nvPicPr>
        <p:blipFill>
          <a:blip r:embed="rId2"/>
          <a:stretch>
            <a:fillRect/>
          </a:stretch>
        </p:blipFill>
        <p:spPr>
          <a:xfrm>
            <a:off x="239498" y="1492331"/>
            <a:ext cx="5639539" cy="511110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B82B8F31-47E7-DE47-9352-EACA17B4BF11}"/>
              </a:ext>
            </a:extLst>
          </p:cNvPr>
          <p:cNvPicPr>
            <a:picLocks noChangeAspect="1"/>
          </p:cNvPicPr>
          <p:nvPr/>
        </p:nvPicPr>
        <p:blipFill>
          <a:blip r:embed="rId3"/>
          <a:stretch>
            <a:fillRect/>
          </a:stretch>
        </p:blipFill>
        <p:spPr>
          <a:xfrm>
            <a:off x="9560787" y="6200780"/>
            <a:ext cx="2367687" cy="396870"/>
          </a:xfrm>
          <a:prstGeom prst="rect">
            <a:avLst/>
          </a:prstGeom>
        </p:spPr>
      </p:pic>
    </p:spTree>
    <p:extLst>
      <p:ext uri="{BB962C8B-B14F-4D97-AF65-F5344CB8AC3E}">
        <p14:creationId xmlns:p14="http://schemas.microsoft.com/office/powerpoint/2010/main" val="26681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THE ORIGINS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1899889"/>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Jim Knight has been working with schools, using Instructional Coaching, for over twenty years. He is a global leader in this area.</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77574" y="3380335"/>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 hallmark of Instructional Coaching is the high level of knowledge and practical skill of the coach.</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7574" y="4522227"/>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Instructional coaches transfer research into classroom strategies. They read the evidence and demonstrate the techniques.</a:t>
            </a:r>
          </a:p>
        </p:txBody>
      </p:sp>
      <p:pic>
        <p:nvPicPr>
          <p:cNvPr id="25" name="Picture 24" descr="A drawing of a person&#10;&#10;Description automatically generated">
            <a:extLst>
              <a:ext uri="{FF2B5EF4-FFF2-40B4-BE49-F238E27FC236}">
                <a16:creationId xmlns:a16="http://schemas.microsoft.com/office/drawing/2014/main" id="{8C02A91E-604B-6542-AC69-F0CA1D60D3EF}"/>
              </a:ext>
            </a:extLst>
          </p:cNvPr>
          <p:cNvPicPr>
            <a:picLocks noChangeAspect="1"/>
          </p:cNvPicPr>
          <p:nvPr/>
        </p:nvPicPr>
        <p:blipFill>
          <a:blip r:embed="rId2"/>
          <a:stretch>
            <a:fillRect/>
          </a:stretch>
        </p:blipFill>
        <p:spPr>
          <a:xfrm>
            <a:off x="0" y="1712859"/>
            <a:ext cx="5968652" cy="320914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318A48B5-F6EF-134D-93B4-20D0D5559FA8}"/>
              </a:ext>
            </a:extLst>
          </p:cNvPr>
          <p:cNvPicPr>
            <a:picLocks noChangeAspect="1"/>
          </p:cNvPicPr>
          <p:nvPr/>
        </p:nvPicPr>
        <p:blipFill>
          <a:blip r:embed="rId3"/>
          <a:stretch>
            <a:fillRect/>
          </a:stretch>
        </p:blipFill>
        <p:spPr>
          <a:xfrm>
            <a:off x="9560787" y="6200780"/>
            <a:ext cx="2367687" cy="396870"/>
          </a:xfrm>
          <a:prstGeom prst="rect">
            <a:avLst/>
          </a:prstGeom>
        </p:spPr>
      </p:pic>
    </p:spTree>
    <p:extLst>
      <p:ext uri="{BB962C8B-B14F-4D97-AF65-F5344CB8AC3E}">
        <p14:creationId xmlns:p14="http://schemas.microsoft.com/office/powerpoint/2010/main" val="25390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INSTRUCTIONAL COACHES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4657" y="188131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Instructional Coaches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“run the risk of being inefficient if they don’t have a repertoire of effective practices to share with teachers”</a:t>
            </a:r>
            <a:r>
              <a:rPr lang="en-US" sz="2200" dirty="0">
                <a:latin typeface="Helvetica Neue" panose="02000503000000020004" pitchFamily="2" charset="0"/>
                <a:ea typeface="Helvetica Neue" panose="02000503000000020004" pitchFamily="2" charset="0"/>
                <a:cs typeface="Helvetica Neue" panose="02000503000000020004" pitchFamily="2" charset="0"/>
              </a:rPr>
              <a:t> warns Jim Knight.</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84657" y="3404431"/>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Additionally, they should prepare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“one-page summaries of the teaching practices they share to make it easier for people to learn quickly</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25" name="Picture 24" descr="A drawing of a cartoon character&#10;&#10;Description automatically generated">
            <a:extLst>
              <a:ext uri="{FF2B5EF4-FFF2-40B4-BE49-F238E27FC236}">
                <a16:creationId xmlns:a16="http://schemas.microsoft.com/office/drawing/2014/main" id="{5074B392-E88E-F84E-8555-C87D96BDB914}"/>
              </a:ext>
            </a:extLst>
          </p:cNvPr>
          <p:cNvPicPr>
            <a:picLocks noChangeAspect="1"/>
          </p:cNvPicPr>
          <p:nvPr/>
        </p:nvPicPr>
        <p:blipFill>
          <a:blip r:embed="rId2"/>
          <a:stretch>
            <a:fillRect/>
          </a:stretch>
        </p:blipFill>
        <p:spPr>
          <a:xfrm>
            <a:off x="1384060" y="847472"/>
            <a:ext cx="2802175" cy="578921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9E3ADE4-7C30-D24E-9A97-BCD89CC72638}"/>
              </a:ext>
            </a:extLst>
          </p:cNvPr>
          <p:cNvPicPr>
            <a:picLocks noChangeAspect="1"/>
          </p:cNvPicPr>
          <p:nvPr/>
        </p:nvPicPr>
        <p:blipFill>
          <a:blip r:embed="rId3"/>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D91DA326-682C-224E-BD55-FA3014A16DD6}"/>
              </a:ext>
            </a:extLst>
          </p:cNvPr>
          <p:cNvSpPr txBox="1"/>
          <p:nvPr/>
        </p:nvSpPr>
        <p:spPr>
          <a:xfrm>
            <a:off x="6390713" y="4857782"/>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To achieve this, they should </a:t>
            </a:r>
            <a:r>
              <a:rPr lang="en-US" sz="2200" i="1" dirty="0">
                <a:latin typeface="Helvetica Neue" panose="02000503000000020004" pitchFamily="2" charset="0"/>
                <a:ea typeface="Helvetica Neue" panose="02000503000000020004" pitchFamily="2" charset="0"/>
                <a:cs typeface="Helvetica Neue" panose="02000503000000020004" pitchFamily="2" charset="0"/>
              </a:rPr>
              <a:t>“read, reread, and read again the instructors’ manuals or research articles about the interventions”.</a:t>
            </a:r>
          </a:p>
        </p:txBody>
      </p:sp>
    </p:spTree>
    <p:extLst>
      <p:ext uri="{BB962C8B-B14F-4D97-AF65-F5344CB8AC3E}">
        <p14:creationId xmlns:p14="http://schemas.microsoft.com/office/powerpoint/2010/main" val="4949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THE WALKTHRU FIT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8345" y="1891636"/>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With Jim Knight’s words ringing in our ears, we have created what Instructional Coaches need and avoid them reinventing the wheel.</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66331" y="3360179"/>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Both teachers and coaches can have ready access to easy-to-understand information in  book and digital visual formats.</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9216" y="4754225"/>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Trainers can also use trainer notes to support them as they use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presentation slides for in-house training sessions.</a:t>
            </a:r>
          </a:p>
        </p:txBody>
      </p:sp>
      <p:pic>
        <p:nvPicPr>
          <p:cNvPr id="25" name="Picture 24" descr="A screenshot of a cell phone&#10;&#10;Description automatically generated">
            <a:extLst>
              <a:ext uri="{FF2B5EF4-FFF2-40B4-BE49-F238E27FC236}">
                <a16:creationId xmlns:a16="http://schemas.microsoft.com/office/drawing/2014/main" id="{5CD7C2AE-1E29-4341-8E9F-72F338E286C6}"/>
              </a:ext>
            </a:extLst>
          </p:cNvPr>
          <p:cNvPicPr>
            <a:picLocks noChangeAspect="1"/>
          </p:cNvPicPr>
          <p:nvPr/>
        </p:nvPicPr>
        <p:blipFill>
          <a:blip r:embed="rId2"/>
          <a:stretch>
            <a:fillRect/>
          </a:stretch>
        </p:blipFill>
        <p:spPr>
          <a:xfrm>
            <a:off x="400834" y="1127502"/>
            <a:ext cx="5156439" cy="5528077"/>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516D3CC1-294C-E348-A7BC-39061C98A7A2}"/>
              </a:ext>
            </a:extLst>
          </p:cNvPr>
          <p:cNvPicPr>
            <a:picLocks noChangeAspect="1"/>
          </p:cNvPicPr>
          <p:nvPr/>
        </p:nvPicPr>
        <p:blipFill>
          <a:blip r:embed="rId3"/>
          <a:stretch>
            <a:fillRect/>
          </a:stretch>
        </p:blipFill>
        <p:spPr>
          <a:xfrm>
            <a:off x="9560787" y="6200780"/>
            <a:ext cx="2367687" cy="396870"/>
          </a:xfrm>
          <a:prstGeom prst="rect">
            <a:avLst/>
          </a:prstGeom>
        </p:spPr>
      </p:pic>
    </p:spTree>
    <p:extLst>
      <p:ext uri="{BB962C8B-B14F-4D97-AF65-F5344CB8AC3E}">
        <p14:creationId xmlns:p14="http://schemas.microsoft.com/office/powerpoint/2010/main" val="23663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INSTRUCTIONAL COACHING</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APPROACH</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RESEARCH CASE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ORIGINS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INSTRUCTIONAL COACHES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THE WALKTHRU FIT</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9625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limitations of the life coaching model for classroom teachers has been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recognised</a:t>
            </a:r>
            <a:r>
              <a:rPr lang="en-US" sz="2000" dirty="0">
                <a:latin typeface="Helvetica Neue" panose="02000503000000020004" pitchFamily="2" charset="0"/>
                <a:ea typeface="Helvetica Neue" panose="02000503000000020004" pitchFamily="2" charset="0"/>
                <a:cs typeface="Helvetica Neue" panose="02000503000000020004" pitchFamily="2" charset="0"/>
              </a:rPr>
              <a:t> by teachers and researchers.</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A7E02AFE-F568-E542-920A-B150E2732BCB}"/>
              </a:ext>
            </a:extLst>
          </p:cNvPr>
          <p:cNvSpPr txBox="1"/>
          <p:nvPr/>
        </p:nvSpPr>
        <p:spPr>
          <a:xfrm>
            <a:off x="2209420" y="5035539"/>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Instructional Coaching starts from the premise that the coach has technical knowledge to improve the skills of the teacher being coached.</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9420" y="582612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process involves communicating such knowledge.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000" dirty="0">
                <a:latin typeface="Helvetica Neue" panose="02000503000000020004" pitchFamily="2" charset="0"/>
                <a:ea typeface="Helvetica Neue" panose="02000503000000020004" pitchFamily="2" charset="0"/>
                <a:cs typeface="Helvetica Neue" panose="02000503000000020004" pitchFamily="2" charset="0"/>
              </a:rPr>
              <a:t> do this very effectively and avoid teachers wasting time in reinventing the wheel.</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pic>
        <p:nvPicPr>
          <p:cNvPr id="37" name="Picture 36" descr="A picture containing screenshot&#10;&#10;Description automatically generated">
            <a:extLst>
              <a:ext uri="{FF2B5EF4-FFF2-40B4-BE49-F238E27FC236}">
                <a16:creationId xmlns:a16="http://schemas.microsoft.com/office/drawing/2014/main" id="{2D2DB6AF-7E92-F444-AFA8-CC62CC2FD66B}"/>
              </a:ext>
            </a:extLst>
          </p:cNvPr>
          <p:cNvPicPr>
            <a:picLocks noChangeAspect="1"/>
          </p:cNvPicPr>
          <p:nvPr/>
        </p:nvPicPr>
        <p:blipFill>
          <a:blip r:embed="rId3"/>
          <a:stretch>
            <a:fillRect/>
          </a:stretch>
        </p:blipFill>
        <p:spPr>
          <a:xfrm>
            <a:off x="2629800" y="1124801"/>
            <a:ext cx="2038858" cy="1847813"/>
          </a:xfrm>
          <a:prstGeom prst="rect">
            <a:avLst/>
          </a:prstGeom>
        </p:spPr>
      </p:pic>
      <p:pic>
        <p:nvPicPr>
          <p:cNvPr id="40" name="Picture 39" descr="A screenshot of a cell phone&#10;&#10;Description automatically generated">
            <a:extLst>
              <a:ext uri="{FF2B5EF4-FFF2-40B4-BE49-F238E27FC236}">
                <a16:creationId xmlns:a16="http://schemas.microsoft.com/office/drawing/2014/main" id="{9E3D74AA-5B4C-DE42-9754-06251E4FDE48}"/>
              </a:ext>
            </a:extLst>
          </p:cNvPr>
          <p:cNvPicPr>
            <a:picLocks noChangeAspect="1"/>
          </p:cNvPicPr>
          <p:nvPr/>
        </p:nvPicPr>
        <p:blipFill>
          <a:blip r:embed="rId4"/>
          <a:stretch>
            <a:fillRect/>
          </a:stretch>
        </p:blipFill>
        <p:spPr>
          <a:xfrm>
            <a:off x="115764" y="1487430"/>
            <a:ext cx="2055617" cy="1512423"/>
          </a:xfrm>
          <a:prstGeom prst="rect">
            <a:avLst/>
          </a:prstGeom>
        </p:spPr>
      </p:pic>
      <p:pic>
        <p:nvPicPr>
          <p:cNvPr id="43" name="Picture 42" descr="A drawing of a person&#10;&#10;Description automatically generated">
            <a:extLst>
              <a:ext uri="{FF2B5EF4-FFF2-40B4-BE49-F238E27FC236}">
                <a16:creationId xmlns:a16="http://schemas.microsoft.com/office/drawing/2014/main" id="{94EA2137-9484-4840-A706-931E5F8DD99F}"/>
              </a:ext>
            </a:extLst>
          </p:cNvPr>
          <p:cNvPicPr>
            <a:picLocks noChangeAspect="1"/>
          </p:cNvPicPr>
          <p:nvPr/>
        </p:nvPicPr>
        <p:blipFill>
          <a:blip r:embed="rId5"/>
          <a:stretch>
            <a:fillRect/>
          </a:stretch>
        </p:blipFill>
        <p:spPr>
          <a:xfrm>
            <a:off x="4972050" y="1531082"/>
            <a:ext cx="1981834" cy="1065565"/>
          </a:xfrm>
          <a:prstGeom prst="rect">
            <a:avLst/>
          </a:prstGeom>
        </p:spPr>
      </p:pic>
      <p:pic>
        <p:nvPicPr>
          <p:cNvPr id="45" name="Picture 44" descr="A drawing of a cartoon character&#10;&#10;Description automatically generated">
            <a:extLst>
              <a:ext uri="{FF2B5EF4-FFF2-40B4-BE49-F238E27FC236}">
                <a16:creationId xmlns:a16="http://schemas.microsoft.com/office/drawing/2014/main" id="{A6D147A9-A537-7F4F-8524-402EA31ADF4D}"/>
              </a:ext>
            </a:extLst>
          </p:cNvPr>
          <p:cNvPicPr>
            <a:picLocks noChangeAspect="1"/>
          </p:cNvPicPr>
          <p:nvPr/>
        </p:nvPicPr>
        <p:blipFill>
          <a:blip r:embed="rId6"/>
          <a:stretch>
            <a:fillRect/>
          </a:stretch>
        </p:blipFill>
        <p:spPr>
          <a:xfrm>
            <a:off x="8090785" y="1114574"/>
            <a:ext cx="880831" cy="1819771"/>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00485D22-F826-A54A-9EF4-014E0A2E372A}"/>
              </a:ext>
            </a:extLst>
          </p:cNvPr>
          <p:cNvPicPr>
            <a:picLocks noChangeAspect="1"/>
          </p:cNvPicPr>
          <p:nvPr/>
        </p:nvPicPr>
        <p:blipFill>
          <a:blip r:embed="rId7"/>
          <a:stretch>
            <a:fillRect/>
          </a:stretch>
        </p:blipFill>
        <p:spPr>
          <a:xfrm>
            <a:off x="10177230" y="1104457"/>
            <a:ext cx="1751245" cy="1877462"/>
          </a:xfrm>
          <a:prstGeom prst="rect">
            <a:avLst/>
          </a:prstGeom>
        </p:spPr>
      </p:pic>
    </p:spTree>
    <p:extLst>
      <p:ext uri="{BB962C8B-B14F-4D97-AF65-F5344CB8AC3E}">
        <p14:creationId xmlns:p14="http://schemas.microsoft.com/office/powerpoint/2010/main" val="10953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a:cxnSpLocks/>
            <a:endCxn id="26" idx="3"/>
          </p:cNvCxnSpPr>
          <p:nvPr/>
        </p:nvCxnSpPr>
        <p:spPr>
          <a:xfrm flipV="1">
            <a:off x="594360" y="463188"/>
            <a:ext cx="5852021" cy="1306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692497"/>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48508" y="726440"/>
            <a:ext cx="736234"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257959" y="732972"/>
            <a:ext cx="125650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INSTRUCTIONAL</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COACHING</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484236" y="732971"/>
            <a:ext cx="1212106" cy="246221"/>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660229" y="732970"/>
            <a:ext cx="1174884"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UNSEEN</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RUNNING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CPD CYCLES</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284" y="68319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SOLVE THE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LEARNING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PROBLEMS</a:t>
            </a:r>
          </a:p>
        </p:txBody>
      </p:sp>
    </p:spTree>
    <p:extLst>
      <p:ext uri="{BB962C8B-B14F-4D97-AF65-F5344CB8AC3E}">
        <p14:creationId xmlns:p14="http://schemas.microsoft.com/office/powerpoint/2010/main" val="360510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10460"/>
            <a:ext cx="5716213" cy="6777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2025"/>
            <a:ext cx="5076825" cy="198125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SECTION</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HOW?</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10085667" y="3052576"/>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54332" y="3395203"/>
            <a:ext cx="4924977"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ATTEMPT</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167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DEVELOP</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8502"/>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8327" y="4700359"/>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PRACTISE</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760476"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TEST</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3743" y="-3549"/>
            <a:ext cx="6497942" cy="6867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C525A7-4DC2-0241-800D-4B5AF344FEB1}"/>
              </a:ext>
            </a:extLst>
          </p:cNvPr>
          <p:cNvCxnSpPr>
            <a:cxnSpLocks/>
          </p:cNvCxnSpPr>
          <p:nvPr/>
        </p:nvCxnSpPr>
        <p:spPr>
          <a:xfrm>
            <a:off x="6851650" y="3033713"/>
            <a:ext cx="5088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5002234-5016-6A42-BC2E-609CCEA4098F}"/>
              </a:ext>
            </a:extLst>
          </p:cNvPr>
          <p:cNvCxnSpPr>
            <a:cxnSpLocks/>
          </p:cNvCxnSpPr>
          <p:nvPr/>
        </p:nvCxnSpPr>
        <p:spPr>
          <a:xfrm>
            <a:off x="6851650" y="5732390"/>
            <a:ext cx="5088370" cy="0"/>
          </a:xfrm>
          <a:prstGeom prst="line">
            <a:avLst/>
          </a:prstGeom>
          <a:ln w="12700"/>
        </p:spPr>
        <p:style>
          <a:lnRef idx="1">
            <a:schemeClr val="dk1"/>
          </a:lnRef>
          <a:fillRef idx="0">
            <a:schemeClr val="dk1"/>
          </a:fillRef>
          <a:effectRef idx="0">
            <a:schemeClr val="dk1"/>
          </a:effectRef>
          <a:fontRef idx="minor">
            <a:schemeClr val="tx1"/>
          </a:fontRef>
        </p:style>
      </p:cxnSp>
      <p:pic>
        <p:nvPicPr>
          <p:cNvPr id="42" name="Picture 41" descr="A picture containing drawing&#10;&#10;Description automatically generated">
            <a:extLst>
              <a:ext uri="{FF2B5EF4-FFF2-40B4-BE49-F238E27FC236}">
                <a16:creationId xmlns:a16="http://schemas.microsoft.com/office/drawing/2014/main" id="{7A6B425B-B927-314A-8983-5058529BE567}"/>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 name="Picture 1">
            <a:extLst>
              <a:ext uri="{FF2B5EF4-FFF2-40B4-BE49-F238E27FC236}">
                <a16:creationId xmlns:a16="http://schemas.microsoft.com/office/drawing/2014/main" id="{47F32D08-65D7-0045-8778-97A62F92E892}"/>
              </a:ext>
            </a:extLst>
          </p:cNvPr>
          <p:cNvPicPr>
            <a:picLocks noChangeAspect="1"/>
          </p:cNvPicPr>
          <p:nvPr/>
        </p:nvPicPr>
        <p:blipFill>
          <a:blip r:embed="rId3"/>
          <a:stretch>
            <a:fillRect/>
          </a:stretch>
        </p:blipFill>
        <p:spPr>
          <a:xfrm>
            <a:off x="6076950" y="3409950"/>
            <a:ext cx="38100" cy="38100"/>
          </a:xfrm>
          <a:prstGeom prst="rect">
            <a:avLst/>
          </a:prstGeom>
        </p:spPr>
      </p:pic>
      <p:pic>
        <p:nvPicPr>
          <p:cNvPr id="38" name="Picture 37" descr="A picture containing food, drawing&#10;&#10;Description automatically generated">
            <a:extLst>
              <a:ext uri="{FF2B5EF4-FFF2-40B4-BE49-F238E27FC236}">
                <a16:creationId xmlns:a16="http://schemas.microsoft.com/office/drawing/2014/main" id="{2634221B-B5B6-0641-9C60-17A992111343}"/>
              </a:ext>
            </a:extLst>
          </p:cNvPr>
          <p:cNvPicPr>
            <a:picLocks noChangeAspect="1"/>
          </p:cNvPicPr>
          <p:nvPr/>
        </p:nvPicPr>
        <p:blipFill>
          <a:blip r:embed="rId4"/>
          <a:stretch>
            <a:fillRect/>
          </a:stretch>
        </p:blipFill>
        <p:spPr>
          <a:xfrm>
            <a:off x="556967" y="681382"/>
            <a:ext cx="5466008" cy="6183029"/>
          </a:xfrm>
          <a:prstGeom prst="rect">
            <a:avLst/>
          </a:prstGeom>
        </p:spPr>
      </p:pic>
    </p:spTree>
    <p:extLst>
      <p:ext uri="{BB962C8B-B14F-4D97-AF65-F5344CB8AC3E}">
        <p14:creationId xmlns:p14="http://schemas.microsoft.com/office/powerpoint/2010/main" val="1331394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10460"/>
            <a:ext cx="5716213" cy="6777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2025"/>
            <a:ext cx="5076825" cy="198125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SECTION</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HOW?</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10085667" y="3052576"/>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54332" y="3395203"/>
            <a:ext cx="4924977"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SELECT A WALKTHRU</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167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TALK THROUGH THE WALKTHRU</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7" y="4258502"/>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OBSERVE THROUGH THE FRAME OF THE WALKTHRU</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8327" y="4700359"/>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REVIEW WITH THREE POINT COMMUNICATION</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99869"/>
            <a:ext cx="4760476"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PLAN AND AGREE NEXT MOVES</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3743" y="-3549"/>
            <a:ext cx="6497942" cy="6867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C525A7-4DC2-0241-800D-4B5AF344FEB1}"/>
              </a:ext>
            </a:extLst>
          </p:cNvPr>
          <p:cNvCxnSpPr>
            <a:cxnSpLocks/>
          </p:cNvCxnSpPr>
          <p:nvPr/>
        </p:nvCxnSpPr>
        <p:spPr>
          <a:xfrm>
            <a:off x="6851650" y="3033713"/>
            <a:ext cx="5088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5002234-5016-6A42-BC2E-609CCEA4098F}"/>
              </a:ext>
            </a:extLst>
          </p:cNvPr>
          <p:cNvCxnSpPr>
            <a:cxnSpLocks/>
          </p:cNvCxnSpPr>
          <p:nvPr/>
        </p:nvCxnSpPr>
        <p:spPr>
          <a:xfrm>
            <a:off x="6851650" y="5732390"/>
            <a:ext cx="5088370" cy="0"/>
          </a:xfrm>
          <a:prstGeom prst="line">
            <a:avLst/>
          </a:prstGeom>
          <a:ln w="12700"/>
        </p:spPr>
        <p:style>
          <a:lnRef idx="1">
            <a:schemeClr val="dk1"/>
          </a:lnRef>
          <a:fillRef idx="0">
            <a:schemeClr val="dk1"/>
          </a:fillRef>
          <a:effectRef idx="0">
            <a:schemeClr val="dk1"/>
          </a:effectRef>
          <a:fontRef idx="minor">
            <a:schemeClr val="tx1"/>
          </a:fontRef>
        </p:style>
      </p:cxnSp>
      <p:pic>
        <p:nvPicPr>
          <p:cNvPr id="42" name="Picture 41" descr="A picture containing drawing&#10;&#10;Description automatically generated">
            <a:extLst>
              <a:ext uri="{FF2B5EF4-FFF2-40B4-BE49-F238E27FC236}">
                <a16:creationId xmlns:a16="http://schemas.microsoft.com/office/drawing/2014/main" id="{7A6B425B-B927-314A-8983-5058529BE567}"/>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5879C363-E445-9B4F-BAE2-007F4BC507D3}"/>
              </a:ext>
            </a:extLst>
          </p:cNvPr>
          <p:cNvPicPr>
            <a:picLocks noChangeAspect="1"/>
          </p:cNvPicPr>
          <p:nvPr/>
        </p:nvPicPr>
        <p:blipFill>
          <a:blip r:embed="rId3"/>
          <a:stretch>
            <a:fillRect/>
          </a:stretch>
        </p:blipFill>
        <p:spPr>
          <a:xfrm>
            <a:off x="787400" y="1140202"/>
            <a:ext cx="4768911" cy="5477804"/>
          </a:xfrm>
          <a:prstGeom prst="rect">
            <a:avLst/>
          </a:prstGeom>
        </p:spPr>
      </p:pic>
    </p:spTree>
    <p:extLst>
      <p:ext uri="{BB962C8B-B14F-4D97-AF65-F5344CB8AC3E}">
        <p14:creationId xmlns:p14="http://schemas.microsoft.com/office/powerpoint/2010/main" val="50547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TALK THROUGH THE WALKTHRU</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A WALKTHRU</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OBSERVE THROUGH THE FRAME OF THE WALKTHRU</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REVIEW WITH THREE POINT COMMUNICATION</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PLAN AND AGREE NEXT MOVES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Being coached is an act of faith — trust is paramount.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A7E02AFE-F568-E542-920A-B150E2732BCB}"/>
              </a:ext>
            </a:extLst>
          </p:cNvPr>
          <p:cNvSpPr txBox="1"/>
          <p:nvPr/>
        </p:nvSpPr>
        <p:spPr>
          <a:xfrm>
            <a:off x="2209420" y="4744546"/>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building of a shared understanding of the selected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000" dirty="0">
                <a:latin typeface="Helvetica Neue" panose="02000503000000020004" pitchFamily="2" charset="0"/>
                <a:ea typeface="Helvetica Neue" panose="02000503000000020004" pitchFamily="2" charset="0"/>
                <a:cs typeface="Helvetica Neue" panose="02000503000000020004" pitchFamily="2" charset="0"/>
              </a:rPr>
              <a:t> with teacher and observer is critical for coaching success.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9420" y="5430163"/>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the process of studying and explaining the technique step by step, the teacher rapidly learns to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internalise</a:t>
            </a:r>
            <a:r>
              <a:rPr lang="en-US" sz="2000" dirty="0">
                <a:latin typeface="Helvetica Neue" panose="02000503000000020004" pitchFamily="2" charset="0"/>
                <a:ea typeface="Helvetica Neue" panose="02000503000000020004" pitchFamily="2" charset="0"/>
                <a:cs typeface="Helvetica Neue" panose="02000503000000020004" pitchFamily="2" charset="0"/>
              </a:rPr>
              <a:t> the actions needed for success.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pic>
        <p:nvPicPr>
          <p:cNvPr id="10" name="Picture 9" descr="A close up of a logo&#10;&#10;Description automatically generated">
            <a:extLst>
              <a:ext uri="{FF2B5EF4-FFF2-40B4-BE49-F238E27FC236}">
                <a16:creationId xmlns:a16="http://schemas.microsoft.com/office/drawing/2014/main" id="{C3231880-8E39-EA43-97F3-7A9F28AD4A45}"/>
              </a:ext>
            </a:extLst>
          </p:cNvPr>
          <p:cNvPicPr>
            <a:picLocks noChangeAspect="1"/>
          </p:cNvPicPr>
          <p:nvPr/>
        </p:nvPicPr>
        <p:blipFill>
          <a:blip r:embed="rId3"/>
          <a:stretch>
            <a:fillRect/>
          </a:stretch>
        </p:blipFill>
        <p:spPr>
          <a:xfrm>
            <a:off x="105946" y="1270217"/>
            <a:ext cx="1683943" cy="1798826"/>
          </a:xfrm>
          <a:prstGeom prst="rect">
            <a:avLst/>
          </a:prstGeom>
        </p:spPr>
      </p:pic>
      <p:pic>
        <p:nvPicPr>
          <p:cNvPr id="29" name="Picture 28" descr="A picture containing drawing, device&#10;&#10;Description automatically generated">
            <a:extLst>
              <a:ext uri="{FF2B5EF4-FFF2-40B4-BE49-F238E27FC236}">
                <a16:creationId xmlns:a16="http://schemas.microsoft.com/office/drawing/2014/main" id="{37D15273-796A-E64D-8BD8-1CE88F28CEED}"/>
              </a:ext>
            </a:extLst>
          </p:cNvPr>
          <p:cNvPicPr>
            <a:picLocks noChangeAspect="1"/>
          </p:cNvPicPr>
          <p:nvPr/>
        </p:nvPicPr>
        <p:blipFill>
          <a:blip r:embed="rId4"/>
          <a:stretch>
            <a:fillRect/>
          </a:stretch>
        </p:blipFill>
        <p:spPr>
          <a:xfrm>
            <a:off x="2901293" y="1281261"/>
            <a:ext cx="1471290" cy="176140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405E340B-03D6-7445-AA5A-1A311684FE2E}"/>
              </a:ext>
            </a:extLst>
          </p:cNvPr>
          <p:cNvPicPr>
            <a:picLocks noChangeAspect="1"/>
          </p:cNvPicPr>
          <p:nvPr/>
        </p:nvPicPr>
        <p:blipFill>
          <a:blip r:embed="rId5"/>
          <a:stretch>
            <a:fillRect/>
          </a:stretch>
        </p:blipFill>
        <p:spPr>
          <a:xfrm>
            <a:off x="5269903" y="1108405"/>
            <a:ext cx="1683943" cy="1934259"/>
          </a:xfrm>
          <a:prstGeom prst="rect">
            <a:avLst/>
          </a:prstGeom>
        </p:spPr>
      </p:pic>
      <p:pic>
        <p:nvPicPr>
          <p:cNvPr id="38" name="Picture 37" descr="A picture containing drawing, light&#10;&#10;Description automatically generated">
            <a:extLst>
              <a:ext uri="{FF2B5EF4-FFF2-40B4-BE49-F238E27FC236}">
                <a16:creationId xmlns:a16="http://schemas.microsoft.com/office/drawing/2014/main" id="{A17698C2-8637-9245-9AEC-9A0E1CFF3E94}"/>
              </a:ext>
            </a:extLst>
          </p:cNvPr>
          <p:cNvPicPr>
            <a:picLocks noChangeAspect="1"/>
          </p:cNvPicPr>
          <p:nvPr/>
        </p:nvPicPr>
        <p:blipFill>
          <a:blip r:embed="rId6"/>
          <a:stretch>
            <a:fillRect/>
          </a:stretch>
        </p:blipFill>
        <p:spPr>
          <a:xfrm>
            <a:off x="7398118" y="1405568"/>
            <a:ext cx="2323732" cy="164402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BC8ED4E6-07D9-BE42-B2AF-A94D4801789D}"/>
              </a:ext>
            </a:extLst>
          </p:cNvPr>
          <p:cNvPicPr>
            <a:picLocks noChangeAspect="1"/>
          </p:cNvPicPr>
          <p:nvPr/>
        </p:nvPicPr>
        <p:blipFill>
          <a:blip r:embed="rId7"/>
          <a:stretch>
            <a:fillRect/>
          </a:stretch>
        </p:blipFill>
        <p:spPr>
          <a:xfrm>
            <a:off x="10192118" y="1104316"/>
            <a:ext cx="1783003" cy="2001674"/>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06515" y="6157514"/>
            <a:ext cx="994474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Familiarity builds from the very first glance.</a:t>
            </a:r>
          </a:p>
        </p:txBody>
      </p:sp>
    </p:spTree>
    <p:extLst>
      <p:ext uri="{BB962C8B-B14F-4D97-AF65-F5344CB8AC3E}">
        <p14:creationId xmlns:p14="http://schemas.microsoft.com/office/powerpoint/2010/main" val="19973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72"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SELECT A WALKTHRU</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a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0" name="TextBox 39">
            <a:extLst>
              <a:ext uri="{FF2B5EF4-FFF2-40B4-BE49-F238E27FC236}">
                <a16:creationId xmlns:a16="http://schemas.microsoft.com/office/drawing/2014/main" id="{3FF67B67-3A4D-E44A-B9D5-6265543233C8}"/>
              </a:ext>
            </a:extLst>
          </p:cNvPr>
          <p:cNvSpPr txBox="1"/>
          <p:nvPr/>
        </p:nvSpPr>
        <p:spPr>
          <a:xfrm>
            <a:off x="6382024" y="267082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Reading through and selecting a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positively advances your learning. </a:t>
            </a:r>
          </a:p>
        </p:txBody>
      </p:sp>
      <p:sp>
        <p:nvSpPr>
          <p:cNvPr id="28" name="TextBox 27">
            <a:extLst>
              <a:ext uri="{FF2B5EF4-FFF2-40B4-BE49-F238E27FC236}">
                <a16:creationId xmlns:a16="http://schemas.microsoft.com/office/drawing/2014/main" id="{EA9140AA-C3D8-A045-9F61-0F2EFB8D8173}"/>
              </a:ext>
            </a:extLst>
          </p:cNvPr>
          <p:cNvSpPr txBox="1"/>
          <p:nvPr/>
        </p:nvSpPr>
        <p:spPr>
          <a:xfrm>
            <a:off x="6365560" y="3495434"/>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Looking and imagining yourself walking through the steps helps assimilate the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information in body and mind.</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90570" y="458116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This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‘embodied cognition’ </a:t>
            </a:r>
            <a:r>
              <a:rPr lang="en-US" sz="2200" dirty="0">
                <a:latin typeface="Helvetica Neue" panose="02000503000000020004" pitchFamily="2" charset="0"/>
                <a:ea typeface="Helvetica Neue" panose="02000503000000020004" pitchFamily="2" charset="0"/>
                <a:cs typeface="Helvetica Neue" panose="02000503000000020004" pitchFamily="2" charset="0"/>
              </a:rPr>
              <a:t>helps in learning a new skill. </a:t>
            </a:r>
          </a:p>
        </p:txBody>
      </p:sp>
      <p:pic>
        <p:nvPicPr>
          <p:cNvPr id="52" name="Picture 51" descr="A picture containing drawing&#10;&#10;Description automatically generated">
            <a:extLst>
              <a:ext uri="{FF2B5EF4-FFF2-40B4-BE49-F238E27FC236}">
                <a16:creationId xmlns:a16="http://schemas.microsoft.com/office/drawing/2014/main" id="{40467F44-C0D2-D24B-8620-0278B2E75D5E}"/>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5" name="Picture 24" descr="A close up of a logo&#10;&#10;Description automatically generated">
            <a:extLst>
              <a:ext uri="{FF2B5EF4-FFF2-40B4-BE49-F238E27FC236}">
                <a16:creationId xmlns:a16="http://schemas.microsoft.com/office/drawing/2014/main" id="{5161D9B9-E7BF-DB46-AEDE-01DB8317C5FC}"/>
              </a:ext>
            </a:extLst>
          </p:cNvPr>
          <p:cNvPicPr>
            <a:picLocks noChangeAspect="1"/>
          </p:cNvPicPr>
          <p:nvPr/>
        </p:nvPicPr>
        <p:blipFill>
          <a:blip r:embed="rId3"/>
          <a:stretch>
            <a:fillRect/>
          </a:stretch>
        </p:blipFill>
        <p:spPr>
          <a:xfrm>
            <a:off x="396473" y="1270217"/>
            <a:ext cx="5023734" cy="5366467"/>
          </a:xfrm>
          <a:prstGeom prst="rect">
            <a:avLst/>
          </a:prstGeom>
        </p:spPr>
      </p:pic>
    </p:spTree>
    <p:extLst>
      <p:ext uri="{BB962C8B-B14F-4D97-AF65-F5344CB8AC3E}">
        <p14:creationId xmlns:p14="http://schemas.microsoft.com/office/powerpoint/2010/main" val="7159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P spid="2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TALK THROUGH THE WALKTHRU</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3827" y="2106790"/>
            <a:ext cx="5624683"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As you explain your choice of technique to your coach, you explain it in your own words, furthering your familiarity</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87636" y="3214786"/>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Your coach observer — respecting your choice — becomes more familiar with its details.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87636" y="4322782"/>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Arriving at this shared understanding</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reinforces your learning and gives confidence that the observation will be framed through this sequence.</a:t>
            </a:r>
          </a:p>
        </p:txBody>
      </p:sp>
      <p:pic>
        <p:nvPicPr>
          <p:cNvPr id="26" name="Picture 25" descr="A picture containing drawing&#10;&#10;Description automatically generated">
            <a:extLst>
              <a:ext uri="{FF2B5EF4-FFF2-40B4-BE49-F238E27FC236}">
                <a16:creationId xmlns:a16="http://schemas.microsoft.com/office/drawing/2014/main" id="{B82B8F31-47E7-DE47-9352-EACA17B4BF11}"/>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4" name="Picture 23" descr="A picture containing drawing, device&#10;&#10;Description automatically generated">
            <a:extLst>
              <a:ext uri="{FF2B5EF4-FFF2-40B4-BE49-F238E27FC236}">
                <a16:creationId xmlns:a16="http://schemas.microsoft.com/office/drawing/2014/main" id="{99190F40-84E6-974F-BEE4-2CDCCE528C54}"/>
              </a:ext>
            </a:extLst>
          </p:cNvPr>
          <p:cNvPicPr>
            <a:picLocks noChangeAspect="1"/>
          </p:cNvPicPr>
          <p:nvPr/>
        </p:nvPicPr>
        <p:blipFill>
          <a:blip r:embed="rId3"/>
          <a:stretch>
            <a:fillRect/>
          </a:stretch>
        </p:blipFill>
        <p:spPr>
          <a:xfrm>
            <a:off x="721895" y="1082646"/>
            <a:ext cx="4606652" cy="5515004"/>
          </a:xfrm>
          <a:prstGeom prst="rect">
            <a:avLst/>
          </a:prstGeom>
        </p:spPr>
      </p:pic>
    </p:spTree>
    <p:extLst>
      <p:ext uri="{BB962C8B-B14F-4D97-AF65-F5344CB8AC3E}">
        <p14:creationId xmlns:p14="http://schemas.microsoft.com/office/powerpoint/2010/main" val="15870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OBSERVE THROUGH THE FRAME OF THE WALKTHRU</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1899889"/>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As you execute the technique, you have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reassurance that your observer will be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viewing the scene and your actions through the frame of your selected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77574" y="3684993"/>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There will be no surprise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‘gotcha!’ </a:t>
            </a:r>
            <a:r>
              <a:rPr lang="en-US" sz="2200" dirty="0">
                <a:latin typeface="Helvetica Neue" panose="02000503000000020004" pitchFamily="2" charset="0"/>
                <a:ea typeface="Helvetica Neue" panose="02000503000000020004" pitchFamily="2" charset="0"/>
                <a:cs typeface="Helvetica Neue" panose="02000503000000020004" pitchFamily="2" charset="0"/>
              </a:rPr>
              <a:t>moments.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7574" y="4454434"/>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Your coach has their perceptions shaped in a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behavioural</a:t>
            </a:r>
            <a:r>
              <a:rPr lang="en-US" sz="2200" dirty="0">
                <a:latin typeface="Helvetica Neue" panose="02000503000000020004" pitchFamily="2" charset="0"/>
                <a:ea typeface="Helvetica Neue" panose="02000503000000020004" pitchFamily="2" charset="0"/>
                <a:cs typeface="Helvetica Neue" panose="02000503000000020004" pitchFamily="2" charset="0"/>
              </a:rPr>
              <a:t> structure; you can expect precise and concrete feedback that directly relates to the five steps.</a:t>
            </a:r>
          </a:p>
        </p:txBody>
      </p:sp>
      <p:pic>
        <p:nvPicPr>
          <p:cNvPr id="26" name="Picture 25" descr="A picture containing drawing&#10;&#10;Description automatically generated">
            <a:extLst>
              <a:ext uri="{FF2B5EF4-FFF2-40B4-BE49-F238E27FC236}">
                <a16:creationId xmlns:a16="http://schemas.microsoft.com/office/drawing/2014/main" id="{318A48B5-F6EF-134D-93B4-20D0D5559FA8}"/>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8CF02A6C-C4DE-7343-B67B-8C11E554C645}"/>
              </a:ext>
            </a:extLst>
          </p:cNvPr>
          <p:cNvPicPr>
            <a:picLocks noChangeAspect="1"/>
          </p:cNvPicPr>
          <p:nvPr/>
        </p:nvPicPr>
        <p:blipFill>
          <a:blip r:embed="rId3"/>
          <a:stretch>
            <a:fillRect/>
          </a:stretch>
        </p:blipFill>
        <p:spPr>
          <a:xfrm>
            <a:off x="787400" y="1140202"/>
            <a:ext cx="4768911" cy="5477804"/>
          </a:xfrm>
          <a:prstGeom prst="rect">
            <a:avLst/>
          </a:prstGeom>
        </p:spPr>
      </p:pic>
    </p:spTree>
    <p:extLst>
      <p:ext uri="{BB962C8B-B14F-4D97-AF65-F5344CB8AC3E}">
        <p14:creationId xmlns:p14="http://schemas.microsoft.com/office/powerpoint/2010/main" val="2285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REVIEW WITH THREE POINT COMMUNICATION</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4657" y="188131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With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placed in front of you both, you and your coach observer sit side by side, not face to face.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409110" y="3014216"/>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This allows the coach to make their feedback directly to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not to your face, putting distance between them, the messenger, and their message.</a:t>
            </a:r>
          </a:p>
        </p:txBody>
      </p:sp>
      <p:pic>
        <p:nvPicPr>
          <p:cNvPr id="26" name="Picture 25" descr="A picture containing drawing&#10;&#10;Description automatically generated">
            <a:extLst>
              <a:ext uri="{FF2B5EF4-FFF2-40B4-BE49-F238E27FC236}">
                <a16:creationId xmlns:a16="http://schemas.microsoft.com/office/drawing/2014/main" id="{69E3ADE4-7C30-D24E-9A97-BCD89CC72638}"/>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D91DA326-682C-224E-BD55-FA3014A16DD6}"/>
              </a:ext>
            </a:extLst>
          </p:cNvPr>
          <p:cNvSpPr txBox="1"/>
          <p:nvPr/>
        </p:nvSpPr>
        <p:spPr>
          <a:xfrm>
            <a:off x="6384657" y="4466629"/>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Three Point Communication maintains an</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objective perspective; keeping the accent on the teaching not the teacher.</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4" name="Picture 23" descr="A picture containing drawing, light&#10;&#10;Description automatically generated">
            <a:extLst>
              <a:ext uri="{FF2B5EF4-FFF2-40B4-BE49-F238E27FC236}">
                <a16:creationId xmlns:a16="http://schemas.microsoft.com/office/drawing/2014/main" id="{329A3A0E-CA17-F14F-8E77-5E154AF8090C}"/>
              </a:ext>
            </a:extLst>
          </p:cNvPr>
          <p:cNvPicPr>
            <a:picLocks noChangeAspect="1"/>
          </p:cNvPicPr>
          <p:nvPr/>
        </p:nvPicPr>
        <p:blipFill>
          <a:blip r:embed="rId3"/>
          <a:stretch>
            <a:fillRect/>
          </a:stretch>
        </p:blipFill>
        <p:spPr>
          <a:xfrm>
            <a:off x="-67377" y="2237115"/>
            <a:ext cx="6218549" cy="4399569"/>
          </a:xfrm>
          <a:prstGeom prst="rect">
            <a:avLst/>
          </a:prstGeom>
        </p:spPr>
      </p:pic>
    </p:spTree>
    <p:extLst>
      <p:ext uri="{BB962C8B-B14F-4D97-AF65-F5344CB8AC3E}">
        <p14:creationId xmlns:p14="http://schemas.microsoft.com/office/powerpoint/2010/main" val="12438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PLAN AND AGREE NEXT MOVES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8345" y="1732310"/>
            <a:ext cx="5550901" cy="212365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You and your coach may continue working on the specific skill of this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In this case, you will design adaptations based on the feedback, and prepare to be ready for the next observation and feedback cycle.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90526" y="3872038"/>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Or, you may decide to move onto a new </a:t>
            </a:r>
          </a:p>
          <a:p>
            <a:pPr>
              <a:buClr>
                <a:srgbClr val="FCDF00"/>
              </a:buClr>
              <a:buSzPct val="150000"/>
            </a:pP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in which case you repeat the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process once more. </a:t>
            </a:r>
          </a:p>
        </p:txBody>
      </p:sp>
      <p:pic>
        <p:nvPicPr>
          <p:cNvPr id="26" name="Picture 25" descr="A picture containing drawing&#10;&#10;Description automatically generated">
            <a:extLst>
              <a:ext uri="{FF2B5EF4-FFF2-40B4-BE49-F238E27FC236}">
                <a16:creationId xmlns:a16="http://schemas.microsoft.com/office/drawing/2014/main" id="{516D3CC1-294C-E348-A7BC-39061C98A7A2}"/>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1E5837B-B1BE-6847-B946-BA4B88730F84}"/>
              </a:ext>
            </a:extLst>
          </p:cNvPr>
          <p:cNvPicPr>
            <a:picLocks noChangeAspect="1"/>
          </p:cNvPicPr>
          <p:nvPr/>
        </p:nvPicPr>
        <p:blipFill>
          <a:blip r:embed="rId3"/>
          <a:stretch>
            <a:fillRect/>
          </a:stretch>
        </p:blipFill>
        <p:spPr>
          <a:xfrm>
            <a:off x="409040" y="971421"/>
            <a:ext cx="5144777" cy="5775742"/>
          </a:xfrm>
          <a:prstGeom prst="rect">
            <a:avLst/>
          </a:prstGeom>
        </p:spPr>
      </p:pic>
      <p:sp>
        <p:nvSpPr>
          <p:cNvPr id="27" name="TextBox 26">
            <a:extLst>
              <a:ext uri="{FF2B5EF4-FFF2-40B4-BE49-F238E27FC236}">
                <a16:creationId xmlns:a16="http://schemas.microsoft.com/office/drawing/2014/main" id="{117045A5-6213-C943-A930-11CA29A244E6}"/>
              </a:ext>
            </a:extLst>
          </p:cNvPr>
          <p:cNvSpPr txBox="1"/>
          <p:nvPr/>
        </p:nvSpPr>
        <p:spPr>
          <a:xfrm>
            <a:off x="6383599" y="4996104"/>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 general, there will be several cycles as you fine-tune your execution and move the skill rapidly into automatic mode.</a:t>
            </a:r>
          </a:p>
        </p:txBody>
      </p:sp>
    </p:spTree>
    <p:extLst>
      <p:ext uri="{BB962C8B-B14F-4D97-AF65-F5344CB8AC3E}">
        <p14:creationId xmlns:p14="http://schemas.microsoft.com/office/powerpoint/2010/main" val="139751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TALK THROUGH THE WALKTHRU</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A WALKTHRU</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OBSERVE THROUGH THE FRAME OF THE WALKTHRU</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REVIEW WITH THREE POINT COMMUNICATION</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PLAN AND AGREE NEXT MOVES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Being coached is an act of faith — trust is paramount.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A7E02AFE-F568-E542-920A-B150E2732BCB}"/>
              </a:ext>
            </a:extLst>
          </p:cNvPr>
          <p:cNvSpPr txBox="1"/>
          <p:nvPr/>
        </p:nvSpPr>
        <p:spPr>
          <a:xfrm>
            <a:off x="2209420" y="4744546"/>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building of a shared understanding of the selected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000" dirty="0">
                <a:latin typeface="Helvetica Neue" panose="02000503000000020004" pitchFamily="2" charset="0"/>
                <a:ea typeface="Helvetica Neue" panose="02000503000000020004" pitchFamily="2" charset="0"/>
                <a:cs typeface="Helvetica Neue" panose="02000503000000020004" pitchFamily="2" charset="0"/>
              </a:rPr>
              <a:t> with teacher and observer is critical for coaching success.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9420" y="5430163"/>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the process of studying and explaining the technique step by step, the teacher rapidly learns to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internalise</a:t>
            </a:r>
            <a:r>
              <a:rPr lang="en-US" sz="2000" dirty="0">
                <a:latin typeface="Helvetica Neue" panose="02000503000000020004" pitchFamily="2" charset="0"/>
                <a:ea typeface="Helvetica Neue" panose="02000503000000020004" pitchFamily="2" charset="0"/>
                <a:cs typeface="Helvetica Neue" panose="02000503000000020004" pitchFamily="2" charset="0"/>
              </a:rPr>
              <a:t> the actions needed for success.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pic>
        <p:nvPicPr>
          <p:cNvPr id="10" name="Picture 9" descr="A close up of a logo&#10;&#10;Description automatically generated">
            <a:extLst>
              <a:ext uri="{FF2B5EF4-FFF2-40B4-BE49-F238E27FC236}">
                <a16:creationId xmlns:a16="http://schemas.microsoft.com/office/drawing/2014/main" id="{C3231880-8E39-EA43-97F3-7A9F28AD4A45}"/>
              </a:ext>
            </a:extLst>
          </p:cNvPr>
          <p:cNvPicPr>
            <a:picLocks noChangeAspect="1"/>
          </p:cNvPicPr>
          <p:nvPr/>
        </p:nvPicPr>
        <p:blipFill>
          <a:blip r:embed="rId3"/>
          <a:stretch>
            <a:fillRect/>
          </a:stretch>
        </p:blipFill>
        <p:spPr>
          <a:xfrm>
            <a:off x="105946" y="1270217"/>
            <a:ext cx="1683943" cy="1798826"/>
          </a:xfrm>
          <a:prstGeom prst="rect">
            <a:avLst/>
          </a:prstGeom>
        </p:spPr>
      </p:pic>
      <p:pic>
        <p:nvPicPr>
          <p:cNvPr id="29" name="Picture 28" descr="A picture containing drawing, device&#10;&#10;Description automatically generated">
            <a:extLst>
              <a:ext uri="{FF2B5EF4-FFF2-40B4-BE49-F238E27FC236}">
                <a16:creationId xmlns:a16="http://schemas.microsoft.com/office/drawing/2014/main" id="{37D15273-796A-E64D-8BD8-1CE88F28CEED}"/>
              </a:ext>
            </a:extLst>
          </p:cNvPr>
          <p:cNvPicPr>
            <a:picLocks noChangeAspect="1"/>
          </p:cNvPicPr>
          <p:nvPr/>
        </p:nvPicPr>
        <p:blipFill>
          <a:blip r:embed="rId4"/>
          <a:stretch>
            <a:fillRect/>
          </a:stretch>
        </p:blipFill>
        <p:spPr>
          <a:xfrm>
            <a:off x="2901293" y="1281261"/>
            <a:ext cx="1471290" cy="176140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405E340B-03D6-7445-AA5A-1A311684FE2E}"/>
              </a:ext>
            </a:extLst>
          </p:cNvPr>
          <p:cNvPicPr>
            <a:picLocks noChangeAspect="1"/>
          </p:cNvPicPr>
          <p:nvPr/>
        </p:nvPicPr>
        <p:blipFill>
          <a:blip r:embed="rId5"/>
          <a:stretch>
            <a:fillRect/>
          </a:stretch>
        </p:blipFill>
        <p:spPr>
          <a:xfrm>
            <a:off x="5269903" y="1108405"/>
            <a:ext cx="1683943" cy="1934259"/>
          </a:xfrm>
          <a:prstGeom prst="rect">
            <a:avLst/>
          </a:prstGeom>
        </p:spPr>
      </p:pic>
      <p:pic>
        <p:nvPicPr>
          <p:cNvPr id="38" name="Picture 37" descr="A picture containing drawing, light&#10;&#10;Description automatically generated">
            <a:extLst>
              <a:ext uri="{FF2B5EF4-FFF2-40B4-BE49-F238E27FC236}">
                <a16:creationId xmlns:a16="http://schemas.microsoft.com/office/drawing/2014/main" id="{A17698C2-8637-9245-9AEC-9A0E1CFF3E94}"/>
              </a:ext>
            </a:extLst>
          </p:cNvPr>
          <p:cNvPicPr>
            <a:picLocks noChangeAspect="1"/>
          </p:cNvPicPr>
          <p:nvPr/>
        </p:nvPicPr>
        <p:blipFill>
          <a:blip r:embed="rId6"/>
          <a:stretch>
            <a:fillRect/>
          </a:stretch>
        </p:blipFill>
        <p:spPr>
          <a:xfrm>
            <a:off x="7398118" y="1405568"/>
            <a:ext cx="2323732" cy="164402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BC8ED4E6-07D9-BE42-B2AF-A94D4801789D}"/>
              </a:ext>
            </a:extLst>
          </p:cNvPr>
          <p:cNvPicPr>
            <a:picLocks noChangeAspect="1"/>
          </p:cNvPicPr>
          <p:nvPr/>
        </p:nvPicPr>
        <p:blipFill>
          <a:blip r:embed="rId7"/>
          <a:stretch>
            <a:fillRect/>
          </a:stretch>
        </p:blipFill>
        <p:spPr>
          <a:xfrm>
            <a:off x="10192118" y="1104316"/>
            <a:ext cx="1783003" cy="2001674"/>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06515" y="6157514"/>
            <a:ext cx="994474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Familiarity builds from the very first glance.</a:t>
            </a:r>
          </a:p>
        </p:txBody>
      </p:sp>
    </p:spTree>
    <p:extLst>
      <p:ext uri="{BB962C8B-B14F-4D97-AF65-F5344CB8AC3E}">
        <p14:creationId xmlns:p14="http://schemas.microsoft.com/office/powerpoint/2010/main" val="208242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a:cxnSpLocks/>
            <a:endCxn id="26" idx="3"/>
          </p:cNvCxnSpPr>
          <p:nvPr/>
        </p:nvCxnSpPr>
        <p:spPr>
          <a:xfrm flipV="1">
            <a:off x="594360" y="463188"/>
            <a:ext cx="5852021" cy="1306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UNSEEN</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48508" y="726440"/>
            <a:ext cx="736234"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257959" y="732972"/>
            <a:ext cx="125650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INSTRUCTIONAL</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COACHING</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484236" y="732971"/>
            <a:ext cx="1212106"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660228" y="732970"/>
            <a:ext cx="121210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UNSEEN</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RUNNING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CPD CYCLES</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284" y="68319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SOLVE THE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LEARNING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PROBLEMS</a:t>
            </a:r>
          </a:p>
        </p:txBody>
      </p:sp>
    </p:spTree>
    <p:extLst>
      <p:ext uri="{BB962C8B-B14F-4D97-AF65-F5344CB8AC3E}">
        <p14:creationId xmlns:p14="http://schemas.microsoft.com/office/powerpoint/2010/main" val="297456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10460"/>
            <a:ext cx="5716213" cy="6777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2025"/>
            <a:ext cx="5076825" cy="198125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954107"/>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SECTION</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HOW?</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10085667" y="3052576"/>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54332" y="3395203"/>
            <a:ext cx="4924977"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AGREE A WALKTHRU WITH A PARTNER</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167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TALK THROUGH YOUR CONTEXT FOR THE WALKTHRU</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6" y="4258502"/>
            <a:ext cx="4772693"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EXECUTE YOUR WALKTHRU PLANS — UNSEEN BY AN OBSERVER</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8327" y="4700359"/>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REVIEW,  WITH PARTNER, YOUR EXECUTION OF THE WALKTHRU</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058307"/>
            <a:ext cx="4760476" cy="430887"/>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PLAN FURTHER ADAPTATIONS BASED ON YOUR REFLECTION AND DISCUSSIONS</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3743" y="-3549"/>
            <a:ext cx="6497942" cy="6867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C525A7-4DC2-0241-800D-4B5AF344FEB1}"/>
              </a:ext>
            </a:extLst>
          </p:cNvPr>
          <p:cNvCxnSpPr>
            <a:cxnSpLocks/>
          </p:cNvCxnSpPr>
          <p:nvPr/>
        </p:nvCxnSpPr>
        <p:spPr>
          <a:xfrm>
            <a:off x="6851650" y="3033713"/>
            <a:ext cx="5088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5002234-5016-6A42-BC2E-609CCEA4098F}"/>
              </a:ext>
            </a:extLst>
          </p:cNvPr>
          <p:cNvCxnSpPr>
            <a:cxnSpLocks/>
          </p:cNvCxnSpPr>
          <p:nvPr/>
        </p:nvCxnSpPr>
        <p:spPr>
          <a:xfrm>
            <a:off x="6851650" y="5732390"/>
            <a:ext cx="5088370" cy="0"/>
          </a:xfrm>
          <a:prstGeom prst="line">
            <a:avLst/>
          </a:prstGeom>
          <a:ln w="12700"/>
        </p:spPr>
        <p:style>
          <a:lnRef idx="1">
            <a:schemeClr val="dk1"/>
          </a:lnRef>
          <a:fillRef idx="0">
            <a:schemeClr val="dk1"/>
          </a:fillRef>
          <a:effectRef idx="0">
            <a:schemeClr val="dk1"/>
          </a:effectRef>
          <a:fontRef idx="minor">
            <a:schemeClr val="tx1"/>
          </a:fontRef>
        </p:style>
      </p:cxnSp>
      <p:pic>
        <p:nvPicPr>
          <p:cNvPr id="42" name="Picture 41" descr="A picture containing drawing&#10;&#10;Description automatically generated">
            <a:extLst>
              <a:ext uri="{FF2B5EF4-FFF2-40B4-BE49-F238E27FC236}">
                <a16:creationId xmlns:a16="http://schemas.microsoft.com/office/drawing/2014/main" id="{7A6B425B-B927-314A-8983-5058529BE567}"/>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38" name="Picture 37" descr="A close up of a sign&#10;&#10;Description automatically generated">
            <a:extLst>
              <a:ext uri="{FF2B5EF4-FFF2-40B4-BE49-F238E27FC236}">
                <a16:creationId xmlns:a16="http://schemas.microsoft.com/office/drawing/2014/main" id="{0E484128-1C08-E44E-927E-7118906A7068}"/>
              </a:ext>
            </a:extLst>
          </p:cNvPr>
          <p:cNvPicPr>
            <a:picLocks noChangeAspect="1"/>
          </p:cNvPicPr>
          <p:nvPr/>
        </p:nvPicPr>
        <p:blipFill>
          <a:blip r:embed="rId3"/>
          <a:stretch>
            <a:fillRect/>
          </a:stretch>
        </p:blipFill>
        <p:spPr>
          <a:xfrm>
            <a:off x="212810" y="556560"/>
            <a:ext cx="5976152" cy="6282351"/>
          </a:xfrm>
          <a:prstGeom prst="rect">
            <a:avLst/>
          </a:prstGeom>
        </p:spPr>
      </p:pic>
    </p:spTree>
    <p:extLst>
      <p:ext uri="{BB962C8B-B14F-4D97-AF65-F5344CB8AC3E}">
        <p14:creationId xmlns:p14="http://schemas.microsoft.com/office/powerpoint/2010/main" val="114787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DEVELOP</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ATTEMPT</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PRACTISE</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TEST</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000" dirty="0">
                <a:latin typeface="Helvetica Neue" panose="02000503000000020004" pitchFamily="2" charset="0"/>
                <a:ea typeface="Helvetica Neue" panose="02000503000000020004" pitchFamily="2" charset="0"/>
                <a:cs typeface="Helvetica Neue" panose="02000503000000020004" pitchFamily="2" charset="0"/>
              </a:rPr>
              <a:t> are designed to be deliberately generic and context free.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A7E02AFE-F568-E542-920A-B150E2732BCB}"/>
              </a:ext>
            </a:extLst>
          </p:cNvPr>
          <p:cNvSpPr txBox="1"/>
          <p:nvPr/>
        </p:nvSpPr>
        <p:spPr>
          <a:xfrm>
            <a:off x="2208846" y="4779715"/>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intention is that teachers adapt them.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8846" y="517982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Our A|D|A|P|T approach is central to the concept of instructional coaching; taking ideas and applying them in context.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6C84636-478D-3041-9CB3-8C86550D3EC9}"/>
              </a:ext>
            </a:extLst>
          </p:cNvPr>
          <p:cNvPicPr>
            <a:picLocks noChangeAspect="1"/>
          </p:cNvPicPr>
          <p:nvPr/>
        </p:nvPicPr>
        <p:blipFill>
          <a:blip r:embed="rId3"/>
          <a:stretch>
            <a:fillRect/>
          </a:stretch>
        </p:blipFill>
        <p:spPr>
          <a:xfrm>
            <a:off x="279995" y="1102537"/>
            <a:ext cx="1656533" cy="1895456"/>
          </a:xfrm>
          <a:prstGeom prst="rect">
            <a:avLst/>
          </a:prstGeom>
        </p:spPr>
      </p:pic>
      <p:pic>
        <p:nvPicPr>
          <p:cNvPr id="29" name="Picture 28" descr="A picture containing food&#10;&#10;Description automatically generated">
            <a:extLst>
              <a:ext uri="{FF2B5EF4-FFF2-40B4-BE49-F238E27FC236}">
                <a16:creationId xmlns:a16="http://schemas.microsoft.com/office/drawing/2014/main" id="{02783299-E6E1-B84E-83FD-6BA1EC17FDAF}"/>
              </a:ext>
            </a:extLst>
          </p:cNvPr>
          <p:cNvPicPr>
            <a:picLocks noChangeAspect="1"/>
          </p:cNvPicPr>
          <p:nvPr/>
        </p:nvPicPr>
        <p:blipFill>
          <a:blip r:embed="rId4"/>
          <a:stretch>
            <a:fillRect/>
          </a:stretch>
        </p:blipFill>
        <p:spPr>
          <a:xfrm>
            <a:off x="3022971" y="1178601"/>
            <a:ext cx="1193207" cy="1863406"/>
          </a:xfrm>
          <a:prstGeom prst="rect">
            <a:avLst/>
          </a:prstGeom>
        </p:spPr>
      </p:pic>
      <p:pic>
        <p:nvPicPr>
          <p:cNvPr id="35" name="Picture 34" descr="A picture containing food, drawing&#10;&#10;Description automatically generated">
            <a:extLst>
              <a:ext uri="{FF2B5EF4-FFF2-40B4-BE49-F238E27FC236}">
                <a16:creationId xmlns:a16="http://schemas.microsoft.com/office/drawing/2014/main" id="{89C7F920-7491-9141-850F-0C22D00400F1}"/>
              </a:ext>
            </a:extLst>
          </p:cNvPr>
          <p:cNvPicPr>
            <a:picLocks noChangeAspect="1"/>
          </p:cNvPicPr>
          <p:nvPr/>
        </p:nvPicPr>
        <p:blipFill>
          <a:blip r:embed="rId5"/>
          <a:stretch>
            <a:fillRect/>
          </a:stretch>
        </p:blipFill>
        <p:spPr>
          <a:xfrm>
            <a:off x="5315944" y="1159793"/>
            <a:ext cx="1670643" cy="1889795"/>
          </a:xfrm>
          <a:prstGeom prst="rect">
            <a:avLst/>
          </a:prstGeom>
        </p:spPr>
      </p:pic>
      <p:pic>
        <p:nvPicPr>
          <p:cNvPr id="38" name="Picture 37" descr="A close up of a logo&#10;&#10;Description automatically generated">
            <a:extLst>
              <a:ext uri="{FF2B5EF4-FFF2-40B4-BE49-F238E27FC236}">
                <a16:creationId xmlns:a16="http://schemas.microsoft.com/office/drawing/2014/main" id="{FA9B38B5-0E35-3144-B14D-D478256E9744}"/>
              </a:ext>
            </a:extLst>
          </p:cNvPr>
          <p:cNvPicPr>
            <a:picLocks noChangeAspect="1"/>
          </p:cNvPicPr>
          <p:nvPr/>
        </p:nvPicPr>
        <p:blipFill>
          <a:blip r:embed="rId6"/>
          <a:stretch>
            <a:fillRect/>
          </a:stretch>
        </p:blipFill>
        <p:spPr>
          <a:xfrm>
            <a:off x="7783125" y="1134652"/>
            <a:ext cx="1439456" cy="1899061"/>
          </a:xfrm>
          <a:prstGeom prst="rect">
            <a:avLst/>
          </a:prstGeom>
        </p:spPr>
      </p:pic>
      <p:pic>
        <p:nvPicPr>
          <p:cNvPr id="41" name="Picture 40" descr="A close up of a logo&#10;&#10;Description automatically generated">
            <a:extLst>
              <a:ext uri="{FF2B5EF4-FFF2-40B4-BE49-F238E27FC236}">
                <a16:creationId xmlns:a16="http://schemas.microsoft.com/office/drawing/2014/main" id="{318FB41E-B8DB-2948-8DC3-5298A5205D08}"/>
              </a:ext>
            </a:extLst>
          </p:cNvPr>
          <p:cNvPicPr>
            <a:picLocks noChangeAspect="1"/>
          </p:cNvPicPr>
          <p:nvPr/>
        </p:nvPicPr>
        <p:blipFill>
          <a:blip r:embed="rId7"/>
          <a:stretch>
            <a:fillRect/>
          </a:stretch>
        </p:blipFill>
        <p:spPr>
          <a:xfrm>
            <a:off x="10297581" y="1145628"/>
            <a:ext cx="1285877" cy="1889127"/>
          </a:xfrm>
          <a:prstGeom prst="rect">
            <a:avLst/>
          </a:prstGeom>
        </p:spPr>
      </p:pic>
      <p:sp>
        <p:nvSpPr>
          <p:cNvPr id="46" name="TextBox 45">
            <a:extLst>
              <a:ext uri="{FF2B5EF4-FFF2-40B4-BE49-F238E27FC236}">
                <a16:creationId xmlns:a16="http://schemas.microsoft.com/office/drawing/2014/main" id="{A26684E7-81D3-C844-B6E7-5EA167493129}"/>
              </a:ext>
            </a:extLst>
          </p:cNvPr>
          <p:cNvSpPr txBox="1"/>
          <p:nvPr/>
        </p:nvSpPr>
        <p:spPr>
          <a:xfrm>
            <a:off x="2208845" y="5921514"/>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It is only ever a reference point for reflection or to support coaching and feedback discussions. </a:t>
            </a:r>
          </a:p>
        </p:txBody>
      </p:sp>
    </p:spTree>
    <p:extLst>
      <p:ext uri="{BB962C8B-B14F-4D97-AF65-F5344CB8AC3E}">
        <p14:creationId xmlns:p14="http://schemas.microsoft.com/office/powerpoint/2010/main" val="152268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72"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TALK THROUGH YOUR CONTEXT FOR THE WALKTHRU</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AGREE A WALKTHRU WITH A PARTNER</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EXECUTE YOUR WALKTHRU PLANS — UNSEEN BY AN OBSERVER</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REVIEW,  WITH PARTNER, YOUR EXECUTION OF THE WALKTHRU</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830997"/>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PLAN FURTHER ADAPTATIONS BASED ON YOUR REFLECTION AND DISCUSSIONS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7987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Researcher Matt O’Leary created Unseen Observations as he was acutely aware of how observers alter the dynamics of a classroom.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TextBox 71">
            <a:extLst>
              <a:ext uri="{FF2B5EF4-FFF2-40B4-BE49-F238E27FC236}">
                <a16:creationId xmlns:a16="http://schemas.microsoft.com/office/drawing/2014/main" id="{45A00E9A-775A-F343-93F5-080AE61D2CCF}"/>
              </a:ext>
            </a:extLst>
          </p:cNvPr>
          <p:cNvSpPr txBox="1"/>
          <p:nvPr/>
        </p:nvSpPr>
        <p:spPr>
          <a:xfrm>
            <a:off x="2206514" y="510408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All the important features of observations take place — planning, discussing, reviewing and back to planning — but without an observer present.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10155" y="5835650"/>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Teachers plan and review anytime before and after the targeted lesson, often at the start and end of a normal teaching day.</a:t>
            </a:r>
          </a:p>
        </p:txBody>
      </p:sp>
      <p:pic>
        <p:nvPicPr>
          <p:cNvPr id="44" name="Picture 43" descr="A picture containing drawing&#10;&#10;Description automatically generated">
            <a:extLst>
              <a:ext uri="{FF2B5EF4-FFF2-40B4-BE49-F238E27FC236}">
                <a16:creationId xmlns:a16="http://schemas.microsoft.com/office/drawing/2014/main" id="{0B9F68F2-3290-E747-AF26-A9D329841638}"/>
              </a:ext>
            </a:extLst>
          </p:cNvPr>
          <p:cNvPicPr>
            <a:picLocks noChangeAspect="1"/>
          </p:cNvPicPr>
          <p:nvPr/>
        </p:nvPicPr>
        <p:blipFill>
          <a:blip r:embed="rId3"/>
          <a:stretch>
            <a:fillRect/>
          </a:stretch>
        </p:blipFill>
        <p:spPr>
          <a:xfrm>
            <a:off x="242126" y="1142999"/>
            <a:ext cx="1674247" cy="1844773"/>
          </a:xfrm>
          <a:prstGeom prst="rect">
            <a:avLst/>
          </a:prstGeom>
        </p:spPr>
      </p:pic>
      <p:pic>
        <p:nvPicPr>
          <p:cNvPr id="49" name="Picture 48" descr="A close up of a sign&#10;&#10;Description automatically generated">
            <a:extLst>
              <a:ext uri="{FF2B5EF4-FFF2-40B4-BE49-F238E27FC236}">
                <a16:creationId xmlns:a16="http://schemas.microsoft.com/office/drawing/2014/main" id="{79200E1C-3E7C-E74A-B97E-6F781B955F92}"/>
              </a:ext>
            </a:extLst>
          </p:cNvPr>
          <p:cNvPicPr>
            <a:picLocks noChangeAspect="1"/>
          </p:cNvPicPr>
          <p:nvPr/>
        </p:nvPicPr>
        <p:blipFill>
          <a:blip r:embed="rId4"/>
          <a:stretch>
            <a:fillRect/>
          </a:stretch>
        </p:blipFill>
        <p:spPr>
          <a:xfrm>
            <a:off x="2838921" y="1142999"/>
            <a:ext cx="1835224" cy="1929255"/>
          </a:xfrm>
          <a:prstGeom prst="rect">
            <a:avLst/>
          </a:prstGeom>
        </p:spPr>
      </p:pic>
      <p:pic>
        <p:nvPicPr>
          <p:cNvPr id="51" name="Picture 50" descr="A close up of a logo&#10;&#10;Description automatically generated">
            <a:extLst>
              <a:ext uri="{FF2B5EF4-FFF2-40B4-BE49-F238E27FC236}">
                <a16:creationId xmlns:a16="http://schemas.microsoft.com/office/drawing/2014/main" id="{952DB057-E833-7241-9AA3-FF722B9C02D9}"/>
              </a:ext>
            </a:extLst>
          </p:cNvPr>
          <p:cNvPicPr>
            <a:picLocks noChangeAspect="1"/>
          </p:cNvPicPr>
          <p:nvPr/>
        </p:nvPicPr>
        <p:blipFill>
          <a:blip r:embed="rId5"/>
          <a:stretch>
            <a:fillRect/>
          </a:stretch>
        </p:blipFill>
        <p:spPr>
          <a:xfrm>
            <a:off x="5027805" y="1133879"/>
            <a:ext cx="2179253" cy="1863011"/>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489B0B16-186B-084F-A289-E0B54A2EA8C8}"/>
              </a:ext>
            </a:extLst>
          </p:cNvPr>
          <p:cNvPicPr>
            <a:picLocks noChangeAspect="1"/>
          </p:cNvPicPr>
          <p:nvPr/>
        </p:nvPicPr>
        <p:blipFill>
          <a:blip r:embed="rId6"/>
          <a:stretch>
            <a:fillRect/>
          </a:stretch>
        </p:blipFill>
        <p:spPr>
          <a:xfrm>
            <a:off x="7710618" y="1148664"/>
            <a:ext cx="1808293" cy="1884299"/>
          </a:xfrm>
          <a:prstGeom prst="rect">
            <a:avLst/>
          </a:prstGeom>
        </p:spPr>
      </p:pic>
      <p:pic>
        <p:nvPicPr>
          <p:cNvPr id="55" name="Picture 54" descr="A picture containing drawing&#10;&#10;Description automatically generated">
            <a:extLst>
              <a:ext uri="{FF2B5EF4-FFF2-40B4-BE49-F238E27FC236}">
                <a16:creationId xmlns:a16="http://schemas.microsoft.com/office/drawing/2014/main" id="{9FB68862-3AFF-C142-ABBA-65543C9993B7}"/>
              </a:ext>
            </a:extLst>
          </p:cNvPr>
          <p:cNvPicPr>
            <a:picLocks noChangeAspect="1"/>
          </p:cNvPicPr>
          <p:nvPr/>
        </p:nvPicPr>
        <p:blipFill>
          <a:blip r:embed="rId7"/>
          <a:stretch>
            <a:fillRect/>
          </a:stretch>
        </p:blipFill>
        <p:spPr>
          <a:xfrm>
            <a:off x="10317423" y="1127850"/>
            <a:ext cx="1690716" cy="1880329"/>
          </a:xfrm>
          <a:prstGeom prst="rect">
            <a:avLst/>
          </a:prstGeom>
        </p:spPr>
      </p:pic>
    </p:spTree>
    <p:extLst>
      <p:ext uri="{BB962C8B-B14F-4D97-AF65-F5344CB8AC3E}">
        <p14:creationId xmlns:p14="http://schemas.microsoft.com/office/powerpoint/2010/main" val="2067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2"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AGREE A WALKTHRU WITH A PARTNER</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Select a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technique you both want to learn. Your colleague doesn’t have to teach the same subject or age phase.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75130" y="3397768"/>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Read through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several times,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imagining yourself in the place of the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illustrated teacher figures.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5130" y="458116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Acknowledge that this is your first rehearsal, albeit an internal, mental one.</a:t>
            </a:r>
          </a:p>
        </p:txBody>
      </p:sp>
      <p:pic>
        <p:nvPicPr>
          <p:cNvPr id="52" name="Picture 51" descr="A picture containing drawing&#10;&#10;Description automatically generated">
            <a:extLst>
              <a:ext uri="{FF2B5EF4-FFF2-40B4-BE49-F238E27FC236}">
                <a16:creationId xmlns:a16="http://schemas.microsoft.com/office/drawing/2014/main" id="{40467F44-C0D2-D24B-8620-0278B2E75D5E}"/>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1ACEAAB4-9116-EE42-A02E-F2680CA93A9D}"/>
              </a:ext>
            </a:extLst>
          </p:cNvPr>
          <p:cNvPicPr>
            <a:picLocks noChangeAspect="1"/>
          </p:cNvPicPr>
          <p:nvPr/>
        </p:nvPicPr>
        <p:blipFill>
          <a:blip r:embed="rId3"/>
          <a:stretch>
            <a:fillRect/>
          </a:stretch>
        </p:blipFill>
        <p:spPr>
          <a:xfrm>
            <a:off x="173182" y="1142999"/>
            <a:ext cx="5105446" cy="5625447"/>
          </a:xfrm>
          <a:prstGeom prst="rect">
            <a:avLst/>
          </a:prstGeom>
        </p:spPr>
      </p:pic>
    </p:spTree>
    <p:extLst>
      <p:ext uri="{BB962C8B-B14F-4D97-AF65-F5344CB8AC3E}">
        <p14:creationId xmlns:p14="http://schemas.microsoft.com/office/powerpoint/2010/main" val="7399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TALK THROUGH YOUR CONTEXT FOR THE WALKTHRU</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3827" y="2106790"/>
            <a:ext cx="5624683"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When meeting up — maybe on the morning of the Unseen Observation — talk through the A | D | A | P | T process.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408704" y="3249284"/>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Explain any small changes you’ve thought of. Similarly, listen to your colleague’s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explanations and question the reasoning if you think it helpful.</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5567" y="4754230"/>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Meet at the end of the day for a review of how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went.</a:t>
            </a:r>
          </a:p>
        </p:txBody>
      </p:sp>
      <p:pic>
        <p:nvPicPr>
          <p:cNvPr id="26" name="Picture 25" descr="A picture containing drawing&#10;&#10;Description automatically generated">
            <a:extLst>
              <a:ext uri="{FF2B5EF4-FFF2-40B4-BE49-F238E27FC236}">
                <a16:creationId xmlns:a16="http://schemas.microsoft.com/office/drawing/2014/main" id="{B82B8F31-47E7-DE47-9352-EACA17B4BF11}"/>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7" name="Picture 26" descr="A close up of a sign&#10;&#10;Description automatically generated">
            <a:extLst>
              <a:ext uri="{FF2B5EF4-FFF2-40B4-BE49-F238E27FC236}">
                <a16:creationId xmlns:a16="http://schemas.microsoft.com/office/drawing/2014/main" id="{B470FA76-B89E-1D48-AD0B-B54D316BA13E}"/>
              </a:ext>
            </a:extLst>
          </p:cNvPr>
          <p:cNvPicPr>
            <a:picLocks noChangeAspect="1"/>
          </p:cNvPicPr>
          <p:nvPr/>
        </p:nvPicPr>
        <p:blipFill>
          <a:blip r:embed="rId3"/>
          <a:stretch>
            <a:fillRect/>
          </a:stretch>
        </p:blipFill>
        <p:spPr>
          <a:xfrm>
            <a:off x="112786" y="1163236"/>
            <a:ext cx="5541888" cy="5825837"/>
          </a:xfrm>
          <a:prstGeom prst="rect">
            <a:avLst/>
          </a:prstGeom>
        </p:spPr>
      </p:pic>
    </p:spTree>
    <p:extLst>
      <p:ext uri="{BB962C8B-B14F-4D97-AF65-F5344CB8AC3E}">
        <p14:creationId xmlns:p14="http://schemas.microsoft.com/office/powerpoint/2010/main" val="15151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EXECUTE YOUR WALKTHRU PLANS — UNSEEN BY AN OBSERVER</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0043" y="2713304"/>
            <a:ext cx="5550901"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Have a normal teaching day.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83897" y="3225935"/>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At the lesson you have targeted to trial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technique, simply execute the five steps you have already studied and mentally rehearsed.</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26" name="Picture 25" descr="A picture containing drawing&#10;&#10;Description automatically generated">
            <a:extLst>
              <a:ext uri="{FF2B5EF4-FFF2-40B4-BE49-F238E27FC236}">
                <a16:creationId xmlns:a16="http://schemas.microsoft.com/office/drawing/2014/main" id="{318A48B5-F6EF-134D-93B4-20D0D5559FA8}"/>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7" name="Picture 26" descr="A close up of a logo&#10;&#10;Description automatically generated">
            <a:extLst>
              <a:ext uri="{FF2B5EF4-FFF2-40B4-BE49-F238E27FC236}">
                <a16:creationId xmlns:a16="http://schemas.microsoft.com/office/drawing/2014/main" id="{671D92C2-7E17-AC45-961F-2C5E28DDD32F}"/>
              </a:ext>
            </a:extLst>
          </p:cNvPr>
          <p:cNvPicPr>
            <a:picLocks noChangeAspect="1"/>
          </p:cNvPicPr>
          <p:nvPr/>
        </p:nvPicPr>
        <p:blipFill>
          <a:blip r:embed="rId3"/>
          <a:stretch>
            <a:fillRect/>
          </a:stretch>
        </p:blipFill>
        <p:spPr>
          <a:xfrm>
            <a:off x="-119220" y="1127502"/>
            <a:ext cx="6472767" cy="5533472"/>
          </a:xfrm>
          <a:prstGeom prst="rect">
            <a:avLst/>
          </a:prstGeom>
        </p:spPr>
      </p:pic>
    </p:spTree>
    <p:extLst>
      <p:ext uri="{BB962C8B-B14F-4D97-AF65-F5344CB8AC3E}">
        <p14:creationId xmlns:p14="http://schemas.microsoft.com/office/powerpoint/2010/main" val="23805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REVIEW,  WITH PARTNER, YOUR EXECUTION OF THE WALKTHRU</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4657" y="1985218"/>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Meet your colleague and each talk through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its execution.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87265" y="2774308"/>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Compare your anticipated impact — including the contextual tweaks — with what actually happened. </a:t>
            </a:r>
          </a:p>
        </p:txBody>
      </p:sp>
      <p:pic>
        <p:nvPicPr>
          <p:cNvPr id="26" name="Picture 25" descr="A picture containing drawing&#10;&#10;Description automatically generated">
            <a:extLst>
              <a:ext uri="{FF2B5EF4-FFF2-40B4-BE49-F238E27FC236}">
                <a16:creationId xmlns:a16="http://schemas.microsoft.com/office/drawing/2014/main" id="{69E3ADE4-7C30-D24E-9A97-BCD89CC72638}"/>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D91DA326-682C-224E-BD55-FA3014A16DD6}"/>
              </a:ext>
            </a:extLst>
          </p:cNvPr>
          <p:cNvSpPr txBox="1"/>
          <p:nvPr/>
        </p:nvSpPr>
        <p:spPr>
          <a:xfrm>
            <a:off x="6384657" y="3868401"/>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Explore these discrepancies to highlight any faulty reasoning in your plans.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8" name="Picture 27" descr="A picture containing drawing&#10;&#10;Description automatically generated">
            <a:extLst>
              <a:ext uri="{FF2B5EF4-FFF2-40B4-BE49-F238E27FC236}">
                <a16:creationId xmlns:a16="http://schemas.microsoft.com/office/drawing/2014/main" id="{0EA8DD8E-C336-444E-8B2D-EC8EA8E188C3}"/>
              </a:ext>
            </a:extLst>
          </p:cNvPr>
          <p:cNvPicPr>
            <a:picLocks noChangeAspect="1"/>
          </p:cNvPicPr>
          <p:nvPr/>
        </p:nvPicPr>
        <p:blipFill>
          <a:blip r:embed="rId3"/>
          <a:stretch>
            <a:fillRect/>
          </a:stretch>
        </p:blipFill>
        <p:spPr>
          <a:xfrm>
            <a:off x="538254" y="1131529"/>
            <a:ext cx="5417966" cy="5645693"/>
          </a:xfrm>
          <a:prstGeom prst="rect">
            <a:avLst/>
          </a:prstGeom>
        </p:spPr>
      </p:pic>
      <p:sp>
        <p:nvSpPr>
          <p:cNvPr id="29" name="TextBox 28">
            <a:extLst>
              <a:ext uri="{FF2B5EF4-FFF2-40B4-BE49-F238E27FC236}">
                <a16:creationId xmlns:a16="http://schemas.microsoft.com/office/drawing/2014/main" id="{37A11BF0-719F-2844-A787-3F16C658565D}"/>
              </a:ext>
            </a:extLst>
          </p:cNvPr>
          <p:cNvSpPr txBox="1"/>
          <p:nvPr/>
        </p:nvSpPr>
        <p:spPr>
          <a:xfrm>
            <a:off x="6384657" y="4701822"/>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Use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behavioural</a:t>
            </a:r>
            <a:r>
              <a:rPr lang="en-US" sz="2200" dirty="0">
                <a:latin typeface="Helvetica Neue" panose="02000503000000020004" pitchFamily="2" charset="0"/>
                <a:ea typeface="Helvetica Neue" panose="02000503000000020004" pitchFamily="2" charset="0"/>
                <a:cs typeface="Helvetica Neue" panose="02000503000000020004" pitchFamily="2" charset="0"/>
              </a:rPr>
              <a:t> descriptors and visuals of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to frame the conversation around actions and how they can be specifically improved.</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054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7"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1200329"/>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PLAN FURTHER ADAPTATIONS BASED ON YOUR REFLECTION AND DISCUSSIONS</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94194" y="2480236"/>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When both of you have reviewed your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execution, focus on co-planning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improvements. </a:t>
            </a:r>
          </a:p>
        </p:txBody>
      </p:sp>
      <p:pic>
        <p:nvPicPr>
          <p:cNvPr id="26" name="Picture 25" descr="A picture containing drawing&#10;&#10;Description automatically generated">
            <a:extLst>
              <a:ext uri="{FF2B5EF4-FFF2-40B4-BE49-F238E27FC236}">
                <a16:creationId xmlns:a16="http://schemas.microsoft.com/office/drawing/2014/main" id="{516D3CC1-294C-E348-A7BC-39061C98A7A2}"/>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117045A5-6213-C943-A930-11CA29A244E6}"/>
              </a:ext>
            </a:extLst>
          </p:cNvPr>
          <p:cNvSpPr txBox="1"/>
          <p:nvPr/>
        </p:nvSpPr>
        <p:spPr>
          <a:xfrm>
            <a:off x="6394194" y="3606530"/>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Use what you learn from your evaluation of your previous planning and its execution to highlight areas that could benefit from some amendments. </a:t>
            </a:r>
          </a:p>
        </p:txBody>
      </p:sp>
      <p:pic>
        <p:nvPicPr>
          <p:cNvPr id="29" name="Picture 28" descr="A picture containing drawing&#10;&#10;Description automatically generated">
            <a:extLst>
              <a:ext uri="{FF2B5EF4-FFF2-40B4-BE49-F238E27FC236}">
                <a16:creationId xmlns:a16="http://schemas.microsoft.com/office/drawing/2014/main" id="{05AAB54B-5DBE-7D4B-94E8-5F59C5E3296F}"/>
              </a:ext>
            </a:extLst>
          </p:cNvPr>
          <p:cNvPicPr>
            <a:picLocks noChangeAspect="1"/>
          </p:cNvPicPr>
          <p:nvPr/>
        </p:nvPicPr>
        <p:blipFill>
          <a:blip r:embed="rId3"/>
          <a:stretch>
            <a:fillRect/>
          </a:stretch>
        </p:blipFill>
        <p:spPr>
          <a:xfrm>
            <a:off x="571500" y="1264478"/>
            <a:ext cx="5029469" cy="5593522"/>
          </a:xfrm>
          <a:prstGeom prst="rect">
            <a:avLst/>
          </a:prstGeom>
        </p:spPr>
      </p:pic>
      <p:sp>
        <p:nvSpPr>
          <p:cNvPr id="30" name="TextBox 29">
            <a:extLst>
              <a:ext uri="{FF2B5EF4-FFF2-40B4-BE49-F238E27FC236}">
                <a16:creationId xmlns:a16="http://schemas.microsoft.com/office/drawing/2014/main" id="{46548E08-FAE1-2448-899E-06834ABD5EE1}"/>
              </a:ext>
            </a:extLst>
          </p:cNvPr>
          <p:cNvSpPr txBox="1"/>
          <p:nvPr/>
        </p:nvSpPr>
        <p:spPr>
          <a:xfrm>
            <a:off x="6400203" y="5071378"/>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These will form the basis of your next Unseen Observation, maybe in the following week.</a:t>
            </a:r>
          </a:p>
        </p:txBody>
      </p:sp>
    </p:spTree>
    <p:extLst>
      <p:ext uri="{BB962C8B-B14F-4D97-AF65-F5344CB8AC3E}">
        <p14:creationId xmlns:p14="http://schemas.microsoft.com/office/powerpoint/2010/main" val="27535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7"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UNSEEN OBSERVATIONS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TALK THROUGH YOUR CONTEXT FOR THE WALKTHRU</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AGREE A WALKTHRU WITH A PARTNER</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EXECUTE YOUR WALKTHRU PLANS — UNSEEN BY AN OBSERVER</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REVIEW,  WITH PARTNER, YOUR EXECUTION OF THE WALKTHRU</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830997"/>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PLAN FURTHER ADAPTATIONS BASED ON YOUR REFLECTION AND DISCUSSIONS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7987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Researcher Matt O’Leary created Unseen Observations as he was acutely aware of how observers alter the dynamics of a classroom.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TextBox 71">
            <a:extLst>
              <a:ext uri="{FF2B5EF4-FFF2-40B4-BE49-F238E27FC236}">
                <a16:creationId xmlns:a16="http://schemas.microsoft.com/office/drawing/2014/main" id="{45A00E9A-775A-F343-93F5-080AE61D2CCF}"/>
              </a:ext>
            </a:extLst>
          </p:cNvPr>
          <p:cNvSpPr txBox="1"/>
          <p:nvPr/>
        </p:nvSpPr>
        <p:spPr>
          <a:xfrm>
            <a:off x="2206514" y="510408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All the important features of observations take place — planning, discussing, reviewing and back to planning — but without an observer present.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10155" y="5835650"/>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Teachers plan and review anytime before and after the targeted lesson, often at the start and end of a normal teaching day.</a:t>
            </a:r>
          </a:p>
        </p:txBody>
      </p:sp>
      <p:pic>
        <p:nvPicPr>
          <p:cNvPr id="44" name="Picture 43" descr="A picture containing drawing&#10;&#10;Description automatically generated">
            <a:extLst>
              <a:ext uri="{FF2B5EF4-FFF2-40B4-BE49-F238E27FC236}">
                <a16:creationId xmlns:a16="http://schemas.microsoft.com/office/drawing/2014/main" id="{0B9F68F2-3290-E747-AF26-A9D329841638}"/>
              </a:ext>
            </a:extLst>
          </p:cNvPr>
          <p:cNvPicPr>
            <a:picLocks noChangeAspect="1"/>
          </p:cNvPicPr>
          <p:nvPr/>
        </p:nvPicPr>
        <p:blipFill>
          <a:blip r:embed="rId3"/>
          <a:stretch>
            <a:fillRect/>
          </a:stretch>
        </p:blipFill>
        <p:spPr>
          <a:xfrm>
            <a:off x="242126" y="1142999"/>
            <a:ext cx="1674247" cy="1844773"/>
          </a:xfrm>
          <a:prstGeom prst="rect">
            <a:avLst/>
          </a:prstGeom>
        </p:spPr>
      </p:pic>
      <p:pic>
        <p:nvPicPr>
          <p:cNvPr id="49" name="Picture 48" descr="A close up of a sign&#10;&#10;Description automatically generated">
            <a:extLst>
              <a:ext uri="{FF2B5EF4-FFF2-40B4-BE49-F238E27FC236}">
                <a16:creationId xmlns:a16="http://schemas.microsoft.com/office/drawing/2014/main" id="{79200E1C-3E7C-E74A-B97E-6F781B955F92}"/>
              </a:ext>
            </a:extLst>
          </p:cNvPr>
          <p:cNvPicPr>
            <a:picLocks noChangeAspect="1"/>
          </p:cNvPicPr>
          <p:nvPr/>
        </p:nvPicPr>
        <p:blipFill>
          <a:blip r:embed="rId4"/>
          <a:stretch>
            <a:fillRect/>
          </a:stretch>
        </p:blipFill>
        <p:spPr>
          <a:xfrm>
            <a:off x="2838921" y="1142999"/>
            <a:ext cx="1835224" cy="1929255"/>
          </a:xfrm>
          <a:prstGeom prst="rect">
            <a:avLst/>
          </a:prstGeom>
        </p:spPr>
      </p:pic>
      <p:pic>
        <p:nvPicPr>
          <p:cNvPr id="51" name="Picture 50" descr="A close up of a logo&#10;&#10;Description automatically generated">
            <a:extLst>
              <a:ext uri="{FF2B5EF4-FFF2-40B4-BE49-F238E27FC236}">
                <a16:creationId xmlns:a16="http://schemas.microsoft.com/office/drawing/2014/main" id="{952DB057-E833-7241-9AA3-FF722B9C02D9}"/>
              </a:ext>
            </a:extLst>
          </p:cNvPr>
          <p:cNvPicPr>
            <a:picLocks noChangeAspect="1"/>
          </p:cNvPicPr>
          <p:nvPr/>
        </p:nvPicPr>
        <p:blipFill>
          <a:blip r:embed="rId5"/>
          <a:stretch>
            <a:fillRect/>
          </a:stretch>
        </p:blipFill>
        <p:spPr>
          <a:xfrm>
            <a:off x="5027805" y="1133879"/>
            <a:ext cx="2179253" cy="1863011"/>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489B0B16-186B-084F-A289-E0B54A2EA8C8}"/>
              </a:ext>
            </a:extLst>
          </p:cNvPr>
          <p:cNvPicPr>
            <a:picLocks noChangeAspect="1"/>
          </p:cNvPicPr>
          <p:nvPr/>
        </p:nvPicPr>
        <p:blipFill>
          <a:blip r:embed="rId6"/>
          <a:stretch>
            <a:fillRect/>
          </a:stretch>
        </p:blipFill>
        <p:spPr>
          <a:xfrm>
            <a:off x="7710618" y="1148664"/>
            <a:ext cx="1808293" cy="1884299"/>
          </a:xfrm>
          <a:prstGeom prst="rect">
            <a:avLst/>
          </a:prstGeom>
        </p:spPr>
      </p:pic>
      <p:pic>
        <p:nvPicPr>
          <p:cNvPr id="55" name="Picture 54" descr="A picture containing drawing&#10;&#10;Description automatically generated">
            <a:extLst>
              <a:ext uri="{FF2B5EF4-FFF2-40B4-BE49-F238E27FC236}">
                <a16:creationId xmlns:a16="http://schemas.microsoft.com/office/drawing/2014/main" id="{9FB68862-3AFF-C142-ABBA-65543C9993B7}"/>
              </a:ext>
            </a:extLst>
          </p:cNvPr>
          <p:cNvPicPr>
            <a:picLocks noChangeAspect="1"/>
          </p:cNvPicPr>
          <p:nvPr/>
        </p:nvPicPr>
        <p:blipFill>
          <a:blip r:embed="rId7"/>
          <a:stretch>
            <a:fillRect/>
          </a:stretch>
        </p:blipFill>
        <p:spPr>
          <a:xfrm>
            <a:off x="10317423" y="1127850"/>
            <a:ext cx="1690716" cy="1880329"/>
          </a:xfrm>
          <a:prstGeom prst="rect">
            <a:avLst/>
          </a:prstGeom>
        </p:spPr>
      </p:pic>
    </p:spTree>
    <p:extLst>
      <p:ext uri="{BB962C8B-B14F-4D97-AF65-F5344CB8AC3E}">
        <p14:creationId xmlns:p14="http://schemas.microsoft.com/office/powerpoint/2010/main" val="1129845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a:cxnSpLocks/>
            <a:endCxn id="26" idx="3"/>
          </p:cNvCxnSpPr>
          <p:nvPr/>
        </p:nvCxnSpPr>
        <p:spPr>
          <a:xfrm flipV="1">
            <a:off x="594360" y="463188"/>
            <a:ext cx="5852021" cy="1306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292662"/>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RUNNING </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CPD CYCLES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48508" y="726440"/>
            <a:ext cx="736234"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257959" y="732972"/>
            <a:ext cx="125650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INSTRUCTIONAL</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COACHING</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484236" y="732971"/>
            <a:ext cx="1212106"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660228" y="732970"/>
            <a:ext cx="121210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UNSEEN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RUNNING</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CPD CYCLES</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284" y="683191"/>
            <a:ext cx="1174885" cy="553998"/>
          </a:xfrm>
          <a:prstGeom prst="rect">
            <a:avLst/>
          </a:prstGeom>
          <a:noFill/>
        </p:spPr>
        <p:txBody>
          <a:bodyPr wrap="square" rtlCol="0">
            <a:spAutoFit/>
          </a:body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SOLVE THE</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LEARNING</a:t>
            </a:r>
          </a:p>
          <a:p>
            <a:r>
              <a:rPr lang="en-US" sz="1000" dirty="0">
                <a:latin typeface="Helvetica Neue" panose="02000503000000020004" pitchFamily="2" charset="0"/>
                <a:ea typeface="Helvetica Neue" panose="02000503000000020004" pitchFamily="2" charset="0"/>
                <a:cs typeface="Helvetica Neue" panose="02000503000000020004" pitchFamily="2" charset="0"/>
              </a:rPr>
              <a:t>PROBLEMS</a:t>
            </a:r>
          </a:p>
        </p:txBody>
      </p:sp>
    </p:spTree>
    <p:extLst>
      <p:ext uri="{BB962C8B-B14F-4D97-AF65-F5344CB8AC3E}">
        <p14:creationId xmlns:p14="http://schemas.microsoft.com/office/powerpoint/2010/main" val="149368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10460"/>
            <a:ext cx="5716213" cy="6777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2025"/>
            <a:ext cx="5076825" cy="198125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954107"/>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a:t>
            </a:r>
          </a:p>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CPD CYCLES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SECTION</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HOW?</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10085667" y="3052576"/>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54332" y="3395203"/>
            <a:ext cx="4924977"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MAP OUT THE CYCLES</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816748"/>
            <a:ext cx="4660900"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IDENTIFY PRIORITIES BASED ON STUDENTS' NEEDS</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55766" y="4258502"/>
            <a:ext cx="4772693"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REFLECT AND REVIEW</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8327" y="4700359"/>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DELIVER INPUTS: SEEK EVIDENCE; MODEL STRATEGIES</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105371"/>
            <a:ext cx="4760476"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PLAN NEXT STEPS</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3743" y="-3549"/>
            <a:ext cx="6497942" cy="6867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C525A7-4DC2-0241-800D-4B5AF344FEB1}"/>
              </a:ext>
            </a:extLst>
          </p:cNvPr>
          <p:cNvCxnSpPr>
            <a:cxnSpLocks/>
          </p:cNvCxnSpPr>
          <p:nvPr/>
        </p:nvCxnSpPr>
        <p:spPr>
          <a:xfrm>
            <a:off x="6851650" y="3033713"/>
            <a:ext cx="5088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5002234-5016-6A42-BC2E-609CCEA4098F}"/>
              </a:ext>
            </a:extLst>
          </p:cNvPr>
          <p:cNvCxnSpPr>
            <a:cxnSpLocks/>
          </p:cNvCxnSpPr>
          <p:nvPr/>
        </p:nvCxnSpPr>
        <p:spPr>
          <a:xfrm>
            <a:off x="6851650" y="5732390"/>
            <a:ext cx="5088370" cy="0"/>
          </a:xfrm>
          <a:prstGeom prst="line">
            <a:avLst/>
          </a:prstGeom>
          <a:ln w="12700"/>
        </p:spPr>
        <p:style>
          <a:lnRef idx="1">
            <a:schemeClr val="dk1"/>
          </a:lnRef>
          <a:fillRef idx="0">
            <a:schemeClr val="dk1"/>
          </a:fillRef>
          <a:effectRef idx="0">
            <a:schemeClr val="dk1"/>
          </a:effectRef>
          <a:fontRef idx="minor">
            <a:schemeClr val="tx1"/>
          </a:fontRef>
        </p:style>
      </p:cxnSp>
      <p:pic>
        <p:nvPicPr>
          <p:cNvPr id="42" name="Picture 41" descr="A picture containing drawing&#10;&#10;Description automatically generated">
            <a:extLst>
              <a:ext uri="{FF2B5EF4-FFF2-40B4-BE49-F238E27FC236}">
                <a16:creationId xmlns:a16="http://schemas.microsoft.com/office/drawing/2014/main" id="{7A6B425B-B927-314A-8983-5058529BE567}"/>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38" name="Picture 37" descr="A close up of a logo&#10;&#10;Description automatically generated">
            <a:extLst>
              <a:ext uri="{FF2B5EF4-FFF2-40B4-BE49-F238E27FC236}">
                <a16:creationId xmlns:a16="http://schemas.microsoft.com/office/drawing/2014/main" id="{D9A8FA46-7169-4E4A-B1FC-263F23297C69}"/>
              </a:ext>
            </a:extLst>
          </p:cNvPr>
          <p:cNvPicPr>
            <a:picLocks noChangeAspect="1"/>
          </p:cNvPicPr>
          <p:nvPr/>
        </p:nvPicPr>
        <p:blipFill>
          <a:blip r:embed="rId3"/>
          <a:stretch>
            <a:fillRect/>
          </a:stretch>
        </p:blipFill>
        <p:spPr>
          <a:xfrm>
            <a:off x="607434" y="754135"/>
            <a:ext cx="5235588" cy="5922386"/>
          </a:xfrm>
          <a:prstGeom prst="rect">
            <a:avLst/>
          </a:prstGeom>
        </p:spPr>
      </p:pic>
    </p:spTree>
    <p:extLst>
      <p:ext uri="{BB962C8B-B14F-4D97-AF65-F5344CB8AC3E}">
        <p14:creationId xmlns:p14="http://schemas.microsoft.com/office/powerpoint/2010/main" val="3050298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IDENTIFY PRIORITIES BASED ON STUDENTS’ NEEDS</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MAP OUT THE CYCLES</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REFLECT AND REVIEW</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DELIVER INPUTS: SEEK EVIDENCE; MODEL STRATEGIES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PLAN NEXT STEPS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7987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research into effective professional learning supports the importance of having a rhythm of regular sessions, ideally with an iterative cyclical structure.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TextBox 71">
            <a:extLst>
              <a:ext uri="{FF2B5EF4-FFF2-40B4-BE49-F238E27FC236}">
                <a16:creationId xmlns:a16="http://schemas.microsoft.com/office/drawing/2014/main" id="{45A00E9A-775A-F343-93F5-080AE61D2CCF}"/>
              </a:ext>
            </a:extLst>
          </p:cNvPr>
          <p:cNvSpPr txBox="1"/>
          <p:nvPr/>
        </p:nvSpPr>
        <p:spPr>
          <a:xfrm>
            <a:off x="2206514" y="510408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allows: reflection on problems and successes; exploration of new ideas and strategies; action planning for the next cycle.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10155" y="5835650"/>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It’s important for strategies to be supported by a conceptual model so the reasons for them are understood. </a:t>
            </a:r>
          </a:p>
        </p:txBody>
      </p:sp>
      <p:pic>
        <p:nvPicPr>
          <p:cNvPr id="10" name="Picture 9" descr="A picture containing drawing&#10;&#10;Description automatically generated">
            <a:extLst>
              <a:ext uri="{FF2B5EF4-FFF2-40B4-BE49-F238E27FC236}">
                <a16:creationId xmlns:a16="http://schemas.microsoft.com/office/drawing/2014/main" id="{CD19A5E1-2F92-AD4A-B0A2-29966FB30157}"/>
              </a:ext>
            </a:extLst>
          </p:cNvPr>
          <p:cNvPicPr>
            <a:picLocks noChangeAspect="1"/>
          </p:cNvPicPr>
          <p:nvPr/>
        </p:nvPicPr>
        <p:blipFill>
          <a:blip r:embed="rId3"/>
          <a:stretch>
            <a:fillRect/>
          </a:stretch>
        </p:blipFill>
        <p:spPr>
          <a:xfrm>
            <a:off x="460375" y="1094880"/>
            <a:ext cx="1272263" cy="1897234"/>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7EE5A0CB-7DB5-3C49-8A34-F11E5D0563B0}"/>
              </a:ext>
            </a:extLst>
          </p:cNvPr>
          <p:cNvPicPr>
            <a:picLocks noChangeAspect="1"/>
          </p:cNvPicPr>
          <p:nvPr/>
        </p:nvPicPr>
        <p:blipFill>
          <a:blip r:embed="rId4"/>
          <a:stretch>
            <a:fillRect/>
          </a:stretch>
        </p:blipFill>
        <p:spPr>
          <a:xfrm>
            <a:off x="2913851" y="1187417"/>
            <a:ext cx="1543850" cy="1804697"/>
          </a:xfrm>
          <a:prstGeom prst="rect">
            <a:avLst/>
          </a:prstGeom>
        </p:spPr>
      </p:pic>
      <p:pic>
        <p:nvPicPr>
          <p:cNvPr id="34" name="Picture 33" descr="A close up of a logo&#10;&#10;Description automatically generated">
            <a:extLst>
              <a:ext uri="{FF2B5EF4-FFF2-40B4-BE49-F238E27FC236}">
                <a16:creationId xmlns:a16="http://schemas.microsoft.com/office/drawing/2014/main" id="{9D5595A6-C5A3-EE4E-BD4F-3486714C6E55}"/>
              </a:ext>
            </a:extLst>
          </p:cNvPr>
          <p:cNvPicPr>
            <a:picLocks noChangeAspect="1"/>
          </p:cNvPicPr>
          <p:nvPr/>
        </p:nvPicPr>
        <p:blipFill>
          <a:blip r:embed="rId5"/>
          <a:stretch>
            <a:fillRect/>
          </a:stretch>
        </p:blipFill>
        <p:spPr>
          <a:xfrm>
            <a:off x="5272151" y="1177718"/>
            <a:ext cx="1603987" cy="1814396"/>
          </a:xfrm>
          <a:prstGeom prst="rect">
            <a:avLst/>
          </a:prstGeom>
        </p:spPr>
      </p:pic>
      <p:pic>
        <p:nvPicPr>
          <p:cNvPr id="36" name="Picture 35" descr="A drawing of a cartoon character&#10;&#10;Description automatically generated">
            <a:extLst>
              <a:ext uri="{FF2B5EF4-FFF2-40B4-BE49-F238E27FC236}">
                <a16:creationId xmlns:a16="http://schemas.microsoft.com/office/drawing/2014/main" id="{C3EFDF15-1ECA-BE4A-A5FB-0CFF4E133DC6}"/>
              </a:ext>
            </a:extLst>
          </p:cNvPr>
          <p:cNvPicPr>
            <a:picLocks noChangeAspect="1"/>
          </p:cNvPicPr>
          <p:nvPr/>
        </p:nvPicPr>
        <p:blipFill>
          <a:blip r:embed="rId6"/>
          <a:stretch>
            <a:fillRect/>
          </a:stretch>
        </p:blipFill>
        <p:spPr>
          <a:xfrm>
            <a:off x="8001561" y="1187417"/>
            <a:ext cx="1541577" cy="1777594"/>
          </a:xfrm>
          <a:prstGeom prst="rect">
            <a:avLst/>
          </a:prstGeom>
        </p:spPr>
      </p:pic>
      <p:pic>
        <p:nvPicPr>
          <p:cNvPr id="38" name="Picture 37" descr="A close up of a sign&#10;&#10;Description automatically generated">
            <a:extLst>
              <a:ext uri="{FF2B5EF4-FFF2-40B4-BE49-F238E27FC236}">
                <a16:creationId xmlns:a16="http://schemas.microsoft.com/office/drawing/2014/main" id="{4DF45F94-80E1-7D44-8B8F-08D524CBD513}"/>
              </a:ext>
            </a:extLst>
          </p:cNvPr>
          <p:cNvPicPr>
            <a:picLocks noChangeAspect="1"/>
          </p:cNvPicPr>
          <p:nvPr/>
        </p:nvPicPr>
        <p:blipFill>
          <a:blip r:embed="rId7"/>
          <a:stretch>
            <a:fillRect/>
          </a:stretch>
        </p:blipFill>
        <p:spPr>
          <a:xfrm>
            <a:off x="10226934" y="1389517"/>
            <a:ext cx="1414464" cy="1590938"/>
          </a:xfrm>
          <a:prstGeom prst="rect">
            <a:avLst/>
          </a:prstGeom>
        </p:spPr>
      </p:pic>
    </p:spTree>
    <p:extLst>
      <p:ext uri="{BB962C8B-B14F-4D97-AF65-F5344CB8AC3E}">
        <p14:creationId xmlns:p14="http://schemas.microsoft.com/office/powerpoint/2010/main" val="31635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2"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ATTEMPT</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214372"/>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Run through the five steps and attempt to apply them to your context.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7574" y="3107499"/>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You might do this as a mental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process; you might try it out in a real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classroom context to establish whether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 steps make sense. </a:t>
            </a:r>
          </a:p>
        </p:txBody>
      </p:sp>
      <p:pic>
        <p:nvPicPr>
          <p:cNvPr id="52" name="Picture 51" descr="A picture containing drawing&#10;&#10;Description automatically generated">
            <a:extLst>
              <a:ext uri="{FF2B5EF4-FFF2-40B4-BE49-F238E27FC236}">
                <a16:creationId xmlns:a16="http://schemas.microsoft.com/office/drawing/2014/main" id="{40467F44-C0D2-D24B-8620-0278B2E75D5E}"/>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ADEC0D40-4F84-5146-AFBD-8CF5919624AB}"/>
              </a:ext>
            </a:extLst>
          </p:cNvPr>
          <p:cNvPicPr>
            <a:picLocks noChangeAspect="1"/>
          </p:cNvPicPr>
          <p:nvPr/>
        </p:nvPicPr>
        <p:blipFill>
          <a:blip r:embed="rId3"/>
          <a:stretch>
            <a:fillRect/>
          </a:stretch>
        </p:blipFill>
        <p:spPr>
          <a:xfrm>
            <a:off x="363079" y="1073379"/>
            <a:ext cx="4937584" cy="5649737"/>
          </a:xfrm>
          <a:prstGeom prst="rect">
            <a:avLst/>
          </a:prstGeom>
        </p:spPr>
      </p:pic>
    </p:spTree>
    <p:extLst>
      <p:ext uri="{BB962C8B-B14F-4D97-AF65-F5344CB8AC3E}">
        <p14:creationId xmlns:p14="http://schemas.microsoft.com/office/powerpoint/2010/main" val="18545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MAP OUT THE CYCLES</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025952"/>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Map out when each session will take place so everyone can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visualise</a:t>
            </a:r>
            <a:r>
              <a:rPr lang="en-US" sz="2200" dirty="0">
                <a:latin typeface="Helvetica Neue" panose="02000503000000020004" pitchFamily="2" charset="0"/>
                <a:ea typeface="Helvetica Neue" panose="02000503000000020004" pitchFamily="2" charset="0"/>
                <a:cs typeface="Helvetica Neue" panose="02000503000000020004" pitchFamily="2" charset="0"/>
              </a:rPr>
              <a:t> successive cycles of review, input and action planning.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67795" y="3472502"/>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 any session it is important to know when the next one will be so that participants can put a timeframe around their professional learning process.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67795" y="4964609"/>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Without this, sessions can fall into the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‘hit and hope’</a:t>
            </a:r>
            <a:r>
              <a:rPr lang="en-US" sz="2200" dirty="0">
                <a:latin typeface="Helvetica Neue" panose="02000503000000020004" pitchFamily="2" charset="0"/>
                <a:ea typeface="Helvetica Neue" panose="02000503000000020004" pitchFamily="2" charset="0"/>
                <a:cs typeface="Helvetica Neue" panose="02000503000000020004" pitchFamily="2" charset="0"/>
              </a:rPr>
              <a:t> trap reducing their impact. </a:t>
            </a:r>
          </a:p>
        </p:txBody>
      </p:sp>
      <p:pic>
        <p:nvPicPr>
          <p:cNvPr id="52" name="Picture 51" descr="A picture containing drawing&#10;&#10;Description automatically generated">
            <a:extLst>
              <a:ext uri="{FF2B5EF4-FFF2-40B4-BE49-F238E27FC236}">
                <a16:creationId xmlns:a16="http://schemas.microsoft.com/office/drawing/2014/main" id="{40467F44-C0D2-D24B-8620-0278B2E75D5E}"/>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1333B55-00B5-124A-9248-053AFC5A3DAF}"/>
              </a:ext>
            </a:extLst>
          </p:cNvPr>
          <p:cNvPicPr>
            <a:picLocks noChangeAspect="1"/>
          </p:cNvPicPr>
          <p:nvPr/>
        </p:nvPicPr>
        <p:blipFill>
          <a:blip r:embed="rId3"/>
          <a:stretch>
            <a:fillRect/>
          </a:stretch>
        </p:blipFill>
        <p:spPr>
          <a:xfrm>
            <a:off x="927847" y="1030666"/>
            <a:ext cx="3859305" cy="5755103"/>
          </a:xfrm>
          <a:prstGeom prst="rect">
            <a:avLst/>
          </a:prstGeom>
        </p:spPr>
      </p:pic>
    </p:spTree>
    <p:extLst>
      <p:ext uri="{BB962C8B-B14F-4D97-AF65-F5344CB8AC3E}">
        <p14:creationId xmlns:p14="http://schemas.microsoft.com/office/powerpoint/2010/main" val="26301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IDENTIFY PRIORITIES BASED ON STUDENTS’ NEEDS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3827" y="2348840"/>
            <a:ext cx="5624683"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Focus activities around the learning challenges that students face, rather than teachers’ preferences and personal needs, in order to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maximise</a:t>
            </a:r>
            <a:r>
              <a:rPr lang="en-US" sz="2200" dirty="0">
                <a:latin typeface="Helvetica Neue" panose="02000503000000020004" pitchFamily="2" charset="0"/>
                <a:ea typeface="Helvetica Neue" panose="02000503000000020004" pitchFamily="2" charset="0"/>
                <a:cs typeface="Helvetica Neue" panose="02000503000000020004" pitchFamily="2" charset="0"/>
              </a:rPr>
              <a:t> the impact.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80301" y="3808670"/>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Use assessment information to highlight the key curriculum areas where groups of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individuals experience challenges.</a:t>
            </a:r>
          </a:p>
        </p:txBody>
      </p:sp>
      <p:pic>
        <p:nvPicPr>
          <p:cNvPr id="26" name="Picture 25" descr="A picture containing drawing&#10;&#10;Description automatically generated">
            <a:extLst>
              <a:ext uri="{FF2B5EF4-FFF2-40B4-BE49-F238E27FC236}">
                <a16:creationId xmlns:a16="http://schemas.microsoft.com/office/drawing/2014/main" id="{B82B8F31-47E7-DE47-9352-EACA17B4BF11}"/>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359DBBD6-45DA-2546-BA48-543B010F732E}"/>
              </a:ext>
            </a:extLst>
          </p:cNvPr>
          <p:cNvPicPr>
            <a:picLocks noChangeAspect="1"/>
          </p:cNvPicPr>
          <p:nvPr/>
        </p:nvPicPr>
        <p:blipFill>
          <a:blip r:embed="rId3"/>
          <a:stretch>
            <a:fillRect/>
          </a:stretch>
        </p:blipFill>
        <p:spPr>
          <a:xfrm>
            <a:off x="820270" y="1163236"/>
            <a:ext cx="4774359" cy="5581029"/>
          </a:xfrm>
          <a:prstGeom prst="rect">
            <a:avLst/>
          </a:prstGeom>
        </p:spPr>
      </p:pic>
      <p:sp>
        <p:nvSpPr>
          <p:cNvPr id="25" name="TextBox 24">
            <a:extLst>
              <a:ext uri="{FF2B5EF4-FFF2-40B4-BE49-F238E27FC236}">
                <a16:creationId xmlns:a16="http://schemas.microsoft.com/office/drawing/2014/main" id="{29BD3AE6-779B-1442-AB5E-5F1318522777}"/>
              </a:ext>
            </a:extLst>
          </p:cNvPr>
          <p:cNvSpPr txBox="1"/>
          <p:nvPr/>
        </p:nvSpPr>
        <p:spPr>
          <a:xfrm>
            <a:off x="6380301" y="4929946"/>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During sessions keep focused on how to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address those specific problems. </a:t>
            </a:r>
          </a:p>
        </p:txBody>
      </p:sp>
    </p:spTree>
    <p:extLst>
      <p:ext uri="{BB962C8B-B14F-4D97-AF65-F5344CB8AC3E}">
        <p14:creationId xmlns:p14="http://schemas.microsoft.com/office/powerpoint/2010/main" val="20075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REFLECT AND REVIEW</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68549" y="2026348"/>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Begin each session reviewing progress since the last one, discussing in pairs or trios, allowing everyone to contribute.</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53547" y="3170972"/>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Identify where improvements are being made and air ongoing challenges.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26" name="Picture 25" descr="A picture containing drawing&#10;&#10;Description automatically generated">
            <a:extLst>
              <a:ext uri="{FF2B5EF4-FFF2-40B4-BE49-F238E27FC236}">
                <a16:creationId xmlns:a16="http://schemas.microsoft.com/office/drawing/2014/main" id="{318A48B5-F6EF-134D-93B4-20D0D5559FA8}"/>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3" name="Picture 22" descr="A close up of a logo&#10;&#10;Description automatically generated">
            <a:extLst>
              <a:ext uri="{FF2B5EF4-FFF2-40B4-BE49-F238E27FC236}">
                <a16:creationId xmlns:a16="http://schemas.microsoft.com/office/drawing/2014/main" id="{C11E4B85-6D98-244A-A7C2-42B1648BFF94}"/>
              </a:ext>
            </a:extLst>
          </p:cNvPr>
          <p:cNvPicPr>
            <a:picLocks noChangeAspect="1"/>
          </p:cNvPicPr>
          <p:nvPr/>
        </p:nvPicPr>
        <p:blipFill>
          <a:blip r:embed="rId3"/>
          <a:stretch>
            <a:fillRect/>
          </a:stretch>
        </p:blipFill>
        <p:spPr>
          <a:xfrm>
            <a:off x="674501" y="1186970"/>
            <a:ext cx="4883825" cy="5524479"/>
          </a:xfrm>
          <a:prstGeom prst="rect">
            <a:avLst/>
          </a:prstGeom>
        </p:spPr>
      </p:pic>
      <p:sp>
        <p:nvSpPr>
          <p:cNvPr id="24" name="TextBox 23">
            <a:extLst>
              <a:ext uri="{FF2B5EF4-FFF2-40B4-BE49-F238E27FC236}">
                <a16:creationId xmlns:a16="http://schemas.microsoft.com/office/drawing/2014/main" id="{6685EFC3-1164-0742-B326-AE03FC35738A}"/>
              </a:ext>
            </a:extLst>
          </p:cNvPr>
          <p:cNvSpPr txBox="1"/>
          <p:nvPr/>
        </p:nvSpPr>
        <p:spPr>
          <a:xfrm>
            <a:off x="6368549" y="3977041"/>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Sharing both elements helps teachers with problem-solving thinking, gaining peer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support through shared experience.</a:t>
            </a:r>
          </a:p>
        </p:txBody>
      </p:sp>
      <p:sp>
        <p:nvSpPr>
          <p:cNvPr id="25" name="TextBox 24">
            <a:extLst>
              <a:ext uri="{FF2B5EF4-FFF2-40B4-BE49-F238E27FC236}">
                <a16:creationId xmlns:a16="http://schemas.microsoft.com/office/drawing/2014/main" id="{44B11FF9-A00B-6745-BA09-8BD921ADAA41}"/>
              </a:ext>
            </a:extLst>
          </p:cNvPr>
          <p:cNvSpPr txBox="1"/>
          <p:nvPr/>
        </p:nvSpPr>
        <p:spPr>
          <a:xfrm>
            <a:off x="6388721" y="5121665"/>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 spirit of this process should be open and honest. </a:t>
            </a:r>
          </a:p>
        </p:txBody>
      </p:sp>
    </p:spTree>
    <p:extLst>
      <p:ext uri="{BB962C8B-B14F-4D97-AF65-F5344CB8AC3E}">
        <p14:creationId xmlns:p14="http://schemas.microsoft.com/office/powerpoint/2010/main" val="27863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DELIVER INPUTS: SEEK EVIDENCE; MODEL STRATEGIES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4657" y="2160034"/>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Useful new learning in a CPD session will have these features: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87265" y="294912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Relevance to the learning challenges teachers are seeking to tackle. </a:t>
            </a:r>
          </a:p>
        </p:txBody>
      </p:sp>
      <p:pic>
        <p:nvPicPr>
          <p:cNvPr id="26" name="Picture 25" descr="A picture containing drawing&#10;&#10;Description automatically generated">
            <a:extLst>
              <a:ext uri="{FF2B5EF4-FFF2-40B4-BE49-F238E27FC236}">
                <a16:creationId xmlns:a16="http://schemas.microsoft.com/office/drawing/2014/main" id="{69E3ADE4-7C30-D24E-9A97-BCD89CC72638}"/>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D91DA326-682C-224E-BD55-FA3014A16DD6}"/>
              </a:ext>
            </a:extLst>
          </p:cNvPr>
          <p:cNvSpPr txBox="1"/>
          <p:nvPr/>
        </p:nvSpPr>
        <p:spPr>
          <a:xfrm>
            <a:off x="6384657" y="373537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An evidence base from research or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assessment information.</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TextBox 28">
            <a:extLst>
              <a:ext uri="{FF2B5EF4-FFF2-40B4-BE49-F238E27FC236}">
                <a16:creationId xmlns:a16="http://schemas.microsoft.com/office/drawing/2014/main" id="{37A11BF0-719F-2844-A787-3F16C658565D}"/>
              </a:ext>
            </a:extLst>
          </p:cNvPr>
          <p:cNvSpPr txBox="1"/>
          <p:nvPr/>
        </p:nvSpPr>
        <p:spPr>
          <a:xfrm>
            <a:off x="6384657" y="452162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Active modelling, putting strategies in the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context people are working in.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5" name="Picture 24" descr="A drawing of a cartoon character&#10;&#10;Description automatically generated">
            <a:extLst>
              <a:ext uri="{FF2B5EF4-FFF2-40B4-BE49-F238E27FC236}">
                <a16:creationId xmlns:a16="http://schemas.microsoft.com/office/drawing/2014/main" id="{78902751-3CE7-0340-8DEC-6DB53734C183}"/>
              </a:ext>
            </a:extLst>
          </p:cNvPr>
          <p:cNvPicPr>
            <a:picLocks noChangeAspect="1"/>
          </p:cNvPicPr>
          <p:nvPr/>
        </p:nvPicPr>
        <p:blipFill>
          <a:blip r:embed="rId3"/>
          <a:stretch>
            <a:fillRect/>
          </a:stretch>
        </p:blipFill>
        <p:spPr>
          <a:xfrm>
            <a:off x="690833" y="1140202"/>
            <a:ext cx="4827494" cy="5566588"/>
          </a:xfrm>
          <a:prstGeom prst="rect">
            <a:avLst/>
          </a:prstGeom>
        </p:spPr>
      </p:pic>
      <p:sp>
        <p:nvSpPr>
          <p:cNvPr id="30" name="TextBox 29">
            <a:extLst>
              <a:ext uri="{FF2B5EF4-FFF2-40B4-BE49-F238E27FC236}">
                <a16:creationId xmlns:a16="http://schemas.microsoft.com/office/drawing/2014/main" id="{04A6EC59-5D6B-1C45-AE4D-3EC1C87452E8}"/>
              </a:ext>
            </a:extLst>
          </p:cNvPr>
          <p:cNvSpPr txBox="1"/>
          <p:nvPr/>
        </p:nvSpPr>
        <p:spPr>
          <a:xfrm>
            <a:off x="6400783" y="5327845"/>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Opportunities to debate, question and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challenge.</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941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7" grpId="0"/>
      <p:bldP spid="29"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PLAN NEXT STEPS</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94194" y="1693575"/>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Before each session ends, teachers should consider their next steps.</a:t>
            </a:r>
          </a:p>
        </p:txBody>
      </p:sp>
      <p:pic>
        <p:nvPicPr>
          <p:cNvPr id="26" name="Picture 25" descr="A picture containing drawing&#10;&#10;Description automatically generated">
            <a:extLst>
              <a:ext uri="{FF2B5EF4-FFF2-40B4-BE49-F238E27FC236}">
                <a16:creationId xmlns:a16="http://schemas.microsoft.com/office/drawing/2014/main" id="{516D3CC1-294C-E348-A7BC-39061C98A7A2}"/>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117045A5-6213-C943-A930-11CA29A244E6}"/>
              </a:ext>
            </a:extLst>
          </p:cNvPr>
          <p:cNvSpPr txBox="1"/>
          <p:nvPr/>
        </p:nvSpPr>
        <p:spPr>
          <a:xfrm>
            <a:off x="6360388" y="2463016"/>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Make a commitment to this so that the next cycle will be approached with a sense of purpose and the appropriate level of intensity. </a:t>
            </a:r>
          </a:p>
        </p:txBody>
      </p:sp>
      <p:sp>
        <p:nvSpPr>
          <p:cNvPr id="30" name="TextBox 29">
            <a:extLst>
              <a:ext uri="{FF2B5EF4-FFF2-40B4-BE49-F238E27FC236}">
                <a16:creationId xmlns:a16="http://schemas.microsoft.com/office/drawing/2014/main" id="{46548E08-FAE1-2448-899E-06834ABD5EE1}"/>
              </a:ext>
            </a:extLst>
          </p:cNvPr>
          <p:cNvSpPr txBox="1"/>
          <p:nvPr/>
        </p:nvSpPr>
        <p:spPr>
          <a:xfrm>
            <a:off x="6360388" y="3930671"/>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Remain focused on a few tightly defined areas rather than seeking to attempt too much. </a:t>
            </a:r>
          </a:p>
        </p:txBody>
      </p:sp>
      <p:pic>
        <p:nvPicPr>
          <p:cNvPr id="24" name="Picture 23" descr="A close up of a sign&#10;&#10;Description automatically generated">
            <a:extLst>
              <a:ext uri="{FF2B5EF4-FFF2-40B4-BE49-F238E27FC236}">
                <a16:creationId xmlns:a16="http://schemas.microsoft.com/office/drawing/2014/main" id="{37FC63A3-23C1-3F46-8F68-A494AB14EDB1}"/>
              </a:ext>
            </a:extLst>
          </p:cNvPr>
          <p:cNvPicPr>
            <a:picLocks noChangeAspect="1"/>
          </p:cNvPicPr>
          <p:nvPr/>
        </p:nvPicPr>
        <p:blipFill>
          <a:blip r:embed="rId3"/>
          <a:stretch>
            <a:fillRect/>
          </a:stretch>
        </p:blipFill>
        <p:spPr>
          <a:xfrm>
            <a:off x="901327" y="1261498"/>
            <a:ext cx="4789748" cy="5387335"/>
          </a:xfrm>
          <a:prstGeom prst="rect">
            <a:avLst/>
          </a:prstGeom>
        </p:spPr>
      </p:pic>
      <p:sp>
        <p:nvSpPr>
          <p:cNvPr id="25" name="TextBox 24">
            <a:extLst>
              <a:ext uri="{FF2B5EF4-FFF2-40B4-BE49-F238E27FC236}">
                <a16:creationId xmlns:a16="http://schemas.microsoft.com/office/drawing/2014/main" id="{70D0422A-70E7-9A49-84D9-B55ADAB83A0A}"/>
              </a:ext>
            </a:extLst>
          </p:cNvPr>
          <p:cNvSpPr txBox="1"/>
          <p:nvPr/>
        </p:nvSpPr>
        <p:spPr>
          <a:xfrm>
            <a:off x="6373953" y="5059772"/>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Peer observation and other feedback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elements should be planned into the cycle as far as possible. </a:t>
            </a:r>
          </a:p>
        </p:txBody>
      </p:sp>
    </p:spTree>
    <p:extLst>
      <p:ext uri="{BB962C8B-B14F-4D97-AF65-F5344CB8AC3E}">
        <p14:creationId xmlns:p14="http://schemas.microsoft.com/office/powerpoint/2010/main" val="6339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7" grpId="0"/>
      <p:bldP spid="30"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RUNNING CPD CYCLES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IDENTIFY PRIORITIES BASED ON STUDENTS’ NEEDS</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MAP OUT THE CYCLES</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REFLECT AND REVIEW</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DELIVER INPUTS: SEEK EVIDENCE; MODEL STRATEGIES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PLAN NEXT STEPS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7987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research into effective professional learning supports the importance of having a rhythm of regular sessions, ideally with an iterative cyclical structure.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TextBox 71">
            <a:extLst>
              <a:ext uri="{FF2B5EF4-FFF2-40B4-BE49-F238E27FC236}">
                <a16:creationId xmlns:a16="http://schemas.microsoft.com/office/drawing/2014/main" id="{45A00E9A-775A-F343-93F5-080AE61D2CCF}"/>
              </a:ext>
            </a:extLst>
          </p:cNvPr>
          <p:cNvSpPr txBox="1"/>
          <p:nvPr/>
        </p:nvSpPr>
        <p:spPr>
          <a:xfrm>
            <a:off x="2206514" y="510408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allows: reflection on problems and successes; exploration of new ideas and strategies; action planning for the next cycle.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10155" y="5835650"/>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It’s important for strategies to be supported by a conceptual model so the reasons for them are understood. </a:t>
            </a:r>
          </a:p>
        </p:txBody>
      </p:sp>
      <p:pic>
        <p:nvPicPr>
          <p:cNvPr id="10" name="Picture 9" descr="A picture containing drawing&#10;&#10;Description automatically generated">
            <a:extLst>
              <a:ext uri="{FF2B5EF4-FFF2-40B4-BE49-F238E27FC236}">
                <a16:creationId xmlns:a16="http://schemas.microsoft.com/office/drawing/2014/main" id="{CD19A5E1-2F92-AD4A-B0A2-29966FB30157}"/>
              </a:ext>
            </a:extLst>
          </p:cNvPr>
          <p:cNvPicPr>
            <a:picLocks noChangeAspect="1"/>
          </p:cNvPicPr>
          <p:nvPr/>
        </p:nvPicPr>
        <p:blipFill>
          <a:blip r:embed="rId3"/>
          <a:stretch>
            <a:fillRect/>
          </a:stretch>
        </p:blipFill>
        <p:spPr>
          <a:xfrm>
            <a:off x="460375" y="1094880"/>
            <a:ext cx="1272263" cy="1897234"/>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7EE5A0CB-7DB5-3C49-8A34-F11E5D0563B0}"/>
              </a:ext>
            </a:extLst>
          </p:cNvPr>
          <p:cNvPicPr>
            <a:picLocks noChangeAspect="1"/>
          </p:cNvPicPr>
          <p:nvPr/>
        </p:nvPicPr>
        <p:blipFill>
          <a:blip r:embed="rId4"/>
          <a:stretch>
            <a:fillRect/>
          </a:stretch>
        </p:blipFill>
        <p:spPr>
          <a:xfrm>
            <a:off x="2913851" y="1187417"/>
            <a:ext cx="1543850" cy="1804697"/>
          </a:xfrm>
          <a:prstGeom prst="rect">
            <a:avLst/>
          </a:prstGeom>
        </p:spPr>
      </p:pic>
      <p:pic>
        <p:nvPicPr>
          <p:cNvPr id="34" name="Picture 33" descr="A close up of a logo&#10;&#10;Description automatically generated">
            <a:extLst>
              <a:ext uri="{FF2B5EF4-FFF2-40B4-BE49-F238E27FC236}">
                <a16:creationId xmlns:a16="http://schemas.microsoft.com/office/drawing/2014/main" id="{9D5595A6-C5A3-EE4E-BD4F-3486714C6E55}"/>
              </a:ext>
            </a:extLst>
          </p:cNvPr>
          <p:cNvPicPr>
            <a:picLocks noChangeAspect="1"/>
          </p:cNvPicPr>
          <p:nvPr/>
        </p:nvPicPr>
        <p:blipFill>
          <a:blip r:embed="rId5"/>
          <a:stretch>
            <a:fillRect/>
          </a:stretch>
        </p:blipFill>
        <p:spPr>
          <a:xfrm>
            <a:off x="5272151" y="1177718"/>
            <a:ext cx="1603987" cy="1814396"/>
          </a:xfrm>
          <a:prstGeom prst="rect">
            <a:avLst/>
          </a:prstGeom>
        </p:spPr>
      </p:pic>
      <p:pic>
        <p:nvPicPr>
          <p:cNvPr id="36" name="Picture 35" descr="A drawing of a cartoon character&#10;&#10;Description automatically generated">
            <a:extLst>
              <a:ext uri="{FF2B5EF4-FFF2-40B4-BE49-F238E27FC236}">
                <a16:creationId xmlns:a16="http://schemas.microsoft.com/office/drawing/2014/main" id="{C3EFDF15-1ECA-BE4A-A5FB-0CFF4E133DC6}"/>
              </a:ext>
            </a:extLst>
          </p:cNvPr>
          <p:cNvPicPr>
            <a:picLocks noChangeAspect="1"/>
          </p:cNvPicPr>
          <p:nvPr/>
        </p:nvPicPr>
        <p:blipFill>
          <a:blip r:embed="rId6"/>
          <a:stretch>
            <a:fillRect/>
          </a:stretch>
        </p:blipFill>
        <p:spPr>
          <a:xfrm>
            <a:off x="8001561" y="1187417"/>
            <a:ext cx="1541577" cy="1777594"/>
          </a:xfrm>
          <a:prstGeom prst="rect">
            <a:avLst/>
          </a:prstGeom>
        </p:spPr>
      </p:pic>
      <p:pic>
        <p:nvPicPr>
          <p:cNvPr id="38" name="Picture 37" descr="A close up of a sign&#10;&#10;Description automatically generated">
            <a:extLst>
              <a:ext uri="{FF2B5EF4-FFF2-40B4-BE49-F238E27FC236}">
                <a16:creationId xmlns:a16="http://schemas.microsoft.com/office/drawing/2014/main" id="{4DF45F94-80E1-7D44-8B8F-08D524CBD513}"/>
              </a:ext>
            </a:extLst>
          </p:cNvPr>
          <p:cNvPicPr>
            <a:picLocks noChangeAspect="1"/>
          </p:cNvPicPr>
          <p:nvPr/>
        </p:nvPicPr>
        <p:blipFill>
          <a:blip r:embed="rId7"/>
          <a:stretch>
            <a:fillRect/>
          </a:stretch>
        </p:blipFill>
        <p:spPr>
          <a:xfrm>
            <a:off x="10226934" y="1389517"/>
            <a:ext cx="1414464" cy="1590938"/>
          </a:xfrm>
          <a:prstGeom prst="rect">
            <a:avLst/>
          </a:prstGeom>
        </p:spPr>
      </p:pic>
    </p:spTree>
    <p:extLst>
      <p:ext uri="{BB962C8B-B14F-4D97-AF65-F5344CB8AC3E}">
        <p14:creationId xmlns:p14="http://schemas.microsoft.com/office/powerpoint/2010/main" val="4197574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F5BEC39-5595-864C-B060-054C3DCE5633}"/>
              </a:ext>
            </a:extLst>
          </p:cNvPr>
          <p:cNvCxnSpPr>
            <a:cxnSpLocks/>
            <a:endCxn id="26" idx="3"/>
          </p:cNvCxnSpPr>
          <p:nvPr/>
        </p:nvCxnSpPr>
        <p:spPr>
          <a:xfrm flipV="1">
            <a:off x="594360" y="463188"/>
            <a:ext cx="5852021" cy="1306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444825A-A3F1-684F-928B-22C2B9F8EB38}"/>
              </a:ext>
            </a:extLst>
          </p:cNvPr>
          <p:cNvSpPr/>
          <p:nvPr/>
        </p:nvSpPr>
        <p:spPr>
          <a:xfrm>
            <a:off x="0" y="2528888"/>
            <a:ext cx="12192000" cy="4329112"/>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0B3AF4-0DE1-8A47-AEDE-B4A6F54C64B6}"/>
              </a:ext>
            </a:extLst>
          </p:cNvPr>
          <p:cNvSpPr/>
          <p:nvPr/>
        </p:nvSpPr>
        <p:spPr>
          <a:xfrm>
            <a:off x="5016500" y="2528888"/>
            <a:ext cx="1979613" cy="692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C13A3-7E56-FB4F-A27F-4098E85F3957}"/>
              </a:ext>
            </a:extLst>
          </p:cNvPr>
          <p:cNvSpPr txBox="1"/>
          <p:nvPr/>
        </p:nvSpPr>
        <p:spPr>
          <a:xfrm>
            <a:off x="5124893" y="2644130"/>
            <a:ext cx="1773865" cy="52322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UP</a:t>
            </a:r>
          </a:p>
        </p:txBody>
      </p:sp>
      <p:sp>
        <p:nvSpPr>
          <p:cNvPr id="6" name="TextBox 5">
            <a:extLst>
              <a:ext uri="{FF2B5EF4-FFF2-40B4-BE49-F238E27FC236}">
                <a16:creationId xmlns:a16="http://schemas.microsoft.com/office/drawing/2014/main" id="{76143DB5-09DF-8C48-B764-FCF7B9C5F453}"/>
              </a:ext>
            </a:extLst>
          </p:cNvPr>
          <p:cNvSpPr txBox="1"/>
          <p:nvPr/>
        </p:nvSpPr>
        <p:spPr>
          <a:xfrm>
            <a:off x="4894430" y="3681578"/>
            <a:ext cx="5946486" cy="1892826"/>
          </a:xfrm>
          <a:prstGeom prst="rect">
            <a:avLst/>
          </a:prstGeom>
          <a:noFill/>
        </p:spPr>
        <p:txBody>
          <a:bodyPr wrap="square" rtlCol="0">
            <a:spAutoFit/>
          </a:bodyPr>
          <a:lstStyle/>
          <a:p>
            <a:r>
              <a:rPr lang="en-US" sz="3900" b="1" dirty="0">
                <a:latin typeface="Helvetica Neue" panose="02000503000000020004" pitchFamily="2" charset="0"/>
                <a:ea typeface="Helvetica Neue" panose="02000503000000020004" pitchFamily="2" charset="0"/>
                <a:cs typeface="Helvetica Neue" panose="02000503000000020004" pitchFamily="2" charset="0"/>
              </a:rPr>
              <a:t>SOLVE THE</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LEARNING </a:t>
            </a:r>
          </a:p>
          <a:p>
            <a:r>
              <a:rPr lang="en-US" sz="3900" b="1" dirty="0">
                <a:latin typeface="Helvetica Neue" panose="02000503000000020004" pitchFamily="2" charset="0"/>
                <a:ea typeface="Helvetica Neue" panose="02000503000000020004" pitchFamily="2" charset="0"/>
                <a:cs typeface="Helvetica Neue" panose="02000503000000020004" pitchFamily="2" charset="0"/>
              </a:rPr>
              <a:t>PROBLEMS</a:t>
            </a:r>
          </a:p>
        </p:txBody>
      </p:sp>
      <p:pic>
        <p:nvPicPr>
          <p:cNvPr id="8" name="Picture 7" descr="A picture containing light, drawing&#10;&#10;Description automatically generated">
            <a:extLst>
              <a:ext uri="{FF2B5EF4-FFF2-40B4-BE49-F238E27FC236}">
                <a16:creationId xmlns:a16="http://schemas.microsoft.com/office/drawing/2014/main" id="{C4E0330D-25EF-F948-999F-910DD6679C48}"/>
              </a:ext>
            </a:extLst>
          </p:cNvPr>
          <p:cNvPicPr>
            <a:picLocks noChangeAspect="1"/>
          </p:cNvPicPr>
          <p:nvPr/>
        </p:nvPicPr>
        <p:blipFill>
          <a:blip r:embed="rId2"/>
          <a:stretch>
            <a:fillRect/>
          </a:stretch>
        </p:blipFill>
        <p:spPr>
          <a:xfrm>
            <a:off x="2006499" y="1873781"/>
            <a:ext cx="2062581" cy="4456194"/>
          </a:xfrm>
          <a:prstGeom prst="rect">
            <a:avLst/>
          </a:prstGeom>
        </p:spPr>
      </p:pic>
      <p:sp>
        <p:nvSpPr>
          <p:cNvPr id="9" name="Oval 8">
            <a:extLst>
              <a:ext uri="{FF2B5EF4-FFF2-40B4-BE49-F238E27FC236}">
                <a16:creationId xmlns:a16="http://schemas.microsoft.com/office/drawing/2014/main" id="{3E156D3D-B016-8B40-92BD-EC5249645ABB}"/>
              </a:ext>
            </a:extLst>
          </p:cNvPr>
          <p:cNvSpPr/>
          <p:nvPr/>
        </p:nvSpPr>
        <p:spPr>
          <a:xfrm>
            <a:off x="320675"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ACB083-0684-3A42-8E77-ED9D9C184529}"/>
              </a:ext>
            </a:extLst>
          </p:cNvPr>
          <p:cNvSpPr/>
          <p:nvPr/>
        </p:nvSpPr>
        <p:spPr>
          <a:xfrm>
            <a:off x="1450975" y="260349"/>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9F82DA-7C51-2541-A5B8-60FCC013EA82}"/>
              </a:ext>
            </a:extLst>
          </p:cNvPr>
          <p:cNvSpPr/>
          <p:nvPr/>
        </p:nvSpPr>
        <p:spPr>
          <a:xfrm>
            <a:off x="2620101" y="266881"/>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39A0D1-B6F3-074E-8022-A325E3FEEA0F}"/>
              </a:ext>
            </a:extLst>
          </p:cNvPr>
          <p:cNvSpPr/>
          <p:nvPr/>
        </p:nvSpPr>
        <p:spPr>
          <a:xfrm>
            <a:off x="3776164"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7CCE2C-B1FD-C142-8AAB-5D980398FED6}"/>
              </a:ext>
            </a:extLst>
          </p:cNvPr>
          <p:cNvSpPr/>
          <p:nvPr/>
        </p:nvSpPr>
        <p:spPr>
          <a:xfrm>
            <a:off x="4945289" y="260350"/>
            <a:ext cx="396875" cy="396875"/>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A6E1CB-93BA-8145-8CC6-73759F3A7138}"/>
              </a:ext>
            </a:extLst>
          </p:cNvPr>
          <p:cNvSpPr/>
          <p:nvPr/>
        </p:nvSpPr>
        <p:spPr>
          <a:xfrm>
            <a:off x="6101352" y="260350"/>
            <a:ext cx="396875" cy="39687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4ABB2-FFC4-6C4A-A53D-BDE76279EFEB}"/>
              </a:ext>
            </a:extLst>
          </p:cNvPr>
          <p:cNvSpPr txBox="1"/>
          <p:nvPr/>
        </p:nvSpPr>
        <p:spPr>
          <a:xfrm>
            <a:off x="372155" y="286868"/>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2" name="TextBox 21">
            <a:extLst>
              <a:ext uri="{FF2B5EF4-FFF2-40B4-BE49-F238E27FC236}">
                <a16:creationId xmlns:a16="http://schemas.microsoft.com/office/drawing/2014/main" id="{D1FF1625-C3DB-E94B-8AC2-C946627BF792}"/>
              </a:ext>
            </a:extLst>
          </p:cNvPr>
          <p:cNvSpPr txBox="1"/>
          <p:nvPr/>
        </p:nvSpPr>
        <p:spPr>
          <a:xfrm>
            <a:off x="2664686" y="280337"/>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3" name="TextBox 22">
            <a:extLst>
              <a:ext uri="{FF2B5EF4-FFF2-40B4-BE49-F238E27FC236}">
                <a16:creationId xmlns:a16="http://schemas.microsoft.com/office/drawing/2014/main" id="{1C0CB5F1-B773-664B-BAFE-334F035A0931}"/>
              </a:ext>
            </a:extLst>
          </p:cNvPr>
          <p:cNvSpPr txBox="1"/>
          <p:nvPr/>
        </p:nvSpPr>
        <p:spPr>
          <a:xfrm>
            <a:off x="1495560" y="267274"/>
            <a:ext cx="293914" cy="369332"/>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4" name="TextBox 23">
            <a:extLst>
              <a:ext uri="{FF2B5EF4-FFF2-40B4-BE49-F238E27FC236}">
                <a16:creationId xmlns:a16="http://schemas.microsoft.com/office/drawing/2014/main" id="{970CC87C-3D94-8244-8658-6D2A4DF00114}"/>
              </a:ext>
            </a:extLst>
          </p:cNvPr>
          <p:cNvSpPr txBox="1"/>
          <p:nvPr/>
        </p:nvSpPr>
        <p:spPr>
          <a:xfrm>
            <a:off x="3820748" y="273805"/>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5" name="TextBox 24">
            <a:extLst>
              <a:ext uri="{FF2B5EF4-FFF2-40B4-BE49-F238E27FC236}">
                <a16:creationId xmlns:a16="http://schemas.microsoft.com/office/drawing/2014/main" id="{CD105792-8FAF-D044-9CC0-63988C9ED2FD}"/>
              </a:ext>
            </a:extLst>
          </p:cNvPr>
          <p:cNvSpPr txBox="1"/>
          <p:nvPr/>
        </p:nvSpPr>
        <p:spPr>
          <a:xfrm>
            <a:off x="5002936" y="267274"/>
            <a:ext cx="293914" cy="378763"/>
          </a:xfrm>
          <a:prstGeom prst="rect">
            <a:avLst/>
          </a:prstGeom>
          <a:noFill/>
        </p:spPr>
        <p:txBody>
          <a:bodyPr wrap="square" rtlCol="0">
            <a:spAutoFit/>
          </a:bodyPr>
          <a:lstStyle/>
          <a:p>
            <a:pPr algn="ctr"/>
            <a:r>
              <a:rPr lang="en-US"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26" name="TextBox 25">
            <a:extLst>
              <a:ext uri="{FF2B5EF4-FFF2-40B4-BE49-F238E27FC236}">
                <a16:creationId xmlns:a16="http://schemas.microsoft.com/office/drawing/2014/main" id="{07FDF3EC-22D8-E845-8244-33C18D59F578}"/>
              </a:ext>
            </a:extLst>
          </p:cNvPr>
          <p:cNvSpPr txBox="1"/>
          <p:nvPr/>
        </p:nvSpPr>
        <p:spPr>
          <a:xfrm>
            <a:off x="6152467" y="273806"/>
            <a:ext cx="293914" cy="378763"/>
          </a:xfrm>
          <a:prstGeom prst="rect">
            <a:avLst/>
          </a:prstGeom>
          <a:noFill/>
        </p:spPr>
        <p:txBody>
          <a:bodyPr wrap="square" rtlCol="0">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31" name="TextBox 30">
            <a:extLst>
              <a:ext uri="{FF2B5EF4-FFF2-40B4-BE49-F238E27FC236}">
                <a16:creationId xmlns:a16="http://schemas.microsoft.com/office/drawing/2014/main" id="{7E7F089E-44A7-E649-B0A9-0567D840D2AF}"/>
              </a:ext>
            </a:extLst>
          </p:cNvPr>
          <p:cNvSpPr txBox="1"/>
          <p:nvPr/>
        </p:nvSpPr>
        <p:spPr>
          <a:xfrm>
            <a:off x="248508" y="726440"/>
            <a:ext cx="736234"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32" name="TextBox 31">
            <a:extLst>
              <a:ext uri="{FF2B5EF4-FFF2-40B4-BE49-F238E27FC236}">
                <a16:creationId xmlns:a16="http://schemas.microsoft.com/office/drawing/2014/main" id="{4EC7A5BC-3291-CA43-B51B-9B4666ACB10D}"/>
              </a:ext>
            </a:extLst>
          </p:cNvPr>
          <p:cNvSpPr txBox="1"/>
          <p:nvPr/>
        </p:nvSpPr>
        <p:spPr>
          <a:xfrm>
            <a:off x="1257959" y="732972"/>
            <a:ext cx="1256506"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INSTRUCTIONAL</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COACHING</a:t>
            </a:r>
          </a:p>
        </p:txBody>
      </p:sp>
      <p:sp>
        <p:nvSpPr>
          <p:cNvPr id="33" name="TextBox 32">
            <a:extLst>
              <a:ext uri="{FF2B5EF4-FFF2-40B4-BE49-F238E27FC236}">
                <a16:creationId xmlns:a16="http://schemas.microsoft.com/office/drawing/2014/main" id="{504AA369-E3B2-3248-B800-7D0F8312A02C}"/>
              </a:ext>
            </a:extLst>
          </p:cNvPr>
          <p:cNvSpPr txBox="1"/>
          <p:nvPr/>
        </p:nvSpPr>
        <p:spPr>
          <a:xfrm>
            <a:off x="2484236" y="732971"/>
            <a:ext cx="1212106" cy="246221"/>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4" name="TextBox 33">
            <a:extLst>
              <a:ext uri="{FF2B5EF4-FFF2-40B4-BE49-F238E27FC236}">
                <a16:creationId xmlns:a16="http://schemas.microsoft.com/office/drawing/2014/main" id="{EEEC3F3F-F94E-CB4D-89EA-F51EA602FB82}"/>
              </a:ext>
            </a:extLst>
          </p:cNvPr>
          <p:cNvSpPr txBox="1"/>
          <p:nvPr/>
        </p:nvSpPr>
        <p:spPr>
          <a:xfrm>
            <a:off x="3660228" y="732970"/>
            <a:ext cx="121210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UNSEEN</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OBSERVATIONS</a:t>
            </a:r>
          </a:p>
        </p:txBody>
      </p:sp>
      <p:sp>
        <p:nvSpPr>
          <p:cNvPr id="35" name="TextBox 34">
            <a:extLst>
              <a:ext uri="{FF2B5EF4-FFF2-40B4-BE49-F238E27FC236}">
                <a16:creationId xmlns:a16="http://schemas.microsoft.com/office/drawing/2014/main" id="{5ED8CD38-B432-8F4C-9F89-82616CA364FB}"/>
              </a:ext>
            </a:extLst>
          </p:cNvPr>
          <p:cNvSpPr txBox="1"/>
          <p:nvPr/>
        </p:nvSpPr>
        <p:spPr>
          <a:xfrm>
            <a:off x="4846955" y="732971"/>
            <a:ext cx="1174885" cy="400110"/>
          </a:xfrm>
          <a:prstGeom prst="rect">
            <a:avLst/>
          </a:prstGeom>
          <a:noFill/>
        </p:spPr>
        <p:txBody>
          <a:bodyPr wrap="square" rtlCol="0">
            <a:spAutoFit/>
          </a:bodyPr>
          <a:lstStyle/>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RUNNING</a:t>
            </a:r>
          </a:p>
          <a:p>
            <a:r>
              <a:rPr lang="en-US" sz="1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CPD CYCLES</a:t>
            </a:r>
          </a:p>
        </p:txBody>
      </p:sp>
      <p:sp>
        <p:nvSpPr>
          <p:cNvPr id="36" name="TextBox 35">
            <a:extLst>
              <a:ext uri="{FF2B5EF4-FFF2-40B4-BE49-F238E27FC236}">
                <a16:creationId xmlns:a16="http://schemas.microsoft.com/office/drawing/2014/main" id="{6C1BE7BF-F0C1-4D4C-A7E9-6DDB4B9BDAB3}"/>
              </a:ext>
            </a:extLst>
          </p:cNvPr>
          <p:cNvSpPr txBox="1"/>
          <p:nvPr/>
        </p:nvSpPr>
        <p:spPr>
          <a:xfrm>
            <a:off x="6006284" y="683191"/>
            <a:ext cx="1174885" cy="553998"/>
          </a:xfrm>
          <a:prstGeom prst="rect">
            <a:avLst/>
          </a:prstGeom>
          <a:noFill/>
        </p:spPr>
        <p:txBody>
          <a:bodyPr wrap="squar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SOLVE THE</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LEARNING</a:t>
            </a:r>
          </a:p>
          <a:p>
            <a:r>
              <a:rPr lang="en-US" sz="1000" b="1" dirty="0">
                <a:latin typeface="Helvetica Neue" panose="02000503000000020004" pitchFamily="2" charset="0"/>
                <a:ea typeface="Helvetica Neue" panose="02000503000000020004" pitchFamily="2" charset="0"/>
                <a:cs typeface="Helvetica Neue" panose="02000503000000020004" pitchFamily="2" charset="0"/>
              </a:rPr>
              <a:t>PROBLEMS</a:t>
            </a:r>
          </a:p>
        </p:txBody>
      </p:sp>
    </p:spTree>
    <p:extLst>
      <p:ext uri="{BB962C8B-B14F-4D97-AF65-F5344CB8AC3E}">
        <p14:creationId xmlns:p14="http://schemas.microsoft.com/office/powerpoint/2010/main" val="2668436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3A827-D187-144B-9888-905FBEE1BB18}"/>
              </a:ext>
            </a:extLst>
          </p:cNvPr>
          <p:cNvSpPr/>
          <p:nvPr/>
        </p:nvSpPr>
        <p:spPr>
          <a:xfrm>
            <a:off x="6475787" y="10460"/>
            <a:ext cx="5716213" cy="6777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D0A5A5-A6DE-9843-B35C-7CEF7BB01A7D}"/>
              </a:ext>
            </a:extLst>
          </p:cNvPr>
          <p:cNvCxnSpPr>
            <a:cxnSpLocks/>
          </p:cNvCxnSpPr>
          <p:nvPr/>
        </p:nvCxnSpPr>
        <p:spPr>
          <a:xfrm flipH="1">
            <a:off x="6997169" y="3560009"/>
            <a:ext cx="1" cy="154033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5B36B93-74A3-8F4D-9BF7-236C49AD1803}"/>
              </a:ext>
            </a:extLst>
          </p:cNvPr>
          <p:cNvSpPr/>
          <p:nvPr/>
        </p:nvSpPr>
        <p:spPr>
          <a:xfrm>
            <a:off x="6859126" y="-2025"/>
            <a:ext cx="5076825" cy="198125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616B7A-56F0-D743-ACEF-B62EABF36AD6}"/>
              </a:ext>
            </a:extLst>
          </p:cNvPr>
          <p:cNvSpPr txBox="1"/>
          <p:nvPr/>
        </p:nvSpPr>
        <p:spPr>
          <a:xfrm>
            <a:off x="7055554" y="508000"/>
            <a:ext cx="4456508" cy="954107"/>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a:t>
            </a:r>
          </a:p>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LEARNING PROBLEMS</a:t>
            </a:r>
          </a:p>
        </p:txBody>
      </p:sp>
      <p:sp>
        <p:nvSpPr>
          <p:cNvPr id="14" name="Rectangle 13">
            <a:extLst>
              <a:ext uri="{FF2B5EF4-FFF2-40B4-BE49-F238E27FC236}">
                <a16:creationId xmlns:a16="http://schemas.microsoft.com/office/drawing/2014/main" id="{D72454F1-70E1-DF45-8AA6-8731B4929BDC}"/>
              </a:ext>
            </a:extLst>
          </p:cNvPr>
          <p:cNvSpPr/>
          <p:nvPr/>
        </p:nvSpPr>
        <p:spPr>
          <a:xfrm>
            <a:off x="7160683" y="443671"/>
            <a:ext cx="496711" cy="11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165BB-E1BA-2440-A618-AC7C61E85F81}"/>
              </a:ext>
            </a:extLst>
          </p:cNvPr>
          <p:cNvSpPr txBox="1"/>
          <p:nvPr/>
        </p:nvSpPr>
        <p:spPr>
          <a:xfrm>
            <a:off x="6759575" y="2203757"/>
            <a:ext cx="1080364" cy="338554"/>
          </a:xfrm>
          <a:prstGeom prst="rect">
            <a:avLst/>
          </a:prstGeom>
          <a:noFill/>
        </p:spPr>
        <p:txBody>
          <a:bodyPr wrap="square" rtlCol="0">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SECTION</a:t>
            </a:r>
          </a:p>
        </p:txBody>
      </p:sp>
      <p:sp>
        <p:nvSpPr>
          <p:cNvPr id="16" name="TextBox 15">
            <a:extLst>
              <a:ext uri="{FF2B5EF4-FFF2-40B4-BE49-F238E27FC236}">
                <a16:creationId xmlns:a16="http://schemas.microsoft.com/office/drawing/2014/main" id="{E9BFAB23-1B6A-5C4C-A872-2928F3D295C6}"/>
              </a:ext>
            </a:extLst>
          </p:cNvPr>
          <p:cNvSpPr txBox="1"/>
          <p:nvPr/>
        </p:nvSpPr>
        <p:spPr>
          <a:xfrm>
            <a:off x="6763614" y="2457450"/>
            <a:ext cx="5183882" cy="430887"/>
          </a:xfrm>
          <a:prstGeom prst="rect">
            <a:avLst/>
          </a:prstGeom>
          <a:noFill/>
        </p:spPr>
        <p:txBody>
          <a:bodyPr wrap="square" rtlCol="0">
            <a:spAutoFit/>
          </a:bodyPr>
          <a:lstStyle/>
          <a:p>
            <a:r>
              <a:rPr lang="en-US" sz="2100" b="1" dirty="0">
                <a:latin typeface="Helvetica Neue" panose="02000503000000020004" pitchFamily="2" charset="0"/>
                <a:ea typeface="Helvetica Neue" panose="02000503000000020004" pitchFamily="2" charset="0"/>
                <a:cs typeface="Helvetica Neue" panose="02000503000000020004" pitchFamily="2" charset="0"/>
              </a:rPr>
              <a:t>HOW?</a:t>
            </a:r>
          </a:p>
        </p:txBody>
      </p:sp>
      <p:cxnSp>
        <p:nvCxnSpPr>
          <p:cNvPr id="18" name="Straight Connector 17">
            <a:extLst>
              <a:ext uri="{FF2B5EF4-FFF2-40B4-BE49-F238E27FC236}">
                <a16:creationId xmlns:a16="http://schemas.microsoft.com/office/drawing/2014/main" id="{BE09F690-B95C-7744-9A84-544B7BCDDD79}"/>
              </a:ext>
            </a:extLst>
          </p:cNvPr>
          <p:cNvCxnSpPr/>
          <p:nvPr/>
        </p:nvCxnSpPr>
        <p:spPr>
          <a:xfrm>
            <a:off x="10085667" y="3052576"/>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61922D24-C66E-264C-8781-E79AAAAAC445}"/>
              </a:ext>
            </a:extLst>
          </p:cNvPr>
          <p:cNvSpPr/>
          <p:nvPr/>
        </p:nvSpPr>
        <p:spPr>
          <a:xfrm>
            <a:off x="6849533" y="3360517"/>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7348D-4A29-E748-AC67-0295528E8A32}"/>
              </a:ext>
            </a:extLst>
          </p:cNvPr>
          <p:cNvSpPr txBox="1"/>
          <p:nvPr/>
        </p:nvSpPr>
        <p:spPr>
          <a:xfrm>
            <a:off x="6893983" y="3354374"/>
            <a:ext cx="206375" cy="307777"/>
          </a:xfrm>
          <a:prstGeom prst="rect">
            <a:avLst/>
          </a:prstGeom>
          <a:noFill/>
          <a:ln>
            <a:noFill/>
          </a:ln>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1" name="TextBox 20">
            <a:extLst>
              <a:ext uri="{FF2B5EF4-FFF2-40B4-BE49-F238E27FC236}">
                <a16:creationId xmlns:a16="http://schemas.microsoft.com/office/drawing/2014/main" id="{0D790337-A944-B041-BE55-9036A9343B99}"/>
              </a:ext>
            </a:extLst>
          </p:cNvPr>
          <p:cNvSpPr txBox="1"/>
          <p:nvPr/>
        </p:nvSpPr>
        <p:spPr>
          <a:xfrm>
            <a:off x="7154332" y="3395203"/>
            <a:ext cx="4924977"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REVIEW STUDENT PERFORMANCE</a:t>
            </a:r>
            <a:endParaRPr lang="en-US" sz="11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TextBox 21">
            <a:extLst>
              <a:ext uri="{FF2B5EF4-FFF2-40B4-BE49-F238E27FC236}">
                <a16:creationId xmlns:a16="http://schemas.microsoft.com/office/drawing/2014/main" id="{79B9721D-19E6-AC48-AF0A-27098739A01B}"/>
              </a:ext>
            </a:extLst>
          </p:cNvPr>
          <p:cNvSpPr txBox="1"/>
          <p:nvPr/>
        </p:nvSpPr>
        <p:spPr>
          <a:xfrm>
            <a:off x="7160683" y="3719644"/>
            <a:ext cx="4660900" cy="430887"/>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IDENTIFY PRECISE POINTS WHERE STUDENTS STRUGGLE OR CAN IMPROVE</a:t>
            </a:r>
          </a:p>
        </p:txBody>
      </p:sp>
      <p:sp>
        <p:nvSpPr>
          <p:cNvPr id="24" name="Oval 23">
            <a:extLst>
              <a:ext uri="{FF2B5EF4-FFF2-40B4-BE49-F238E27FC236}">
                <a16:creationId xmlns:a16="http://schemas.microsoft.com/office/drawing/2014/main" id="{35265FEF-D223-0242-A503-AA249F4ABB4F}"/>
              </a:ext>
            </a:extLst>
          </p:cNvPr>
          <p:cNvSpPr/>
          <p:nvPr/>
        </p:nvSpPr>
        <p:spPr>
          <a:xfrm>
            <a:off x="6839701" y="378377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53FBCB-24E8-A147-957E-097ACB394665}"/>
              </a:ext>
            </a:extLst>
          </p:cNvPr>
          <p:cNvSpPr txBox="1"/>
          <p:nvPr/>
        </p:nvSpPr>
        <p:spPr>
          <a:xfrm>
            <a:off x="6884151" y="377763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6" name="Oval 25">
            <a:extLst>
              <a:ext uri="{FF2B5EF4-FFF2-40B4-BE49-F238E27FC236}">
                <a16:creationId xmlns:a16="http://schemas.microsoft.com/office/drawing/2014/main" id="{8DA5DE85-3418-1F41-B8AB-DE016BE0CDCB}"/>
              </a:ext>
            </a:extLst>
          </p:cNvPr>
          <p:cNvSpPr/>
          <p:nvPr/>
        </p:nvSpPr>
        <p:spPr>
          <a:xfrm>
            <a:off x="6849533" y="4230185"/>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7" name="TextBox 26">
            <a:extLst>
              <a:ext uri="{FF2B5EF4-FFF2-40B4-BE49-F238E27FC236}">
                <a16:creationId xmlns:a16="http://schemas.microsoft.com/office/drawing/2014/main" id="{73C59FC1-D553-E94D-A643-4662478AA217}"/>
              </a:ext>
            </a:extLst>
          </p:cNvPr>
          <p:cNvSpPr txBox="1"/>
          <p:nvPr/>
        </p:nvSpPr>
        <p:spPr>
          <a:xfrm>
            <a:off x="6893983" y="4224042"/>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28" name="Oval 27">
            <a:extLst>
              <a:ext uri="{FF2B5EF4-FFF2-40B4-BE49-F238E27FC236}">
                <a16:creationId xmlns:a16="http://schemas.microsoft.com/office/drawing/2014/main" id="{2BD50AC8-03D8-3A44-B1AA-5E62D6FCBB22}"/>
              </a:ext>
            </a:extLst>
          </p:cNvPr>
          <p:cNvSpPr/>
          <p:nvPr/>
        </p:nvSpPr>
        <p:spPr>
          <a:xfrm>
            <a:off x="6839701" y="4662804"/>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9" name="TextBox 28">
            <a:extLst>
              <a:ext uri="{FF2B5EF4-FFF2-40B4-BE49-F238E27FC236}">
                <a16:creationId xmlns:a16="http://schemas.microsoft.com/office/drawing/2014/main" id="{A9E6C2C8-86F1-BC4B-9A77-A78233DDB281}"/>
              </a:ext>
            </a:extLst>
          </p:cNvPr>
          <p:cNvSpPr txBox="1"/>
          <p:nvPr/>
        </p:nvSpPr>
        <p:spPr>
          <a:xfrm>
            <a:off x="6884151" y="465666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0" name="Oval 29">
            <a:extLst>
              <a:ext uri="{FF2B5EF4-FFF2-40B4-BE49-F238E27FC236}">
                <a16:creationId xmlns:a16="http://schemas.microsoft.com/office/drawing/2014/main" id="{55065929-8839-334C-90EF-0364F9E73552}"/>
              </a:ext>
            </a:extLst>
          </p:cNvPr>
          <p:cNvSpPr/>
          <p:nvPr/>
        </p:nvSpPr>
        <p:spPr>
          <a:xfrm>
            <a:off x="6849532" y="5100339"/>
            <a:ext cx="304800" cy="3048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ADC967C-4705-D548-90C4-ED767F749BB8}"/>
              </a:ext>
            </a:extLst>
          </p:cNvPr>
          <p:cNvSpPr txBox="1"/>
          <p:nvPr/>
        </p:nvSpPr>
        <p:spPr>
          <a:xfrm>
            <a:off x="6893982" y="5091021"/>
            <a:ext cx="206375" cy="307777"/>
          </a:xfrm>
          <a:prstGeom prst="rect">
            <a:avLst/>
          </a:prstGeom>
          <a:noFill/>
        </p:spPr>
        <p:txBody>
          <a:bodyPr wrap="square" rtlCol="0">
            <a:spAutoFit/>
          </a:bodyPr>
          <a:lstStyle/>
          <a:p>
            <a:pPr algn="ctr"/>
            <a:r>
              <a:rPr lang="en-US" sz="1400"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2" name="TextBox 31">
            <a:extLst>
              <a:ext uri="{FF2B5EF4-FFF2-40B4-BE49-F238E27FC236}">
                <a16:creationId xmlns:a16="http://schemas.microsoft.com/office/drawing/2014/main" id="{B82DA2B7-35DD-D346-B9D8-7584E86C5633}"/>
              </a:ext>
            </a:extLst>
          </p:cNvPr>
          <p:cNvSpPr txBox="1"/>
          <p:nvPr/>
        </p:nvSpPr>
        <p:spPr>
          <a:xfrm>
            <a:off x="7100356" y="4693289"/>
            <a:ext cx="4772693"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SELECT WALKTHRUs RELEVANT TO DELIVERING THE STRATEGIES</a:t>
            </a:r>
          </a:p>
        </p:txBody>
      </p:sp>
      <p:sp>
        <p:nvSpPr>
          <p:cNvPr id="33" name="TextBox 32">
            <a:extLst>
              <a:ext uri="{FF2B5EF4-FFF2-40B4-BE49-F238E27FC236}">
                <a16:creationId xmlns:a16="http://schemas.microsoft.com/office/drawing/2014/main" id="{D5251527-4C07-D744-9043-C4C684069D36}"/>
              </a:ext>
            </a:extLst>
          </p:cNvPr>
          <p:cNvSpPr txBox="1"/>
          <p:nvPr/>
        </p:nvSpPr>
        <p:spPr>
          <a:xfrm>
            <a:off x="7158327" y="4239525"/>
            <a:ext cx="4777624"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CONSIDER STRATEGIES THAT BRIDGE THESE GAPS</a:t>
            </a:r>
          </a:p>
        </p:txBody>
      </p:sp>
      <p:sp>
        <p:nvSpPr>
          <p:cNvPr id="34" name="TextBox 33">
            <a:extLst>
              <a:ext uri="{FF2B5EF4-FFF2-40B4-BE49-F238E27FC236}">
                <a16:creationId xmlns:a16="http://schemas.microsoft.com/office/drawing/2014/main" id="{7312C3F1-9E63-1448-9344-E756E34F4621}"/>
              </a:ext>
            </a:extLst>
          </p:cNvPr>
          <p:cNvSpPr txBox="1"/>
          <p:nvPr/>
        </p:nvSpPr>
        <p:spPr>
          <a:xfrm>
            <a:off x="7167999" y="5105371"/>
            <a:ext cx="4760476" cy="261610"/>
          </a:xfrm>
          <a:prstGeom prst="rect">
            <a:avLst/>
          </a:prstGeom>
          <a:noFill/>
        </p:spPr>
        <p:txBody>
          <a:bodyPr wrap="square" rtlCol="0">
            <a:spAutoFit/>
          </a:bodyPr>
          <a:lstStyle/>
          <a:p>
            <a:r>
              <a:rPr lang="en-US" sz="1100" b="1" dirty="0">
                <a:latin typeface="Helvetica Neue" panose="02000503000000020004" pitchFamily="2" charset="0"/>
                <a:ea typeface="Helvetica Neue" panose="02000503000000020004" pitchFamily="2" charset="0"/>
                <a:cs typeface="Helvetica Neue" panose="02000503000000020004" pitchFamily="2" charset="0"/>
              </a:rPr>
              <a:t>APPLY THE A|D|A|P|T PROCESS</a:t>
            </a:r>
          </a:p>
        </p:txBody>
      </p:sp>
      <p:cxnSp>
        <p:nvCxnSpPr>
          <p:cNvPr id="39" name="Straight Connector 38">
            <a:extLst>
              <a:ext uri="{FF2B5EF4-FFF2-40B4-BE49-F238E27FC236}">
                <a16:creationId xmlns:a16="http://schemas.microsoft.com/office/drawing/2014/main" id="{2246E0C3-15C5-7445-A2A8-08ADDA3E48A5}"/>
              </a:ext>
            </a:extLst>
          </p:cNvPr>
          <p:cNvCxnSpPr/>
          <p:nvPr/>
        </p:nvCxnSpPr>
        <p:spPr>
          <a:xfrm>
            <a:off x="6851649" y="5737653"/>
            <a:ext cx="507682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CCFAC13B-FB4C-6543-8453-0B23C25D01C5}"/>
              </a:ext>
            </a:extLst>
          </p:cNvPr>
          <p:cNvSpPr/>
          <p:nvPr/>
        </p:nvSpPr>
        <p:spPr>
          <a:xfrm>
            <a:off x="-23743" y="-3549"/>
            <a:ext cx="6497942" cy="6867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C525A7-4DC2-0241-800D-4B5AF344FEB1}"/>
              </a:ext>
            </a:extLst>
          </p:cNvPr>
          <p:cNvCxnSpPr>
            <a:cxnSpLocks/>
          </p:cNvCxnSpPr>
          <p:nvPr/>
        </p:nvCxnSpPr>
        <p:spPr>
          <a:xfrm>
            <a:off x="6851650" y="3033713"/>
            <a:ext cx="50883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5002234-5016-6A42-BC2E-609CCEA4098F}"/>
              </a:ext>
            </a:extLst>
          </p:cNvPr>
          <p:cNvCxnSpPr>
            <a:cxnSpLocks/>
          </p:cNvCxnSpPr>
          <p:nvPr/>
        </p:nvCxnSpPr>
        <p:spPr>
          <a:xfrm>
            <a:off x="6851650" y="5732390"/>
            <a:ext cx="5088370" cy="0"/>
          </a:xfrm>
          <a:prstGeom prst="line">
            <a:avLst/>
          </a:prstGeom>
          <a:ln w="12700"/>
        </p:spPr>
        <p:style>
          <a:lnRef idx="1">
            <a:schemeClr val="dk1"/>
          </a:lnRef>
          <a:fillRef idx="0">
            <a:schemeClr val="dk1"/>
          </a:fillRef>
          <a:effectRef idx="0">
            <a:schemeClr val="dk1"/>
          </a:effectRef>
          <a:fontRef idx="minor">
            <a:schemeClr val="tx1"/>
          </a:fontRef>
        </p:style>
      </p:cxnSp>
      <p:pic>
        <p:nvPicPr>
          <p:cNvPr id="42" name="Picture 41" descr="A picture containing drawing&#10;&#10;Description automatically generated">
            <a:extLst>
              <a:ext uri="{FF2B5EF4-FFF2-40B4-BE49-F238E27FC236}">
                <a16:creationId xmlns:a16="http://schemas.microsoft.com/office/drawing/2014/main" id="{7A6B425B-B927-314A-8983-5058529BE567}"/>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C69889AB-676E-7A44-A1E4-F6E9DA1CB066}"/>
              </a:ext>
            </a:extLst>
          </p:cNvPr>
          <p:cNvPicPr>
            <a:picLocks noChangeAspect="1"/>
          </p:cNvPicPr>
          <p:nvPr/>
        </p:nvPicPr>
        <p:blipFill>
          <a:blip r:embed="rId3"/>
          <a:stretch>
            <a:fillRect/>
          </a:stretch>
        </p:blipFill>
        <p:spPr>
          <a:xfrm>
            <a:off x="443445" y="657058"/>
            <a:ext cx="5606264" cy="5999510"/>
          </a:xfrm>
          <a:prstGeom prst="rect">
            <a:avLst/>
          </a:prstGeom>
        </p:spPr>
      </p:pic>
    </p:spTree>
    <p:extLst>
      <p:ext uri="{BB962C8B-B14F-4D97-AF65-F5344CB8AC3E}">
        <p14:creationId xmlns:p14="http://schemas.microsoft.com/office/powerpoint/2010/main" val="975569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830997"/>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IDENTIFY PRECISE POINTS WHERE STUDENTS STRUGGLE OR CAN IMPROVE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REVIEW STUDENT PERFORMANCE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CONSIDER STRATEGIES THAT BRIDGE THESE GAPS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WALKTHRUs RELEVANT TO DELIVERING THE STRATEGIES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APPLY THE A|D|A|P|T PROCESS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7987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000" dirty="0">
                <a:latin typeface="Helvetica Neue" panose="02000503000000020004" pitchFamily="2" charset="0"/>
                <a:ea typeface="Helvetica Neue" panose="02000503000000020004" pitchFamily="2" charset="0"/>
                <a:cs typeface="Helvetica Neue" panose="02000503000000020004" pitchFamily="2" charset="0"/>
              </a:rPr>
              <a:t> focus on strategies that commonly offer solutions to tackling students’ learning problems.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TextBox 71">
            <a:extLst>
              <a:ext uri="{FF2B5EF4-FFF2-40B4-BE49-F238E27FC236}">
                <a16:creationId xmlns:a16="http://schemas.microsoft.com/office/drawing/2014/main" id="{45A00E9A-775A-F343-93F5-080AE61D2CCF}"/>
              </a:ext>
            </a:extLst>
          </p:cNvPr>
          <p:cNvSpPr txBox="1"/>
          <p:nvPr/>
        </p:nvSpPr>
        <p:spPr>
          <a:xfrm>
            <a:off x="2201622" y="503952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emphasis is more productive and healthy compared to focusing directly on teachers’ performance.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01621" y="5747411"/>
            <a:ext cx="9944749" cy="1015663"/>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any class there will be students who find it more difficult than others, who do not score full marks. What are the problems they experience? This is where to begin when looking for strategies. </a:t>
            </a:r>
          </a:p>
        </p:txBody>
      </p:sp>
      <p:pic>
        <p:nvPicPr>
          <p:cNvPr id="40" name="Picture 39" descr="A picture containing drawing&#10;&#10;Description automatically generated">
            <a:extLst>
              <a:ext uri="{FF2B5EF4-FFF2-40B4-BE49-F238E27FC236}">
                <a16:creationId xmlns:a16="http://schemas.microsoft.com/office/drawing/2014/main" id="{B4250E37-A8D9-1448-86D9-4C83839DF13D}"/>
              </a:ext>
            </a:extLst>
          </p:cNvPr>
          <p:cNvPicPr>
            <a:picLocks noChangeAspect="1"/>
          </p:cNvPicPr>
          <p:nvPr/>
        </p:nvPicPr>
        <p:blipFill>
          <a:blip r:embed="rId3"/>
          <a:stretch>
            <a:fillRect/>
          </a:stretch>
        </p:blipFill>
        <p:spPr>
          <a:xfrm>
            <a:off x="460375" y="1173344"/>
            <a:ext cx="1329913" cy="1794327"/>
          </a:xfrm>
          <a:prstGeom prst="rect">
            <a:avLst/>
          </a:prstGeom>
        </p:spPr>
      </p:pic>
      <p:pic>
        <p:nvPicPr>
          <p:cNvPr id="42" name="Picture 41" descr="A close up of a logo&#10;&#10;Description automatically generated">
            <a:extLst>
              <a:ext uri="{FF2B5EF4-FFF2-40B4-BE49-F238E27FC236}">
                <a16:creationId xmlns:a16="http://schemas.microsoft.com/office/drawing/2014/main" id="{7BEAC960-7425-2848-8367-2B7D16C6F654}"/>
              </a:ext>
            </a:extLst>
          </p:cNvPr>
          <p:cNvPicPr>
            <a:picLocks noChangeAspect="1"/>
          </p:cNvPicPr>
          <p:nvPr/>
        </p:nvPicPr>
        <p:blipFill>
          <a:blip r:embed="rId4"/>
          <a:stretch>
            <a:fillRect/>
          </a:stretch>
        </p:blipFill>
        <p:spPr>
          <a:xfrm>
            <a:off x="3003212" y="1192274"/>
            <a:ext cx="1520236" cy="1816346"/>
          </a:xfrm>
          <a:prstGeom prst="rect">
            <a:avLst/>
          </a:prstGeom>
        </p:spPr>
      </p:pic>
      <p:pic>
        <p:nvPicPr>
          <p:cNvPr id="45" name="Picture 44" descr="A close up of a logo&#10;&#10;Description automatically generated">
            <a:extLst>
              <a:ext uri="{FF2B5EF4-FFF2-40B4-BE49-F238E27FC236}">
                <a16:creationId xmlns:a16="http://schemas.microsoft.com/office/drawing/2014/main" id="{B124FDCC-1A93-3745-836E-97278D790AE8}"/>
              </a:ext>
            </a:extLst>
          </p:cNvPr>
          <p:cNvPicPr>
            <a:picLocks noChangeAspect="1"/>
          </p:cNvPicPr>
          <p:nvPr/>
        </p:nvPicPr>
        <p:blipFill>
          <a:blip r:embed="rId5"/>
          <a:stretch>
            <a:fillRect/>
          </a:stretch>
        </p:blipFill>
        <p:spPr>
          <a:xfrm>
            <a:off x="5480172" y="1179404"/>
            <a:ext cx="1519439" cy="1808132"/>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3D2EC819-E33B-D143-A149-06F69ADC77C5}"/>
              </a:ext>
            </a:extLst>
          </p:cNvPr>
          <p:cNvPicPr>
            <a:picLocks noChangeAspect="1"/>
          </p:cNvPicPr>
          <p:nvPr/>
        </p:nvPicPr>
        <p:blipFill>
          <a:blip r:embed="rId6"/>
          <a:stretch>
            <a:fillRect/>
          </a:stretch>
        </p:blipFill>
        <p:spPr>
          <a:xfrm>
            <a:off x="7674365" y="1109357"/>
            <a:ext cx="1813056" cy="1940231"/>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905448CE-94A5-1D4B-8BDD-B2906FA626D4}"/>
              </a:ext>
            </a:extLst>
          </p:cNvPr>
          <p:cNvPicPr>
            <a:picLocks noChangeAspect="1"/>
          </p:cNvPicPr>
          <p:nvPr/>
        </p:nvPicPr>
        <p:blipFill>
          <a:blip r:embed="rId7"/>
          <a:stretch>
            <a:fillRect/>
          </a:stretch>
        </p:blipFill>
        <p:spPr>
          <a:xfrm>
            <a:off x="10317423" y="1217460"/>
            <a:ext cx="1179290" cy="1724023"/>
          </a:xfrm>
          <a:prstGeom prst="rect">
            <a:avLst/>
          </a:prstGeom>
        </p:spPr>
      </p:pic>
    </p:spTree>
    <p:extLst>
      <p:ext uri="{BB962C8B-B14F-4D97-AF65-F5344CB8AC3E}">
        <p14:creationId xmlns:p14="http://schemas.microsoft.com/office/powerpoint/2010/main" val="16882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2" grpId="0"/>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REVIEW STUDENT PERFORMANCE</a:t>
            </a:r>
            <a:endParaRPr lang="en-US" sz="24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2A24AAEE-E820-E642-88F8-078C7B7A8685}"/>
              </a:ext>
            </a:extLst>
          </p:cNvPr>
          <p:cNvSpPr txBox="1"/>
          <p:nvPr/>
        </p:nvSpPr>
        <p:spPr>
          <a:xfrm>
            <a:off x="6391822" y="2316163"/>
            <a:ext cx="5550901"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Formative assessments, reviews of student work and formal summative test information will point to the areas where students experience the greatest success and the greatest challenges.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91822" y="4201824"/>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Use this information to consider what might need to be done or improved in terms of the way lessons are planned and executed. </a:t>
            </a:r>
          </a:p>
        </p:txBody>
      </p:sp>
      <p:pic>
        <p:nvPicPr>
          <p:cNvPr id="52" name="Picture 51" descr="A picture containing drawing&#10;&#10;Description automatically generated">
            <a:extLst>
              <a:ext uri="{FF2B5EF4-FFF2-40B4-BE49-F238E27FC236}">
                <a16:creationId xmlns:a16="http://schemas.microsoft.com/office/drawing/2014/main" id="{40467F44-C0D2-D24B-8620-0278B2E75D5E}"/>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0B21E4EA-1000-6841-8B78-938301859E2B}"/>
              </a:ext>
            </a:extLst>
          </p:cNvPr>
          <p:cNvPicPr>
            <a:picLocks noChangeAspect="1"/>
          </p:cNvPicPr>
          <p:nvPr/>
        </p:nvPicPr>
        <p:blipFill>
          <a:blip r:embed="rId3"/>
          <a:stretch>
            <a:fillRect/>
          </a:stretch>
        </p:blipFill>
        <p:spPr>
          <a:xfrm>
            <a:off x="890123" y="1123182"/>
            <a:ext cx="4086478" cy="5513502"/>
          </a:xfrm>
          <a:prstGeom prst="rect">
            <a:avLst/>
          </a:prstGeom>
        </p:spPr>
      </p:pic>
    </p:spTree>
    <p:extLst>
      <p:ext uri="{BB962C8B-B14F-4D97-AF65-F5344CB8AC3E}">
        <p14:creationId xmlns:p14="http://schemas.microsoft.com/office/powerpoint/2010/main" val="26348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DEVELOP</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83827" y="2458650"/>
            <a:ext cx="5624683"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Add additional details to the steps so that they are more fine-grained:</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66854" y="3286720"/>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more precise and more detailed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 in relation to your subject content or the make-up of a specific class.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26" name="Picture 25" descr="A picture containing drawing&#10;&#10;Description automatically generated">
            <a:extLst>
              <a:ext uri="{FF2B5EF4-FFF2-40B4-BE49-F238E27FC236}">
                <a16:creationId xmlns:a16="http://schemas.microsoft.com/office/drawing/2014/main" id="{B82B8F31-47E7-DE47-9352-EACA17B4BF11}"/>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7" name="Picture 26" descr="A picture containing food&#10;&#10;Description automatically generated">
            <a:extLst>
              <a:ext uri="{FF2B5EF4-FFF2-40B4-BE49-F238E27FC236}">
                <a16:creationId xmlns:a16="http://schemas.microsoft.com/office/drawing/2014/main" id="{1798C433-3DD9-634E-8F7E-426750D8A87E}"/>
              </a:ext>
            </a:extLst>
          </p:cNvPr>
          <p:cNvPicPr>
            <a:picLocks noChangeAspect="1"/>
          </p:cNvPicPr>
          <p:nvPr/>
        </p:nvPicPr>
        <p:blipFill>
          <a:blip r:embed="rId3"/>
          <a:stretch>
            <a:fillRect/>
          </a:stretch>
        </p:blipFill>
        <p:spPr>
          <a:xfrm>
            <a:off x="1130300" y="1115014"/>
            <a:ext cx="3677444" cy="5742986"/>
          </a:xfrm>
          <a:prstGeom prst="rect">
            <a:avLst/>
          </a:prstGeom>
        </p:spPr>
      </p:pic>
    </p:spTree>
    <p:extLst>
      <p:ext uri="{BB962C8B-B14F-4D97-AF65-F5344CB8AC3E}">
        <p14:creationId xmlns:p14="http://schemas.microsoft.com/office/powerpoint/2010/main" val="1451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1200329"/>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IDENTIFY PRECISE POINTS WHERE STUDENTS STRUGGLE OR CAN IMPROVE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97274" y="2255268"/>
            <a:ext cx="5624683"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more precise teachers can be, the more accurate the selection of strategies can be.</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93748" y="336326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Learning problems might relate to: recall and understanding of key concepts</a:t>
            </a:r>
          </a:p>
        </p:txBody>
      </p:sp>
      <p:pic>
        <p:nvPicPr>
          <p:cNvPr id="26" name="Picture 25" descr="A picture containing drawing&#10;&#10;Description automatically generated">
            <a:extLst>
              <a:ext uri="{FF2B5EF4-FFF2-40B4-BE49-F238E27FC236}">
                <a16:creationId xmlns:a16="http://schemas.microsoft.com/office/drawing/2014/main" id="{B82B8F31-47E7-DE47-9352-EACA17B4BF11}"/>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5" name="TextBox 24">
            <a:extLst>
              <a:ext uri="{FF2B5EF4-FFF2-40B4-BE49-F238E27FC236}">
                <a16:creationId xmlns:a16="http://schemas.microsoft.com/office/drawing/2014/main" id="{29BD3AE6-779B-1442-AB5E-5F1318522777}"/>
              </a:ext>
            </a:extLst>
          </p:cNvPr>
          <p:cNvSpPr txBox="1"/>
          <p:nvPr/>
        </p:nvSpPr>
        <p:spPr>
          <a:xfrm>
            <a:off x="6373460" y="4177484"/>
            <a:ext cx="5574928" cy="430887"/>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fluency in applying knowledge</a:t>
            </a:r>
          </a:p>
        </p:txBody>
      </p:sp>
      <p:pic>
        <p:nvPicPr>
          <p:cNvPr id="29" name="Picture 28" descr="A close up of a logo&#10;&#10;Description automatically generated">
            <a:extLst>
              <a:ext uri="{FF2B5EF4-FFF2-40B4-BE49-F238E27FC236}">
                <a16:creationId xmlns:a16="http://schemas.microsoft.com/office/drawing/2014/main" id="{2127001E-A4FB-4348-A918-CB931D8F4473}"/>
              </a:ext>
            </a:extLst>
          </p:cNvPr>
          <p:cNvPicPr>
            <a:picLocks noChangeAspect="1"/>
          </p:cNvPicPr>
          <p:nvPr/>
        </p:nvPicPr>
        <p:blipFill>
          <a:blip r:embed="rId3"/>
          <a:stretch>
            <a:fillRect/>
          </a:stretch>
        </p:blipFill>
        <p:spPr>
          <a:xfrm>
            <a:off x="571500" y="1192274"/>
            <a:ext cx="4667116" cy="5576172"/>
          </a:xfrm>
          <a:prstGeom prst="rect">
            <a:avLst/>
          </a:prstGeom>
        </p:spPr>
      </p:pic>
      <p:sp>
        <p:nvSpPr>
          <p:cNvPr id="31" name="TextBox 30">
            <a:extLst>
              <a:ext uri="{FF2B5EF4-FFF2-40B4-BE49-F238E27FC236}">
                <a16:creationId xmlns:a16="http://schemas.microsoft.com/office/drawing/2014/main" id="{4601605D-3B00-9A42-AFC2-4DA0502687F2}"/>
              </a:ext>
            </a:extLst>
          </p:cNvPr>
          <p:cNvSpPr txBox="1"/>
          <p:nvPr/>
        </p:nvSpPr>
        <p:spPr>
          <a:xfrm>
            <a:off x="6373648" y="4614982"/>
            <a:ext cx="5574928" cy="769441"/>
          </a:xfrm>
          <a:prstGeom prst="rect">
            <a:avLst/>
          </a:prstGeom>
          <a:noFill/>
        </p:spPr>
        <p:txBody>
          <a:bodyPr wrap="square" rtlCol="0">
            <a:spAutoFit/>
          </a:bodyPr>
          <a:lstStyle/>
          <a:p>
            <a:pPr>
              <a:buClr>
                <a:srgbClr val="FCDF00"/>
              </a:buClr>
              <a:buSzPct val="150000"/>
            </a:pPr>
            <a:r>
              <a:rPr lang="en-US" sz="2200" dirty="0" err="1">
                <a:latin typeface="Helvetica Neue" panose="02000503000000020004" pitchFamily="2" charset="0"/>
                <a:ea typeface="Helvetica Neue" panose="02000503000000020004" pitchFamily="2" charset="0"/>
                <a:cs typeface="Helvetica Neue" panose="02000503000000020004" pitchFamily="2" charset="0"/>
              </a:rPr>
              <a:t>recognising</a:t>
            </a:r>
            <a:r>
              <a:rPr lang="en-US" sz="2200" dirty="0">
                <a:latin typeface="Helvetica Neue" panose="02000503000000020004" pitchFamily="2" charset="0"/>
                <a:ea typeface="Helvetica Neue" panose="02000503000000020004" pitchFamily="2" charset="0"/>
                <a:cs typeface="Helvetica Neue" panose="02000503000000020004" pitchFamily="2" charset="0"/>
              </a:rPr>
              <a:t> what is being asked from the questions</a:t>
            </a:r>
          </a:p>
        </p:txBody>
      </p:sp>
      <p:sp>
        <p:nvSpPr>
          <p:cNvPr id="32" name="TextBox 31">
            <a:extLst>
              <a:ext uri="{FF2B5EF4-FFF2-40B4-BE49-F238E27FC236}">
                <a16:creationId xmlns:a16="http://schemas.microsoft.com/office/drawing/2014/main" id="{429315F2-0647-7343-93D0-12998A90AC18}"/>
              </a:ext>
            </a:extLst>
          </p:cNvPr>
          <p:cNvSpPr txBox="1"/>
          <p:nvPr/>
        </p:nvSpPr>
        <p:spPr>
          <a:xfrm>
            <a:off x="6387095" y="5361294"/>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physical dexterity and confidence with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procedures and skills. </a:t>
            </a:r>
          </a:p>
        </p:txBody>
      </p:sp>
    </p:spTree>
    <p:extLst>
      <p:ext uri="{BB962C8B-B14F-4D97-AF65-F5344CB8AC3E}">
        <p14:creationId xmlns:p14="http://schemas.microsoft.com/office/powerpoint/2010/main" val="8584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P spid="25" grpId="0"/>
      <p:bldP spid="31" grpId="0"/>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CONSIDER STRATEGIES THAT BRIDGE THESE GAPS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53547" y="1896898"/>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Match strategies to the learning problems, e.g.</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53547" y="2652923"/>
            <a:ext cx="5574928" cy="2123658"/>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Habits and routines | </a:t>
            </a:r>
            <a:r>
              <a:rPr lang="en-US" sz="2200" dirty="0" err="1">
                <a:latin typeface="Helvetica Neue Medium" panose="02000503000000020004" pitchFamily="2" charset="0"/>
                <a:ea typeface="Helvetica Neue Medium" panose="02000503000000020004" pitchFamily="2" charset="0"/>
                <a:cs typeface="Helvetica Neue Medium" panose="02000503000000020004" pitchFamily="2" charset="0"/>
              </a:rPr>
              <a:t>Behaviour</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 and </a:t>
            </a:r>
          </a:p>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Relationships</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Fluency and recall |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Weekly and Monthly Review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Quality of performance |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Independent Practice</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26" name="Picture 25" descr="A picture containing drawing&#10;&#10;Description automatically generated">
            <a:extLst>
              <a:ext uri="{FF2B5EF4-FFF2-40B4-BE49-F238E27FC236}">
                <a16:creationId xmlns:a16="http://schemas.microsoft.com/office/drawing/2014/main" id="{318A48B5-F6EF-134D-93B4-20D0D5559FA8}"/>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5" name="TextBox 24">
            <a:extLst>
              <a:ext uri="{FF2B5EF4-FFF2-40B4-BE49-F238E27FC236}">
                <a16:creationId xmlns:a16="http://schemas.microsoft.com/office/drawing/2014/main" id="{44B11FF9-A00B-6745-BA09-8BD921ADAA41}"/>
              </a:ext>
            </a:extLst>
          </p:cNvPr>
          <p:cNvSpPr txBox="1"/>
          <p:nvPr/>
        </p:nvSpPr>
        <p:spPr>
          <a:xfrm>
            <a:off x="6382039" y="4776581"/>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It is rarely a case of introducing a new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element into a teacher’s practice. It is more likely to be a question of increasing the </a:t>
            </a:r>
          </a:p>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intensity.</a:t>
            </a:r>
          </a:p>
        </p:txBody>
      </p:sp>
      <p:pic>
        <p:nvPicPr>
          <p:cNvPr id="29" name="Picture 28" descr="A close up of a logo&#10;&#10;Description automatically generated">
            <a:extLst>
              <a:ext uri="{FF2B5EF4-FFF2-40B4-BE49-F238E27FC236}">
                <a16:creationId xmlns:a16="http://schemas.microsoft.com/office/drawing/2014/main" id="{AA488496-638B-B44A-ABCC-E2189C5E1B44}"/>
              </a:ext>
            </a:extLst>
          </p:cNvPr>
          <p:cNvPicPr>
            <a:picLocks noChangeAspect="1"/>
          </p:cNvPicPr>
          <p:nvPr/>
        </p:nvPicPr>
        <p:blipFill>
          <a:blip r:embed="rId3"/>
          <a:stretch>
            <a:fillRect/>
          </a:stretch>
        </p:blipFill>
        <p:spPr>
          <a:xfrm>
            <a:off x="1003300" y="1245113"/>
            <a:ext cx="4466916" cy="5315629"/>
          </a:xfrm>
          <a:prstGeom prst="rect">
            <a:avLst/>
          </a:prstGeom>
        </p:spPr>
      </p:pic>
    </p:spTree>
    <p:extLst>
      <p:ext uri="{BB962C8B-B14F-4D97-AF65-F5344CB8AC3E}">
        <p14:creationId xmlns:p14="http://schemas.microsoft.com/office/powerpoint/2010/main" val="2966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830997"/>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SELECT WALKTHRUs RELEVANT TO DELIVERING THE STRATEGIES</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2091" y="2412410"/>
            <a:ext cx="5550901" cy="144655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Use the menu of options from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200" dirty="0">
                <a:latin typeface="Helvetica Neue" panose="02000503000000020004" pitchFamily="2" charset="0"/>
                <a:ea typeface="Helvetica Neue" panose="02000503000000020004" pitchFamily="2" charset="0"/>
                <a:cs typeface="Helvetica Neue" panose="02000503000000020004" pitchFamily="2" charset="0"/>
              </a:rPr>
              <a:t> to identify specific sets of steps to take in addressing the students’ learning problems.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26" name="Picture 25" descr="A picture containing drawing&#10;&#10;Description automatically generated">
            <a:extLst>
              <a:ext uri="{FF2B5EF4-FFF2-40B4-BE49-F238E27FC236}">
                <a16:creationId xmlns:a16="http://schemas.microsoft.com/office/drawing/2014/main" id="{69E3ADE4-7C30-D24E-9A97-BCD89CC72638}"/>
              </a:ext>
            </a:extLst>
          </p:cNvPr>
          <p:cNvPicPr>
            <a:picLocks noChangeAspect="1"/>
          </p:cNvPicPr>
          <p:nvPr/>
        </p:nvPicPr>
        <p:blipFill>
          <a:blip r:embed="rId2"/>
          <a:stretch>
            <a:fillRect/>
          </a:stretch>
        </p:blipFill>
        <p:spPr>
          <a:xfrm>
            <a:off x="9560787" y="6200780"/>
            <a:ext cx="2367687" cy="396870"/>
          </a:xfrm>
          <a:prstGeom prst="rect">
            <a:avLst/>
          </a:prstGeom>
        </p:spPr>
      </p:pic>
      <p:sp>
        <p:nvSpPr>
          <p:cNvPr id="27" name="TextBox 26">
            <a:extLst>
              <a:ext uri="{FF2B5EF4-FFF2-40B4-BE49-F238E27FC236}">
                <a16:creationId xmlns:a16="http://schemas.microsoft.com/office/drawing/2014/main" id="{D91DA326-682C-224E-BD55-FA3014A16DD6}"/>
              </a:ext>
            </a:extLst>
          </p:cNvPr>
          <p:cNvSpPr txBox="1"/>
          <p:nvPr/>
        </p:nvSpPr>
        <p:spPr>
          <a:xfrm>
            <a:off x="6372091" y="3902663"/>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It is better to focus on one of these at a time.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TextBox 28">
            <a:extLst>
              <a:ext uri="{FF2B5EF4-FFF2-40B4-BE49-F238E27FC236}">
                <a16:creationId xmlns:a16="http://schemas.microsoft.com/office/drawing/2014/main" id="{37A11BF0-719F-2844-A787-3F16C658565D}"/>
              </a:ext>
            </a:extLst>
          </p:cNvPr>
          <p:cNvSpPr txBox="1"/>
          <p:nvPr/>
        </p:nvSpPr>
        <p:spPr>
          <a:xfrm>
            <a:off x="6372091" y="4649668"/>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Consider using the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Instructional Coaching </a:t>
            </a:r>
            <a:r>
              <a:rPr lang="en-US" sz="2200" dirty="0">
                <a:latin typeface="Helvetica Neue" panose="02000503000000020004" pitchFamily="2" charset="0"/>
                <a:ea typeface="Helvetica Neue" panose="02000503000000020004" pitchFamily="2" charset="0"/>
                <a:cs typeface="Helvetica Neue" panose="02000503000000020004" pitchFamily="2" charset="0"/>
              </a:rPr>
              <a:t>and </a:t>
            </a: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Unseen Observation </a:t>
            </a:r>
            <a:r>
              <a:rPr lang="en-US" sz="2200" dirty="0">
                <a:latin typeface="Helvetica Neue" panose="02000503000000020004" pitchFamily="2" charset="0"/>
                <a:ea typeface="Helvetica Neue" panose="02000503000000020004" pitchFamily="2" charset="0"/>
                <a:cs typeface="Helvetica Neue" panose="02000503000000020004" pitchFamily="2" charset="0"/>
              </a:rPr>
              <a:t>approaches. </a:t>
            </a:r>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1" name="Picture 30" descr="A picture containing drawing&#10;&#10;Description automatically generated">
            <a:extLst>
              <a:ext uri="{FF2B5EF4-FFF2-40B4-BE49-F238E27FC236}">
                <a16:creationId xmlns:a16="http://schemas.microsoft.com/office/drawing/2014/main" id="{8398D32A-9788-6D4F-B674-EE2445A58004}"/>
              </a:ext>
            </a:extLst>
          </p:cNvPr>
          <p:cNvPicPr>
            <a:picLocks noChangeAspect="1"/>
          </p:cNvPicPr>
          <p:nvPr/>
        </p:nvPicPr>
        <p:blipFill>
          <a:blip r:embed="rId3"/>
          <a:stretch>
            <a:fillRect/>
          </a:stretch>
        </p:blipFill>
        <p:spPr>
          <a:xfrm>
            <a:off x="571500" y="1504163"/>
            <a:ext cx="4796104" cy="5132521"/>
          </a:xfrm>
          <a:prstGeom prst="rect">
            <a:avLst/>
          </a:prstGeom>
        </p:spPr>
      </p:pic>
    </p:spTree>
    <p:extLst>
      <p:ext uri="{BB962C8B-B14F-4D97-AF65-F5344CB8AC3E}">
        <p14:creationId xmlns:p14="http://schemas.microsoft.com/office/powerpoint/2010/main" val="28817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APPLY THE A|D|A|P|T PROCESS</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73953" y="1579299"/>
            <a:ext cx="5574928" cy="769441"/>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For any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use the A|D|A|P|T process. </a:t>
            </a:r>
          </a:p>
        </p:txBody>
      </p:sp>
      <p:sp>
        <p:nvSpPr>
          <p:cNvPr id="27" name="TextBox 26">
            <a:extLst>
              <a:ext uri="{FF2B5EF4-FFF2-40B4-BE49-F238E27FC236}">
                <a16:creationId xmlns:a16="http://schemas.microsoft.com/office/drawing/2014/main" id="{117045A5-6213-C943-A930-11CA29A244E6}"/>
              </a:ext>
            </a:extLst>
          </p:cNvPr>
          <p:cNvSpPr txBox="1"/>
          <p:nvPr/>
        </p:nvSpPr>
        <p:spPr>
          <a:xfrm>
            <a:off x="6373953" y="2376167"/>
            <a:ext cx="5574928" cy="769441"/>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Attempt</a:t>
            </a:r>
            <a:r>
              <a:rPr lang="en-US" sz="2200" dirty="0">
                <a:latin typeface="Helvetica Neue" panose="02000503000000020004" pitchFamily="2" charset="0"/>
                <a:ea typeface="Helvetica Neue" panose="02000503000000020004" pitchFamily="2" charset="0"/>
                <a:cs typeface="Helvetica Neue" panose="02000503000000020004" pitchFamily="2" charset="0"/>
              </a:rPr>
              <a:t> | Have a go to see how it works initially</a:t>
            </a:r>
          </a:p>
        </p:txBody>
      </p:sp>
      <p:sp>
        <p:nvSpPr>
          <p:cNvPr id="30" name="TextBox 29">
            <a:extLst>
              <a:ext uri="{FF2B5EF4-FFF2-40B4-BE49-F238E27FC236}">
                <a16:creationId xmlns:a16="http://schemas.microsoft.com/office/drawing/2014/main" id="{46548E08-FAE1-2448-899E-06834ABD5EE1}"/>
              </a:ext>
            </a:extLst>
          </p:cNvPr>
          <p:cNvSpPr txBox="1"/>
          <p:nvPr/>
        </p:nvSpPr>
        <p:spPr>
          <a:xfrm>
            <a:off x="6373953" y="3095251"/>
            <a:ext cx="5574928" cy="769441"/>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Develop</a:t>
            </a:r>
            <a:r>
              <a:rPr lang="en-US" sz="2200" dirty="0">
                <a:latin typeface="Helvetica Neue" panose="02000503000000020004" pitchFamily="2" charset="0"/>
                <a:ea typeface="Helvetica Neue" panose="02000503000000020004" pitchFamily="2" charset="0"/>
                <a:cs typeface="Helvetica Neue" panose="02000503000000020004" pitchFamily="2" charset="0"/>
              </a:rPr>
              <a:t> | Add additional steps for more precision</a:t>
            </a:r>
          </a:p>
        </p:txBody>
      </p:sp>
      <p:sp>
        <p:nvSpPr>
          <p:cNvPr id="25" name="TextBox 24">
            <a:extLst>
              <a:ext uri="{FF2B5EF4-FFF2-40B4-BE49-F238E27FC236}">
                <a16:creationId xmlns:a16="http://schemas.microsoft.com/office/drawing/2014/main" id="{70D0422A-70E7-9A49-84D9-B55ADAB83A0A}"/>
              </a:ext>
            </a:extLst>
          </p:cNvPr>
          <p:cNvSpPr txBox="1"/>
          <p:nvPr/>
        </p:nvSpPr>
        <p:spPr>
          <a:xfrm>
            <a:off x="6373953" y="3865537"/>
            <a:ext cx="5574928" cy="769441"/>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Adapt</a:t>
            </a:r>
            <a:r>
              <a:rPr lang="en-US" sz="2200" dirty="0">
                <a:latin typeface="Helvetica Neue" panose="02000503000000020004" pitchFamily="2" charset="0"/>
                <a:ea typeface="Helvetica Neue" panose="02000503000000020004" pitchFamily="2" charset="0"/>
                <a:cs typeface="Helvetica Neue" panose="02000503000000020004" pitchFamily="2" charset="0"/>
              </a:rPr>
              <a:t>  | Make sense of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for the subject or class context</a:t>
            </a:r>
          </a:p>
        </p:txBody>
      </p:sp>
      <p:pic>
        <p:nvPicPr>
          <p:cNvPr id="28" name="Picture 27" descr="A picture containing drawing&#10;&#10;Description automatically generated">
            <a:extLst>
              <a:ext uri="{FF2B5EF4-FFF2-40B4-BE49-F238E27FC236}">
                <a16:creationId xmlns:a16="http://schemas.microsoft.com/office/drawing/2014/main" id="{B642BEC5-110C-3D47-9253-BBE6FA8620E1}"/>
              </a:ext>
            </a:extLst>
          </p:cNvPr>
          <p:cNvPicPr>
            <a:picLocks noChangeAspect="1"/>
          </p:cNvPicPr>
          <p:nvPr/>
        </p:nvPicPr>
        <p:blipFill>
          <a:blip r:embed="rId2"/>
          <a:stretch>
            <a:fillRect/>
          </a:stretch>
        </p:blipFill>
        <p:spPr>
          <a:xfrm>
            <a:off x="787400" y="997448"/>
            <a:ext cx="3857428" cy="5639236"/>
          </a:xfrm>
          <a:prstGeom prst="rect">
            <a:avLst/>
          </a:prstGeom>
        </p:spPr>
      </p:pic>
      <p:sp>
        <p:nvSpPr>
          <p:cNvPr id="31" name="TextBox 30">
            <a:extLst>
              <a:ext uri="{FF2B5EF4-FFF2-40B4-BE49-F238E27FC236}">
                <a16:creationId xmlns:a16="http://schemas.microsoft.com/office/drawing/2014/main" id="{3A12B4F0-E823-F44A-9362-BE017BC38178}"/>
              </a:ext>
            </a:extLst>
          </p:cNvPr>
          <p:cNvSpPr txBox="1"/>
          <p:nvPr/>
        </p:nvSpPr>
        <p:spPr>
          <a:xfrm>
            <a:off x="6360388" y="4630158"/>
            <a:ext cx="5574928" cy="1107996"/>
          </a:xfrm>
          <a:prstGeom prst="rect">
            <a:avLst/>
          </a:prstGeom>
          <a:noFill/>
        </p:spPr>
        <p:txBody>
          <a:bodyPr wrap="square" rtlCol="0">
            <a:spAutoFit/>
          </a:bodyPr>
          <a:lstStyle/>
          <a:p>
            <a:pPr>
              <a:buClr>
                <a:srgbClr val="FCDF00"/>
              </a:buClr>
              <a:buSzPct val="150000"/>
            </a:pPr>
            <a:r>
              <a:rPr lang="en-US" sz="2200" dirty="0" err="1">
                <a:latin typeface="Helvetica Neue Medium" panose="02000503000000020004" pitchFamily="2" charset="0"/>
                <a:ea typeface="Helvetica Neue Medium" panose="02000503000000020004" pitchFamily="2" charset="0"/>
                <a:cs typeface="Helvetica Neue Medium" panose="02000503000000020004" pitchFamily="2" charset="0"/>
              </a:rPr>
              <a:t>Practise</a:t>
            </a:r>
            <a:r>
              <a:rPr lang="en-US" sz="2200" dirty="0">
                <a:latin typeface="Helvetica Neue" panose="02000503000000020004" pitchFamily="2" charset="0"/>
                <a:ea typeface="Helvetica Neue" panose="02000503000000020004" pitchFamily="2" charset="0"/>
                <a:cs typeface="Helvetica Neue" panose="02000503000000020004" pitchFamily="2" charset="0"/>
              </a:rPr>
              <a:t> | Take time to rehearse each of the steps, overcoming initial challenges and increasing fluency</a:t>
            </a:r>
          </a:p>
        </p:txBody>
      </p:sp>
      <p:sp>
        <p:nvSpPr>
          <p:cNvPr id="32" name="TextBox 31">
            <a:extLst>
              <a:ext uri="{FF2B5EF4-FFF2-40B4-BE49-F238E27FC236}">
                <a16:creationId xmlns:a16="http://schemas.microsoft.com/office/drawing/2014/main" id="{96A3C1B7-4928-DA44-A81E-EA6DBAEECD5A}"/>
              </a:ext>
            </a:extLst>
          </p:cNvPr>
          <p:cNvSpPr txBox="1"/>
          <p:nvPr/>
        </p:nvSpPr>
        <p:spPr>
          <a:xfrm>
            <a:off x="6374000" y="5703622"/>
            <a:ext cx="5574928" cy="1107996"/>
          </a:xfrm>
          <a:prstGeom prst="rect">
            <a:avLst/>
          </a:prstGeom>
          <a:noFill/>
        </p:spPr>
        <p:txBody>
          <a:bodyPr wrap="square" rtlCol="0">
            <a:spAutoFit/>
          </a:bodyPr>
          <a:lstStyle/>
          <a:p>
            <a:pPr>
              <a:buClr>
                <a:srgbClr val="FCDF00"/>
              </a:buClr>
              <a:buSzPct val="150000"/>
            </a:pPr>
            <a:r>
              <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rPr>
              <a:t>Test</a:t>
            </a:r>
            <a:r>
              <a:rPr lang="en-US" sz="2200" dirty="0">
                <a:latin typeface="Helvetica Neue" panose="02000503000000020004" pitchFamily="2" charset="0"/>
                <a:ea typeface="Helvetica Neue" panose="02000503000000020004" pitchFamily="2" charset="0"/>
                <a:cs typeface="Helvetica Neue" panose="02000503000000020004" pitchFamily="2" charset="0"/>
              </a:rPr>
              <a:t> | Evaluate the impact of any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using objective information. Are the learning problems being solved? </a:t>
            </a:r>
          </a:p>
        </p:txBody>
      </p:sp>
    </p:spTree>
    <p:extLst>
      <p:ext uri="{BB962C8B-B14F-4D97-AF65-F5344CB8AC3E}">
        <p14:creationId xmlns:p14="http://schemas.microsoft.com/office/powerpoint/2010/main" val="30034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7" grpId="0"/>
      <p:bldP spid="30" grpId="0"/>
      <p:bldP spid="25" grpId="0"/>
      <p:bldP spid="31"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SOLVE THE LEARNING PROBLEMS</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830997"/>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IDENTIFY PRECISE POINTS WHERE STUDENTS STRUGGLE OR CAN IMPROVE</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REVIEW STUDENT PERFORMANCE</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CONSIDER STRATEGIES THAT BRIDGE THESE GAPS</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646331"/>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SELECT WALKTHRUs RELEVANT TO DELIVERING THE STRATEGIES</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461665"/>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APPLY THE A|D|A|P|T PROCESS</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798719" cy="707886"/>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000" dirty="0">
                <a:latin typeface="Helvetica Neue" panose="02000503000000020004" pitchFamily="2" charset="0"/>
                <a:ea typeface="Helvetica Neue" panose="02000503000000020004" pitchFamily="2" charset="0"/>
                <a:cs typeface="Helvetica Neue" panose="02000503000000020004" pitchFamily="2" charset="0"/>
              </a:rPr>
              <a:t> focus on strategies that commonly offer solutions to tackling students’ learning problems.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TextBox 71">
            <a:extLst>
              <a:ext uri="{FF2B5EF4-FFF2-40B4-BE49-F238E27FC236}">
                <a16:creationId xmlns:a16="http://schemas.microsoft.com/office/drawing/2014/main" id="{45A00E9A-775A-F343-93F5-080AE61D2CCF}"/>
              </a:ext>
            </a:extLst>
          </p:cNvPr>
          <p:cNvSpPr txBox="1"/>
          <p:nvPr/>
        </p:nvSpPr>
        <p:spPr>
          <a:xfrm>
            <a:off x="2201622" y="503952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emphasis is more productive and healthy compared to focusing directly on teachers’ performance.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sp>
        <p:nvSpPr>
          <p:cNvPr id="46" name="TextBox 45">
            <a:extLst>
              <a:ext uri="{FF2B5EF4-FFF2-40B4-BE49-F238E27FC236}">
                <a16:creationId xmlns:a16="http://schemas.microsoft.com/office/drawing/2014/main" id="{656512DE-067A-2547-8C4E-7CB19B4F63B3}"/>
              </a:ext>
            </a:extLst>
          </p:cNvPr>
          <p:cNvSpPr txBox="1"/>
          <p:nvPr/>
        </p:nvSpPr>
        <p:spPr>
          <a:xfrm>
            <a:off x="2201621" y="5747411"/>
            <a:ext cx="9944749" cy="1015663"/>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In any class there will be students who find it more difficult than others, who do not score full marks. What are the problems they experience? This is where to begin when looking for strategies. </a:t>
            </a:r>
          </a:p>
        </p:txBody>
      </p:sp>
      <p:pic>
        <p:nvPicPr>
          <p:cNvPr id="40" name="Picture 39" descr="A picture containing drawing&#10;&#10;Description automatically generated">
            <a:extLst>
              <a:ext uri="{FF2B5EF4-FFF2-40B4-BE49-F238E27FC236}">
                <a16:creationId xmlns:a16="http://schemas.microsoft.com/office/drawing/2014/main" id="{B4250E37-A8D9-1448-86D9-4C83839DF13D}"/>
              </a:ext>
            </a:extLst>
          </p:cNvPr>
          <p:cNvPicPr>
            <a:picLocks noChangeAspect="1"/>
          </p:cNvPicPr>
          <p:nvPr/>
        </p:nvPicPr>
        <p:blipFill>
          <a:blip r:embed="rId3"/>
          <a:stretch>
            <a:fillRect/>
          </a:stretch>
        </p:blipFill>
        <p:spPr>
          <a:xfrm>
            <a:off x="460375" y="1173344"/>
            <a:ext cx="1329913" cy="1794327"/>
          </a:xfrm>
          <a:prstGeom prst="rect">
            <a:avLst/>
          </a:prstGeom>
        </p:spPr>
      </p:pic>
      <p:pic>
        <p:nvPicPr>
          <p:cNvPr id="42" name="Picture 41" descr="A close up of a logo&#10;&#10;Description automatically generated">
            <a:extLst>
              <a:ext uri="{FF2B5EF4-FFF2-40B4-BE49-F238E27FC236}">
                <a16:creationId xmlns:a16="http://schemas.microsoft.com/office/drawing/2014/main" id="{7BEAC960-7425-2848-8367-2B7D16C6F654}"/>
              </a:ext>
            </a:extLst>
          </p:cNvPr>
          <p:cNvPicPr>
            <a:picLocks noChangeAspect="1"/>
          </p:cNvPicPr>
          <p:nvPr/>
        </p:nvPicPr>
        <p:blipFill>
          <a:blip r:embed="rId4"/>
          <a:stretch>
            <a:fillRect/>
          </a:stretch>
        </p:blipFill>
        <p:spPr>
          <a:xfrm>
            <a:off x="3003212" y="1192274"/>
            <a:ext cx="1520236" cy="1816346"/>
          </a:xfrm>
          <a:prstGeom prst="rect">
            <a:avLst/>
          </a:prstGeom>
        </p:spPr>
      </p:pic>
      <p:pic>
        <p:nvPicPr>
          <p:cNvPr id="45" name="Picture 44" descr="A close up of a logo&#10;&#10;Description automatically generated">
            <a:extLst>
              <a:ext uri="{FF2B5EF4-FFF2-40B4-BE49-F238E27FC236}">
                <a16:creationId xmlns:a16="http://schemas.microsoft.com/office/drawing/2014/main" id="{B124FDCC-1A93-3745-836E-97278D790AE8}"/>
              </a:ext>
            </a:extLst>
          </p:cNvPr>
          <p:cNvPicPr>
            <a:picLocks noChangeAspect="1"/>
          </p:cNvPicPr>
          <p:nvPr/>
        </p:nvPicPr>
        <p:blipFill>
          <a:blip r:embed="rId5"/>
          <a:stretch>
            <a:fillRect/>
          </a:stretch>
        </p:blipFill>
        <p:spPr>
          <a:xfrm>
            <a:off x="5480172" y="1179404"/>
            <a:ext cx="1519439" cy="1808132"/>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3D2EC819-E33B-D143-A149-06F69ADC77C5}"/>
              </a:ext>
            </a:extLst>
          </p:cNvPr>
          <p:cNvPicPr>
            <a:picLocks noChangeAspect="1"/>
          </p:cNvPicPr>
          <p:nvPr/>
        </p:nvPicPr>
        <p:blipFill>
          <a:blip r:embed="rId6"/>
          <a:stretch>
            <a:fillRect/>
          </a:stretch>
        </p:blipFill>
        <p:spPr>
          <a:xfrm>
            <a:off x="7674365" y="1109357"/>
            <a:ext cx="1813056" cy="1940231"/>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905448CE-94A5-1D4B-8BDD-B2906FA626D4}"/>
              </a:ext>
            </a:extLst>
          </p:cNvPr>
          <p:cNvPicPr>
            <a:picLocks noChangeAspect="1"/>
          </p:cNvPicPr>
          <p:nvPr/>
        </p:nvPicPr>
        <p:blipFill>
          <a:blip r:embed="rId7"/>
          <a:stretch>
            <a:fillRect/>
          </a:stretch>
        </p:blipFill>
        <p:spPr>
          <a:xfrm>
            <a:off x="10317423" y="1217460"/>
            <a:ext cx="1179290" cy="1724023"/>
          </a:xfrm>
          <a:prstGeom prst="rect">
            <a:avLst/>
          </a:prstGeom>
        </p:spPr>
      </p:pic>
    </p:spTree>
    <p:extLst>
      <p:ext uri="{BB962C8B-B14F-4D97-AF65-F5344CB8AC3E}">
        <p14:creationId xmlns:p14="http://schemas.microsoft.com/office/powerpoint/2010/main" val="220043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7574" y="2176797"/>
            <a:ext cx="5550901"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Change the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so that it works better for you.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82923" y="2954000"/>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Change the order; spend longer on certain steps than others; create more loops back to the beginning; link to other strategies more directly.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82923" y="4407907"/>
            <a:ext cx="5574928" cy="430887"/>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Call them different names. </a:t>
            </a:r>
          </a:p>
        </p:txBody>
      </p:sp>
      <p:pic>
        <p:nvPicPr>
          <p:cNvPr id="26" name="Picture 25" descr="A picture containing drawing&#10;&#10;Description automatically generated">
            <a:extLst>
              <a:ext uri="{FF2B5EF4-FFF2-40B4-BE49-F238E27FC236}">
                <a16:creationId xmlns:a16="http://schemas.microsoft.com/office/drawing/2014/main" id="{318A48B5-F6EF-134D-93B4-20D0D5559FA8}"/>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7" name="Picture 26" descr="A picture containing food, drawing&#10;&#10;Description automatically generated">
            <a:extLst>
              <a:ext uri="{FF2B5EF4-FFF2-40B4-BE49-F238E27FC236}">
                <a16:creationId xmlns:a16="http://schemas.microsoft.com/office/drawing/2014/main" id="{761EF7BB-2FEC-CC43-8FB2-546F83025707}"/>
              </a:ext>
            </a:extLst>
          </p:cNvPr>
          <p:cNvPicPr>
            <a:picLocks noChangeAspect="1"/>
          </p:cNvPicPr>
          <p:nvPr/>
        </p:nvPicPr>
        <p:blipFill>
          <a:blip r:embed="rId3"/>
          <a:stretch>
            <a:fillRect/>
          </a:stretch>
        </p:blipFill>
        <p:spPr>
          <a:xfrm>
            <a:off x="557211" y="1173528"/>
            <a:ext cx="5050631" cy="5713164"/>
          </a:xfrm>
          <a:prstGeom prst="rect">
            <a:avLst/>
          </a:prstGeom>
        </p:spPr>
      </p:pic>
    </p:spTree>
    <p:extLst>
      <p:ext uri="{BB962C8B-B14F-4D97-AF65-F5344CB8AC3E}">
        <p14:creationId xmlns:p14="http://schemas.microsoft.com/office/powerpoint/2010/main" val="156993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PRACTISE</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68549" y="2280856"/>
            <a:ext cx="5550901"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Put your adapted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WalkThru</a:t>
            </a:r>
            <a:r>
              <a:rPr lang="en-US" sz="2200" dirty="0">
                <a:latin typeface="Helvetica Neue" panose="02000503000000020004" pitchFamily="2" charset="0"/>
                <a:ea typeface="Helvetica Neue" panose="02000503000000020004" pitchFamily="2" charset="0"/>
                <a:cs typeface="Helvetica Neue" panose="02000503000000020004" pitchFamily="2" charset="0"/>
              </a:rPr>
              <a:t> into action. </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68549" y="2810057"/>
            <a:ext cx="5574928" cy="1446550"/>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If you are going to embed it into your routine practice, you will need to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practise</a:t>
            </a:r>
            <a:r>
              <a:rPr lang="en-US" sz="2200" dirty="0">
                <a:latin typeface="Helvetica Neue" panose="02000503000000020004" pitchFamily="2" charset="0"/>
                <a:ea typeface="Helvetica Neue" panose="02000503000000020004" pitchFamily="2" charset="0"/>
                <a:cs typeface="Helvetica Neue" panose="02000503000000020004" pitchFamily="2" charset="0"/>
              </a:rPr>
              <a:t> the steps, evaluating their success as you go. </a:t>
            </a:r>
          </a:p>
        </p:txBody>
      </p:sp>
      <p:pic>
        <p:nvPicPr>
          <p:cNvPr id="26" name="Picture 25" descr="A picture containing drawing&#10;&#10;Description automatically generated">
            <a:extLst>
              <a:ext uri="{FF2B5EF4-FFF2-40B4-BE49-F238E27FC236}">
                <a16:creationId xmlns:a16="http://schemas.microsoft.com/office/drawing/2014/main" id="{69E3ADE4-7C30-D24E-9A97-BCD89CC72638}"/>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9" name="Picture 28" descr="A close up of a logo&#10;&#10;Description automatically generated">
            <a:extLst>
              <a:ext uri="{FF2B5EF4-FFF2-40B4-BE49-F238E27FC236}">
                <a16:creationId xmlns:a16="http://schemas.microsoft.com/office/drawing/2014/main" id="{ED5FEA8C-339B-154E-82EB-F15CBF2CA560}"/>
              </a:ext>
            </a:extLst>
          </p:cNvPr>
          <p:cNvPicPr>
            <a:picLocks noChangeAspect="1"/>
          </p:cNvPicPr>
          <p:nvPr/>
        </p:nvPicPr>
        <p:blipFill>
          <a:blip r:embed="rId3"/>
          <a:stretch>
            <a:fillRect/>
          </a:stretch>
        </p:blipFill>
        <p:spPr>
          <a:xfrm>
            <a:off x="787400" y="1271257"/>
            <a:ext cx="4234656" cy="5586743"/>
          </a:xfrm>
          <a:prstGeom prst="rect">
            <a:avLst/>
          </a:prstGeom>
        </p:spPr>
      </p:pic>
    </p:spTree>
    <p:extLst>
      <p:ext uri="{BB962C8B-B14F-4D97-AF65-F5344CB8AC3E}">
        <p14:creationId xmlns:p14="http://schemas.microsoft.com/office/powerpoint/2010/main" val="14973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FE352C-0A0D-474F-954C-A818E3B82D33}"/>
              </a:ext>
            </a:extLst>
          </p:cNvPr>
          <p:cNvSpPr/>
          <p:nvPr/>
        </p:nvSpPr>
        <p:spPr>
          <a:xfrm>
            <a:off x="0" y="616982"/>
            <a:ext cx="6096000" cy="6241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782E0-B176-674D-AF0A-DBFA41C4B737}"/>
              </a:ext>
            </a:extLst>
          </p:cNvPr>
          <p:cNvSpPr/>
          <p:nvPr/>
        </p:nvSpPr>
        <p:spPr>
          <a:xfrm>
            <a:off x="0" y="-92715"/>
            <a:ext cx="12192000" cy="860285"/>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BC8103-1E90-A148-B160-05C0D4C138FC}"/>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4E3BA4-099B-1249-AFFC-C83F2349397E}"/>
              </a:ext>
            </a:extLst>
          </p:cNvPr>
          <p:cNvSpPr txBox="1"/>
          <p:nvPr/>
        </p:nvSpPr>
        <p:spPr>
          <a:xfrm>
            <a:off x="460375" y="221316"/>
            <a:ext cx="9307773"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sp>
        <p:nvSpPr>
          <p:cNvPr id="18" name="Rectangle 17">
            <a:extLst>
              <a:ext uri="{FF2B5EF4-FFF2-40B4-BE49-F238E27FC236}">
                <a16:creationId xmlns:a16="http://schemas.microsoft.com/office/drawing/2014/main" id="{CCEF4931-7F71-6146-B1F6-D28273D0BFEC}"/>
              </a:ext>
            </a:extLst>
          </p:cNvPr>
          <p:cNvSpPr/>
          <p:nvPr/>
        </p:nvSpPr>
        <p:spPr>
          <a:xfrm>
            <a:off x="6462227" y="935530"/>
            <a:ext cx="431800"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F02D45-0F8D-F343-A537-7101CC05A716}"/>
              </a:ext>
            </a:extLst>
          </p:cNvPr>
          <p:cNvSpPr txBox="1"/>
          <p:nvPr/>
        </p:nvSpPr>
        <p:spPr>
          <a:xfrm>
            <a:off x="6353547" y="1030666"/>
            <a:ext cx="5574928" cy="461665"/>
          </a:xfrm>
          <a:prstGeom prst="rect">
            <a:avLst/>
          </a:prstGeom>
          <a:no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TEST</a:t>
            </a:r>
          </a:p>
        </p:txBody>
      </p:sp>
      <p:sp>
        <p:nvSpPr>
          <p:cNvPr id="21" name="TextBox 20">
            <a:extLst>
              <a:ext uri="{FF2B5EF4-FFF2-40B4-BE49-F238E27FC236}">
                <a16:creationId xmlns:a16="http://schemas.microsoft.com/office/drawing/2014/main" id="{2A24AAEE-E820-E642-88F8-078C7B7A8685}"/>
              </a:ext>
            </a:extLst>
          </p:cNvPr>
          <p:cNvSpPr txBox="1"/>
          <p:nvPr/>
        </p:nvSpPr>
        <p:spPr>
          <a:xfrm>
            <a:off x="6378345" y="1891636"/>
            <a:ext cx="5550901"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To evaluate your impact you may gain  </a:t>
            </a:r>
          </a:p>
          <a:p>
            <a:r>
              <a:rPr lang="en-US" sz="2200" dirty="0">
                <a:latin typeface="Helvetica Neue" panose="02000503000000020004" pitchFamily="2" charset="0"/>
                <a:ea typeface="Helvetica Neue" panose="02000503000000020004" pitchFamily="2" charset="0"/>
                <a:cs typeface="Helvetica Neue" panose="02000503000000020004" pitchFamily="2" charset="0"/>
              </a:rPr>
              <a:t>insights from your subjective sense of how things feel.</a:t>
            </a:r>
            <a:endParaRPr lang="en-US" sz="22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EA9140AA-C3D8-A045-9F61-0F2EFB8D8173}"/>
              </a:ext>
            </a:extLst>
          </p:cNvPr>
          <p:cNvSpPr txBox="1"/>
          <p:nvPr/>
        </p:nvSpPr>
        <p:spPr>
          <a:xfrm>
            <a:off x="6379216" y="3033713"/>
            <a:ext cx="5574928" cy="1107996"/>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For a more rigorous analysis you will also need to test it in a systematic, objective manner. </a:t>
            </a:r>
          </a:p>
        </p:txBody>
      </p:sp>
      <p:cxnSp>
        <p:nvCxnSpPr>
          <p:cNvPr id="37" name="Straight Connector 36">
            <a:extLst>
              <a:ext uri="{FF2B5EF4-FFF2-40B4-BE49-F238E27FC236}">
                <a16:creationId xmlns:a16="http://schemas.microsoft.com/office/drawing/2014/main" id="{D8621882-9407-5644-9BB0-891A097BD145}"/>
              </a:ext>
            </a:extLst>
          </p:cNvPr>
          <p:cNvCxnSpPr>
            <a:stCxn id="38" idx="6"/>
            <a:endCxn id="43"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ED1723FD-B6F5-464A-A328-63A88361654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Oval 38">
            <a:extLst>
              <a:ext uri="{FF2B5EF4-FFF2-40B4-BE49-F238E27FC236}">
                <a16:creationId xmlns:a16="http://schemas.microsoft.com/office/drawing/2014/main" id="{15DDC24A-57F2-A145-9768-FB470CFDF277}"/>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1" name="Oval 40">
            <a:extLst>
              <a:ext uri="{FF2B5EF4-FFF2-40B4-BE49-F238E27FC236}">
                <a16:creationId xmlns:a16="http://schemas.microsoft.com/office/drawing/2014/main" id="{5607B928-FFD9-FF40-A215-63A0FBD72FB6}"/>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Oval 41">
            <a:extLst>
              <a:ext uri="{FF2B5EF4-FFF2-40B4-BE49-F238E27FC236}">
                <a16:creationId xmlns:a16="http://schemas.microsoft.com/office/drawing/2014/main" id="{3170F005-2B33-134F-8127-336C07E0A543}"/>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3" name="Oval 42">
            <a:extLst>
              <a:ext uri="{FF2B5EF4-FFF2-40B4-BE49-F238E27FC236}">
                <a16:creationId xmlns:a16="http://schemas.microsoft.com/office/drawing/2014/main" id="{7773CCAF-283C-8D42-8331-612F2610EDCA}"/>
              </a:ext>
            </a:extLst>
          </p:cNvPr>
          <p:cNvSpPr/>
          <p:nvPr/>
        </p:nvSpPr>
        <p:spPr>
          <a:xfrm>
            <a:off x="11600123" y="263525"/>
            <a:ext cx="323850" cy="32385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4" name="TextBox 43">
            <a:extLst>
              <a:ext uri="{FF2B5EF4-FFF2-40B4-BE49-F238E27FC236}">
                <a16:creationId xmlns:a16="http://schemas.microsoft.com/office/drawing/2014/main" id="{45716349-4660-9C47-8563-1049D50540A5}"/>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45" name="TextBox 44">
            <a:extLst>
              <a:ext uri="{FF2B5EF4-FFF2-40B4-BE49-F238E27FC236}">
                <a16:creationId xmlns:a16="http://schemas.microsoft.com/office/drawing/2014/main" id="{0D5F407D-F697-5749-AC59-056DA9BFC333}"/>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46" name="TextBox 45">
            <a:extLst>
              <a:ext uri="{FF2B5EF4-FFF2-40B4-BE49-F238E27FC236}">
                <a16:creationId xmlns:a16="http://schemas.microsoft.com/office/drawing/2014/main" id="{D7413E2A-5B65-2D48-9239-0BA5DB96CACC}"/>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7" name="TextBox 46">
            <a:extLst>
              <a:ext uri="{FF2B5EF4-FFF2-40B4-BE49-F238E27FC236}">
                <a16:creationId xmlns:a16="http://schemas.microsoft.com/office/drawing/2014/main" id="{E4CD6F22-C416-1148-83FB-AAEC3B7E5A7E}"/>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48" name="TextBox 47">
            <a:extLst>
              <a:ext uri="{FF2B5EF4-FFF2-40B4-BE49-F238E27FC236}">
                <a16:creationId xmlns:a16="http://schemas.microsoft.com/office/drawing/2014/main" id="{F2D9EC1F-7124-C54A-A92C-A6D623ED940A}"/>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49" name="TextBox 48">
            <a:extLst>
              <a:ext uri="{FF2B5EF4-FFF2-40B4-BE49-F238E27FC236}">
                <a16:creationId xmlns:a16="http://schemas.microsoft.com/office/drawing/2014/main" id="{EACE4116-10CF-3848-9F0C-7A26FC75DB0D}"/>
              </a:ext>
            </a:extLst>
          </p:cNvPr>
          <p:cNvSpPr txBox="1"/>
          <p:nvPr/>
        </p:nvSpPr>
        <p:spPr>
          <a:xfrm>
            <a:off x="6366331" y="4175790"/>
            <a:ext cx="5574928" cy="430887"/>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The quality of student work? </a:t>
            </a:r>
          </a:p>
        </p:txBody>
      </p:sp>
      <p:pic>
        <p:nvPicPr>
          <p:cNvPr id="26" name="Picture 25" descr="A picture containing drawing&#10;&#10;Description automatically generated">
            <a:extLst>
              <a:ext uri="{FF2B5EF4-FFF2-40B4-BE49-F238E27FC236}">
                <a16:creationId xmlns:a16="http://schemas.microsoft.com/office/drawing/2014/main" id="{516D3CC1-294C-E348-A7BC-39061C98A7A2}"/>
              </a:ext>
            </a:extLst>
          </p:cNvPr>
          <p:cNvPicPr>
            <a:picLocks noChangeAspect="1"/>
          </p:cNvPicPr>
          <p:nvPr/>
        </p:nvPicPr>
        <p:blipFill>
          <a:blip r:embed="rId2"/>
          <a:stretch>
            <a:fillRect/>
          </a:stretch>
        </p:blipFill>
        <p:spPr>
          <a:xfrm>
            <a:off x="9560787" y="6200780"/>
            <a:ext cx="2367687" cy="396870"/>
          </a:xfrm>
          <a:prstGeom prst="rect">
            <a:avLst/>
          </a:prstGeom>
        </p:spPr>
      </p:pic>
      <p:pic>
        <p:nvPicPr>
          <p:cNvPr id="27" name="Picture 26" descr="A close up of a logo&#10;&#10;Description automatically generated">
            <a:extLst>
              <a:ext uri="{FF2B5EF4-FFF2-40B4-BE49-F238E27FC236}">
                <a16:creationId xmlns:a16="http://schemas.microsoft.com/office/drawing/2014/main" id="{318EBDF5-DD3F-AC43-814B-C98918A98E48}"/>
              </a:ext>
            </a:extLst>
          </p:cNvPr>
          <p:cNvPicPr>
            <a:picLocks noChangeAspect="1"/>
          </p:cNvPicPr>
          <p:nvPr/>
        </p:nvPicPr>
        <p:blipFill>
          <a:blip r:embed="rId3"/>
          <a:stretch>
            <a:fillRect/>
          </a:stretch>
        </p:blipFill>
        <p:spPr>
          <a:xfrm>
            <a:off x="906333" y="986168"/>
            <a:ext cx="3996795" cy="5871832"/>
          </a:xfrm>
          <a:prstGeom prst="rect">
            <a:avLst/>
          </a:prstGeom>
        </p:spPr>
      </p:pic>
      <p:sp>
        <p:nvSpPr>
          <p:cNvPr id="29" name="TextBox 28">
            <a:extLst>
              <a:ext uri="{FF2B5EF4-FFF2-40B4-BE49-F238E27FC236}">
                <a16:creationId xmlns:a16="http://schemas.microsoft.com/office/drawing/2014/main" id="{ABDD2731-317A-5E41-B40B-55A0B7CB1351}"/>
              </a:ext>
            </a:extLst>
          </p:cNvPr>
          <p:cNvSpPr txBox="1"/>
          <p:nvPr/>
        </p:nvSpPr>
        <p:spPr>
          <a:xfrm>
            <a:off x="6371048" y="4640758"/>
            <a:ext cx="5574928" cy="430887"/>
          </a:xfrm>
          <a:prstGeom prst="rect">
            <a:avLst/>
          </a:prstGeom>
          <a:noFill/>
        </p:spPr>
        <p:txBody>
          <a:bodyPr wrap="square" rtlCol="0">
            <a:spAutoFit/>
          </a:bodyPr>
          <a:lstStyle/>
          <a:p>
            <a:pPr>
              <a:buClr>
                <a:srgbClr val="FCDF00"/>
              </a:buClr>
              <a:buSzPct val="150000"/>
            </a:pPr>
            <a:r>
              <a:rPr lang="en-US" sz="2200" dirty="0">
                <a:latin typeface="Helvetica Neue" panose="02000503000000020004" pitchFamily="2" charset="0"/>
                <a:ea typeface="Helvetica Neue" panose="02000503000000020004" pitchFamily="2" charset="0"/>
                <a:cs typeface="Helvetica Neue" panose="02000503000000020004" pitchFamily="2" charset="0"/>
              </a:rPr>
              <a:t>Outcomes of assessments? </a:t>
            </a:r>
          </a:p>
        </p:txBody>
      </p:sp>
    </p:spTree>
    <p:extLst>
      <p:ext uri="{BB962C8B-B14F-4D97-AF65-F5344CB8AC3E}">
        <p14:creationId xmlns:p14="http://schemas.microsoft.com/office/powerpoint/2010/main" val="385192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49"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15D2D-80C6-A14A-9027-F5484A39F719}"/>
              </a:ext>
            </a:extLst>
          </p:cNvPr>
          <p:cNvSpPr/>
          <p:nvPr/>
        </p:nvSpPr>
        <p:spPr>
          <a:xfrm>
            <a:off x="-4061" y="-8122"/>
            <a:ext cx="12192000" cy="764241"/>
          </a:xfrm>
          <a:prstGeom prst="rect">
            <a:avLst/>
          </a:prstGeom>
          <a:solidFill>
            <a:srgbClr val="FC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D96D35-E06E-F54A-A490-7E9A16FCB366}"/>
              </a:ext>
            </a:extLst>
          </p:cNvPr>
          <p:cNvSpPr/>
          <p:nvPr/>
        </p:nvSpPr>
        <p:spPr>
          <a:xfrm>
            <a:off x="571500" y="89554"/>
            <a:ext cx="4318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9DEFB0-2810-234A-91C4-282E61C786A8}"/>
              </a:ext>
            </a:extLst>
          </p:cNvPr>
          <p:cNvSpPr txBox="1"/>
          <p:nvPr/>
        </p:nvSpPr>
        <p:spPr>
          <a:xfrm>
            <a:off x="460375" y="221317"/>
            <a:ext cx="9027046" cy="523220"/>
          </a:xfrm>
          <a:prstGeom prst="rect">
            <a:avLst/>
          </a:prstGeom>
          <a:noFill/>
        </p:spPr>
        <p:txBody>
          <a:bodyPr wrap="square" rtlCol="0">
            <a:spAutoFit/>
          </a:bodyPr>
          <a:lstStyle/>
          <a:p>
            <a:r>
              <a:rPr lang="en-US" sz="28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 | D | A | P | T</a:t>
            </a:r>
          </a:p>
        </p:txBody>
      </p:sp>
      <p:cxnSp>
        <p:nvCxnSpPr>
          <p:cNvPr id="12" name="Straight Connector 11">
            <a:extLst>
              <a:ext uri="{FF2B5EF4-FFF2-40B4-BE49-F238E27FC236}">
                <a16:creationId xmlns:a16="http://schemas.microsoft.com/office/drawing/2014/main" id="{D025AB74-F247-354B-AA9D-D0A0D24A1C82}"/>
              </a:ext>
            </a:extLst>
          </p:cNvPr>
          <p:cNvCxnSpPr>
            <a:stCxn id="5" idx="6"/>
            <a:endCxn id="11" idx="2"/>
          </p:cNvCxnSpPr>
          <p:nvPr/>
        </p:nvCxnSpPr>
        <p:spPr>
          <a:xfrm>
            <a:off x="10133273" y="424832"/>
            <a:ext cx="1466850" cy="61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3911A0A-874A-C840-84F5-6FCCD659E907}"/>
              </a:ext>
            </a:extLst>
          </p:cNvPr>
          <p:cNvSpPr/>
          <p:nvPr/>
        </p:nvSpPr>
        <p:spPr>
          <a:xfrm>
            <a:off x="9809423" y="262907"/>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Oval 6">
            <a:extLst>
              <a:ext uri="{FF2B5EF4-FFF2-40B4-BE49-F238E27FC236}">
                <a16:creationId xmlns:a16="http://schemas.microsoft.com/office/drawing/2014/main" id="{0CADD153-0EC0-6740-BCB5-86CF9869068C}"/>
              </a:ext>
            </a:extLst>
          </p:cNvPr>
          <p:cNvSpPr/>
          <p:nvPr/>
        </p:nvSpPr>
        <p:spPr>
          <a:xfrm>
            <a:off x="10263448" y="260350"/>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8" name="Oval 7">
            <a:extLst>
              <a:ext uri="{FF2B5EF4-FFF2-40B4-BE49-F238E27FC236}">
                <a16:creationId xmlns:a16="http://schemas.microsoft.com/office/drawing/2014/main" id="{3B8B927A-2027-8C4E-A460-AA2BF3295DB0}"/>
              </a:ext>
            </a:extLst>
          </p:cNvPr>
          <p:cNvSpPr/>
          <p:nvPr/>
        </p:nvSpPr>
        <p:spPr>
          <a:xfrm>
            <a:off x="10711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a:extLst>
              <a:ext uri="{FF2B5EF4-FFF2-40B4-BE49-F238E27FC236}">
                <a16:creationId xmlns:a16="http://schemas.microsoft.com/office/drawing/2014/main" id="{D0AEAABE-430C-C64B-ACE9-696CB88DCF92}"/>
              </a:ext>
            </a:extLst>
          </p:cNvPr>
          <p:cNvSpPr/>
          <p:nvPr/>
        </p:nvSpPr>
        <p:spPr>
          <a:xfrm>
            <a:off x="11155623" y="2508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a:extLst>
              <a:ext uri="{FF2B5EF4-FFF2-40B4-BE49-F238E27FC236}">
                <a16:creationId xmlns:a16="http://schemas.microsoft.com/office/drawing/2014/main" id="{536E94A7-BB00-C548-9DD5-684D0438D88F}"/>
              </a:ext>
            </a:extLst>
          </p:cNvPr>
          <p:cNvSpPr/>
          <p:nvPr/>
        </p:nvSpPr>
        <p:spPr>
          <a:xfrm>
            <a:off x="11600123" y="263525"/>
            <a:ext cx="323850" cy="323850"/>
          </a:xfrm>
          <a:prstGeom prst="ellipse">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 name="TextBox 12">
            <a:extLst>
              <a:ext uri="{FF2B5EF4-FFF2-40B4-BE49-F238E27FC236}">
                <a16:creationId xmlns:a16="http://schemas.microsoft.com/office/drawing/2014/main" id="{9534A6B7-CF68-9B49-94DB-0E530D6C3EF1}"/>
              </a:ext>
            </a:extLst>
          </p:cNvPr>
          <p:cNvSpPr txBox="1"/>
          <p:nvPr/>
        </p:nvSpPr>
        <p:spPr>
          <a:xfrm>
            <a:off x="9857048" y="22860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4" name="TextBox 13">
            <a:extLst>
              <a:ext uri="{FF2B5EF4-FFF2-40B4-BE49-F238E27FC236}">
                <a16:creationId xmlns:a16="http://schemas.microsoft.com/office/drawing/2014/main" id="{CFBD4BB7-EBDD-1C4F-9AC7-06922AE8EA57}"/>
              </a:ext>
            </a:extLst>
          </p:cNvPr>
          <p:cNvSpPr txBox="1"/>
          <p:nvPr/>
        </p:nvSpPr>
        <p:spPr>
          <a:xfrm>
            <a:off x="10317423" y="2317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5" name="TextBox 14">
            <a:extLst>
              <a:ext uri="{FF2B5EF4-FFF2-40B4-BE49-F238E27FC236}">
                <a16:creationId xmlns:a16="http://schemas.microsoft.com/office/drawing/2014/main" id="{CAE6CECB-4EA4-934E-A1FC-6DFEA3509800}"/>
              </a:ext>
            </a:extLst>
          </p:cNvPr>
          <p:cNvSpPr txBox="1"/>
          <p:nvPr/>
        </p:nvSpPr>
        <p:spPr>
          <a:xfrm>
            <a:off x="10752398" y="247650"/>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6" name="TextBox 15">
            <a:extLst>
              <a:ext uri="{FF2B5EF4-FFF2-40B4-BE49-F238E27FC236}">
                <a16:creationId xmlns:a16="http://schemas.microsoft.com/office/drawing/2014/main" id="{8C280141-3DA1-8843-AFA8-B136BE1C6B35}"/>
              </a:ext>
            </a:extLst>
          </p:cNvPr>
          <p:cNvSpPr txBox="1"/>
          <p:nvPr/>
        </p:nvSpPr>
        <p:spPr>
          <a:xfrm>
            <a:off x="11190550" y="237093"/>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7" name="TextBox 16">
            <a:extLst>
              <a:ext uri="{FF2B5EF4-FFF2-40B4-BE49-F238E27FC236}">
                <a16:creationId xmlns:a16="http://schemas.microsoft.com/office/drawing/2014/main" id="{452A1F38-34B0-E14D-8242-66461F1B8402}"/>
              </a:ext>
            </a:extLst>
          </p:cNvPr>
          <p:cNvSpPr txBox="1"/>
          <p:nvPr/>
        </p:nvSpPr>
        <p:spPr>
          <a:xfrm>
            <a:off x="11641398" y="244475"/>
            <a:ext cx="228600" cy="369332"/>
          </a:xfrm>
          <a:prstGeom prst="rect">
            <a:avLst/>
          </a:prstGeom>
          <a:noFill/>
        </p:spPr>
        <p:txBody>
          <a:bodyPr wrap="square" rtlCol="0">
            <a:spAutoFit/>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Rectangle 18">
            <a:extLst>
              <a:ext uri="{FF2B5EF4-FFF2-40B4-BE49-F238E27FC236}">
                <a16:creationId xmlns:a16="http://schemas.microsoft.com/office/drawing/2014/main" id="{247C5916-4696-D448-8136-E09FAE05855B}"/>
              </a:ext>
            </a:extLst>
          </p:cNvPr>
          <p:cNvSpPr/>
          <p:nvPr/>
        </p:nvSpPr>
        <p:spPr>
          <a:xfrm>
            <a:off x="-10411" y="1028700"/>
            <a:ext cx="2326573"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8ABFA-BF09-C54D-9F84-88F724E432BE}"/>
              </a:ext>
            </a:extLst>
          </p:cNvPr>
          <p:cNvSpPr/>
          <p:nvPr/>
        </p:nvSpPr>
        <p:spPr>
          <a:xfrm>
            <a:off x="2495550" y="102870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2FD007-2F2E-914D-96DF-FEBD7A7894C5}"/>
              </a:ext>
            </a:extLst>
          </p:cNvPr>
          <p:cNvSpPr/>
          <p:nvPr/>
        </p:nvSpPr>
        <p:spPr>
          <a:xfrm>
            <a:off x="4972050" y="1031875"/>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F1FCC3-A63D-8A4D-8900-4A0FF06AB098}"/>
              </a:ext>
            </a:extLst>
          </p:cNvPr>
          <p:cNvSpPr/>
          <p:nvPr/>
        </p:nvSpPr>
        <p:spPr>
          <a:xfrm>
            <a:off x="7420843" y="1029618"/>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F423E5-6AC2-A546-8431-A5595A3740A9}"/>
              </a:ext>
            </a:extLst>
          </p:cNvPr>
          <p:cNvSpPr/>
          <p:nvPr/>
        </p:nvSpPr>
        <p:spPr>
          <a:xfrm>
            <a:off x="9918700" y="1022350"/>
            <a:ext cx="2279650" cy="20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EE9DBB-FA8B-AB4D-ACE5-5445D4E94AC0}"/>
              </a:ext>
            </a:extLst>
          </p:cNvPr>
          <p:cNvSpPr txBox="1"/>
          <p:nvPr/>
        </p:nvSpPr>
        <p:spPr>
          <a:xfrm>
            <a:off x="2431164" y="3125364"/>
            <a:ext cx="24093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DEVELOP</a:t>
            </a:r>
          </a:p>
        </p:txBody>
      </p:sp>
      <p:sp>
        <p:nvSpPr>
          <p:cNvPr id="25" name="TextBox 24">
            <a:extLst>
              <a:ext uri="{FF2B5EF4-FFF2-40B4-BE49-F238E27FC236}">
                <a16:creationId xmlns:a16="http://schemas.microsoft.com/office/drawing/2014/main" id="{11E82F7C-CD6A-9F47-9196-DE8C814DD9C3}"/>
              </a:ext>
            </a:extLst>
          </p:cNvPr>
          <p:cNvSpPr txBox="1"/>
          <p:nvPr/>
        </p:nvSpPr>
        <p:spPr>
          <a:xfrm>
            <a:off x="17906" y="3140966"/>
            <a:ext cx="2251334"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ATTEMPT</a:t>
            </a:r>
            <a:endParaRPr lang="en-US" sz="12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4EAE5176-82B1-CB4B-8DA4-4C0AB74DA83A}"/>
              </a:ext>
            </a:extLst>
          </p:cNvPr>
          <p:cNvSpPr txBox="1"/>
          <p:nvPr/>
        </p:nvSpPr>
        <p:spPr>
          <a:xfrm>
            <a:off x="4875921" y="3140968"/>
            <a:ext cx="2375779"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ADAPT</a:t>
            </a:r>
          </a:p>
        </p:txBody>
      </p:sp>
      <p:sp>
        <p:nvSpPr>
          <p:cNvPr id="27" name="TextBox 26">
            <a:extLst>
              <a:ext uri="{FF2B5EF4-FFF2-40B4-BE49-F238E27FC236}">
                <a16:creationId xmlns:a16="http://schemas.microsoft.com/office/drawing/2014/main" id="{2B932A86-F074-164B-9EAB-39AF77315BB3}"/>
              </a:ext>
            </a:extLst>
          </p:cNvPr>
          <p:cNvSpPr txBox="1"/>
          <p:nvPr/>
        </p:nvSpPr>
        <p:spPr>
          <a:xfrm>
            <a:off x="7320135" y="3140967"/>
            <a:ext cx="2489287"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PRACTISE</a:t>
            </a:r>
          </a:p>
        </p:txBody>
      </p:sp>
      <p:sp>
        <p:nvSpPr>
          <p:cNvPr id="28" name="TextBox 27">
            <a:extLst>
              <a:ext uri="{FF2B5EF4-FFF2-40B4-BE49-F238E27FC236}">
                <a16:creationId xmlns:a16="http://schemas.microsoft.com/office/drawing/2014/main" id="{476B554E-F35C-134C-AEBF-141622351071}"/>
              </a:ext>
            </a:extLst>
          </p:cNvPr>
          <p:cNvSpPr txBox="1"/>
          <p:nvPr/>
        </p:nvSpPr>
        <p:spPr>
          <a:xfrm>
            <a:off x="9812874" y="3131613"/>
            <a:ext cx="2365908" cy="276999"/>
          </a:xfrm>
          <a:prstGeom prst="rect">
            <a:avLst/>
          </a:prstGeom>
          <a:noFill/>
        </p:spPr>
        <p:txBody>
          <a:bodyPr wrap="square" rtlCol="0">
            <a:sp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rPr>
              <a:t>TEST</a:t>
            </a:r>
          </a:p>
        </p:txBody>
      </p:sp>
      <p:cxnSp>
        <p:nvCxnSpPr>
          <p:cNvPr id="30" name="Straight Connector 29">
            <a:extLst>
              <a:ext uri="{FF2B5EF4-FFF2-40B4-BE49-F238E27FC236}">
                <a16:creationId xmlns:a16="http://schemas.microsoft.com/office/drawing/2014/main" id="{2EB652CF-CC93-9B49-B342-B79BD90C752A}"/>
              </a:ext>
            </a:extLst>
          </p:cNvPr>
          <p:cNvCxnSpPr/>
          <p:nvPr/>
        </p:nvCxnSpPr>
        <p:spPr>
          <a:xfrm>
            <a:off x="-2307" y="4094163"/>
            <a:ext cx="12200657"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6BAD93-1294-774F-BD1F-A31E5946D473}"/>
              </a:ext>
            </a:extLst>
          </p:cNvPr>
          <p:cNvSpPr txBox="1"/>
          <p:nvPr/>
        </p:nvSpPr>
        <p:spPr>
          <a:xfrm>
            <a:off x="2209420" y="4327653"/>
            <a:ext cx="9962519" cy="400110"/>
          </a:xfrm>
          <a:prstGeom prst="rect">
            <a:avLst/>
          </a:prstGeom>
          <a:noFill/>
        </p:spPr>
        <p:txBody>
          <a:bodyPr wrap="square" rtlCol="0">
            <a:spAutoFit/>
          </a:bodyPr>
          <a:lstStyle/>
          <a:p>
            <a:pPr marL="225425" indent="-225425">
              <a:buClr>
                <a:srgbClr val="FCDF00"/>
              </a:buClr>
              <a:buSzPct val="150000"/>
              <a:buFont typeface="Wingdings" pitchFamily="2" charset="2"/>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WalkThrus</a:t>
            </a:r>
            <a:r>
              <a:rPr lang="en-US" sz="2000" dirty="0">
                <a:latin typeface="Helvetica Neue" panose="02000503000000020004" pitchFamily="2" charset="0"/>
                <a:ea typeface="Helvetica Neue" panose="02000503000000020004" pitchFamily="2" charset="0"/>
                <a:cs typeface="Helvetica Neue" panose="02000503000000020004" pitchFamily="2" charset="0"/>
              </a:rPr>
              <a:t> are designed to be deliberately generic and context free. </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A7E02AFE-F568-E542-920A-B150E2732BCB}"/>
              </a:ext>
            </a:extLst>
          </p:cNvPr>
          <p:cNvSpPr txBox="1"/>
          <p:nvPr/>
        </p:nvSpPr>
        <p:spPr>
          <a:xfrm>
            <a:off x="2208846" y="4779715"/>
            <a:ext cx="9738559" cy="400110"/>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The intention is that teachers adapt them. </a:t>
            </a:r>
          </a:p>
        </p:txBody>
      </p:sp>
      <p:sp>
        <p:nvSpPr>
          <p:cNvPr id="72" name="TextBox 71">
            <a:extLst>
              <a:ext uri="{FF2B5EF4-FFF2-40B4-BE49-F238E27FC236}">
                <a16:creationId xmlns:a16="http://schemas.microsoft.com/office/drawing/2014/main" id="{45A00E9A-775A-F343-93F5-080AE61D2CCF}"/>
              </a:ext>
            </a:extLst>
          </p:cNvPr>
          <p:cNvSpPr txBox="1"/>
          <p:nvPr/>
        </p:nvSpPr>
        <p:spPr>
          <a:xfrm>
            <a:off x="2208846" y="5179825"/>
            <a:ext cx="994474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Our A|D|A|P|T approach is central to the concept of instructional coaching; taking ideas and applying them in context. </a:t>
            </a:r>
          </a:p>
        </p:txBody>
      </p:sp>
      <p:pic>
        <p:nvPicPr>
          <p:cNvPr id="32" name="Picture 31" descr="A close up of a sign&#10;&#10;Description automatically generated">
            <a:extLst>
              <a:ext uri="{FF2B5EF4-FFF2-40B4-BE49-F238E27FC236}">
                <a16:creationId xmlns:a16="http://schemas.microsoft.com/office/drawing/2014/main" id="{5F0C6A62-2F4B-0249-B548-93548945D168}"/>
              </a:ext>
            </a:extLst>
          </p:cNvPr>
          <p:cNvPicPr>
            <a:picLocks noChangeAspect="1"/>
          </p:cNvPicPr>
          <p:nvPr/>
        </p:nvPicPr>
        <p:blipFill>
          <a:blip r:embed="rId2"/>
          <a:stretch>
            <a:fillRect/>
          </a:stretch>
        </p:blipFill>
        <p:spPr>
          <a:xfrm>
            <a:off x="582987" y="4400551"/>
            <a:ext cx="1409326" cy="73500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6C84636-478D-3041-9CB3-8C86550D3EC9}"/>
              </a:ext>
            </a:extLst>
          </p:cNvPr>
          <p:cNvPicPr>
            <a:picLocks noChangeAspect="1"/>
          </p:cNvPicPr>
          <p:nvPr/>
        </p:nvPicPr>
        <p:blipFill>
          <a:blip r:embed="rId3"/>
          <a:stretch>
            <a:fillRect/>
          </a:stretch>
        </p:blipFill>
        <p:spPr>
          <a:xfrm>
            <a:off x="279995" y="1102537"/>
            <a:ext cx="1656533" cy="1895456"/>
          </a:xfrm>
          <a:prstGeom prst="rect">
            <a:avLst/>
          </a:prstGeom>
        </p:spPr>
      </p:pic>
      <p:pic>
        <p:nvPicPr>
          <p:cNvPr id="29" name="Picture 28" descr="A picture containing food&#10;&#10;Description automatically generated">
            <a:extLst>
              <a:ext uri="{FF2B5EF4-FFF2-40B4-BE49-F238E27FC236}">
                <a16:creationId xmlns:a16="http://schemas.microsoft.com/office/drawing/2014/main" id="{02783299-E6E1-B84E-83FD-6BA1EC17FDAF}"/>
              </a:ext>
            </a:extLst>
          </p:cNvPr>
          <p:cNvPicPr>
            <a:picLocks noChangeAspect="1"/>
          </p:cNvPicPr>
          <p:nvPr/>
        </p:nvPicPr>
        <p:blipFill>
          <a:blip r:embed="rId4"/>
          <a:stretch>
            <a:fillRect/>
          </a:stretch>
        </p:blipFill>
        <p:spPr>
          <a:xfrm>
            <a:off x="3022971" y="1178601"/>
            <a:ext cx="1193207" cy="1863406"/>
          </a:xfrm>
          <a:prstGeom prst="rect">
            <a:avLst/>
          </a:prstGeom>
        </p:spPr>
      </p:pic>
      <p:pic>
        <p:nvPicPr>
          <p:cNvPr id="35" name="Picture 34" descr="A picture containing food, drawing&#10;&#10;Description automatically generated">
            <a:extLst>
              <a:ext uri="{FF2B5EF4-FFF2-40B4-BE49-F238E27FC236}">
                <a16:creationId xmlns:a16="http://schemas.microsoft.com/office/drawing/2014/main" id="{89C7F920-7491-9141-850F-0C22D00400F1}"/>
              </a:ext>
            </a:extLst>
          </p:cNvPr>
          <p:cNvPicPr>
            <a:picLocks noChangeAspect="1"/>
          </p:cNvPicPr>
          <p:nvPr/>
        </p:nvPicPr>
        <p:blipFill>
          <a:blip r:embed="rId5"/>
          <a:stretch>
            <a:fillRect/>
          </a:stretch>
        </p:blipFill>
        <p:spPr>
          <a:xfrm>
            <a:off x="5315944" y="1159793"/>
            <a:ext cx="1670643" cy="1889795"/>
          </a:xfrm>
          <a:prstGeom prst="rect">
            <a:avLst/>
          </a:prstGeom>
        </p:spPr>
      </p:pic>
      <p:pic>
        <p:nvPicPr>
          <p:cNvPr id="38" name="Picture 37" descr="A close up of a logo&#10;&#10;Description automatically generated">
            <a:extLst>
              <a:ext uri="{FF2B5EF4-FFF2-40B4-BE49-F238E27FC236}">
                <a16:creationId xmlns:a16="http://schemas.microsoft.com/office/drawing/2014/main" id="{FA9B38B5-0E35-3144-B14D-D478256E9744}"/>
              </a:ext>
            </a:extLst>
          </p:cNvPr>
          <p:cNvPicPr>
            <a:picLocks noChangeAspect="1"/>
          </p:cNvPicPr>
          <p:nvPr/>
        </p:nvPicPr>
        <p:blipFill>
          <a:blip r:embed="rId6"/>
          <a:stretch>
            <a:fillRect/>
          </a:stretch>
        </p:blipFill>
        <p:spPr>
          <a:xfrm>
            <a:off x="7783125" y="1134652"/>
            <a:ext cx="1439456" cy="1899061"/>
          </a:xfrm>
          <a:prstGeom prst="rect">
            <a:avLst/>
          </a:prstGeom>
        </p:spPr>
      </p:pic>
      <p:pic>
        <p:nvPicPr>
          <p:cNvPr id="41" name="Picture 40" descr="A close up of a logo&#10;&#10;Description automatically generated">
            <a:extLst>
              <a:ext uri="{FF2B5EF4-FFF2-40B4-BE49-F238E27FC236}">
                <a16:creationId xmlns:a16="http://schemas.microsoft.com/office/drawing/2014/main" id="{318FB41E-B8DB-2948-8DC3-5298A5205D08}"/>
              </a:ext>
            </a:extLst>
          </p:cNvPr>
          <p:cNvPicPr>
            <a:picLocks noChangeAspect="1"/>
          </p:cNvPicPr>
          <p:nvPr/>
        </p:nvPicPr>
        <p:blipFill>
          <a:blip r:embed="rId7"/>
          <a:stretch>
            <a:fillRect/>
          </a:stretch>
        </p:blipFill>
        <p:spPr>
          <a:xfrm>
            <a:off x="10297581" y="1145628"/>
            <a:ext cx="1285877" cy="1889127"/>
          </a:xfrm>
          <a:prstGeom prst="rect">
            <a:avLst/>
          </a:prstGeom>
        </p:spPr>
      </p:pic>
      <p:sp>
        <p:nvSpPr>
          <p:cNvPr id="46" name="TextBox 45">
            <a:extLst>
              <a:ext uri="{FF2B5EF4-FFF2-40B4-BE49-F238E27FC236}">
                <a16:creationId xmlns:a16="http://schemas.microsoft.com/office/drawing/2014/main" id="{A26684E7-81D3-C844-B6E7-5EA167493129}"/>
              </a:ext>
            </a:extLst>
          </p:cNvPr>
          <p:cNvSpPr txBox="1"/>
          <p:nvPr/>
        </p:nvSpPr>
        <p:spPr>
          <a:xfrm>
            <a:off x="2208845" y="5921514"/>
            <a:ext cx="9738559" cy="707886"/>
          </a:xfrm>
          <a:prstGeom prst="rect">
            <a:avLst/>
          </a:prstGeom>
          <a:noFill/>
        </p:spPr>
        <p:txBody>
          <a:bodyPr wrap="square" rtlCol="0">
            <a:spAutoFit/>
          </a:bodyPr>
          <a:lstStyle/>
          <a:p>
            <a:pPr marL="269875" indent="-269875">
              <a:buClr>
                <a:srgbClr val="FCDF00"/>
              </a:buClr>
              <a:buSzPct val="150000"/>
              <a:buFont typeface="Wingdings" pitchFamily="2" charset="2"/>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It is only ever a reference point for reflection or to support coaching and feedback discussions. </a:t>
            </a:r>
          </a:p>
        </p:txBody>
      </p:sp>
    </p:spTree>
    <p:extLst>
      <p:ext uri="{BB962C8B-B14F-4D97-AF65-F5344CB8AC3E}">
        <p14:creationId xmlns:p14="http://schemas.microsoft.com/office/powerpoint/2010/main" val="160377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596890021734449965474930E5BC56" ma:contentTypeVersion="21" ma:contentTypeDescription="Create a new document." ma:contentTypeScope="" ma:versionID="0303e1e41cf3df2c91d69c3f444c00f3">
  <xsd:schema xmlns:xsd="http://www.w3.org/2001/XMLSchema" xmlns:xs="http://www.w3.org/2001/XMLSchema" xmlns:p="http://schemas.microsoft.com/office/2006/metadata/properties" xmlns:ns2="35190a7b-30f5-4cce-b7f0-877bdf7b4a7b" xmlns:ns3="617caeb7-04a7-40ce-9c0a-6dbb8b1c6386" targetNamespace="http://schemas.microsoft.com/office/2006/metadata/properties" ma:root="true" ma:fieldsID="6b99aa33734e74d131529541bf18162b" ns2:_="" ns3:_="">
    <xsd:import namespace="35190a7b-30f5-4cce-b7f0-877bdf7b4a7b"/>
    <xsd:import namespace="617caeb7-04a7-40ce-9c0a-6dbb8b1c6386"/>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igrationWizIdVers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90a7b-30f5-4cce-b7f0-877bdf7b4a7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Documents" ma:internalName="MigrationWizIdPermissionLevels">
      <xsd:simpleType>
        <xsd:restriction base="dms:Text"/>
      </xsd:simpleType>
    </xsd:element>
    <xsd:element name="MigrationWizIdDocumentLibraryPermissions" ma:index="11" nillable="true" ma:displayName="MigrationWizIdDocumentLibraryPermissions" ma:description="Documents" ma:internalName="MigrationWizIdDocumentLibraryPermissions">
      <xsd:simpleType>
        <xsd:restriction base="dms:Text"/>
      </xsd:simpleType>
    </xsd:element>
    <xsd:element name="MigrationWizIdSecurityGroups" ma:index="12" nillable="true" ma:displayName="MigrationWizIdSecurityGroups" ma:description="Document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29303b-1952-4e44-9c71-ce741b4f3f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igrationWizIdVersion" ma:index="25" nillable="true" ma:displayName="MigrationWizIdVersion" ma:internalName="MigrationWizIdVersion">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7caeb7-04a7-40ce-9c0a-6dbb8b1c638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0634c9b-284b-49d1-9444-e6dbacce9cbf}" ma:internalName="TaxCatchAll" ma:showField="CatchAllData" ma:web="617caeb7-04a7-40ce-9c0a-6dbb8b1c6386">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90a7b-30f5-4cce-b7f0-877bdf7b4a7b">
      <Terms xmlns="http://schemas.microsoft.com/office/infopath/2007/PartnerControls"/>
    </lcf76f155ced4ddcb4097134ff3c332f>
    <MigrationWizIdPermissionLevels xmlns="35190a7b-30f5-4cce-b7f0-877bdf7b4a7b" xsi:nil="true"/>
    <MigrationWizId xmlns="35190a7b-30f5-4cce-b7f0-877bdf7b4a7b" xsi:nil="true"/>
    <MigrationWizIdPermissions xmlns="35190a7b-30f5-4cce-b7f0-877bdf7b4a7b" xsi:nil="true"/>
    <TaxCatchAll xmlns="617caeb7-04a7-40ce-9c0a-6dbb8b1c6386" xsi:nil="true"/>
    <MigrationWizIdVersion xmlns="35190a7b-30f5-4cce-b7f0-877bdf7b4a7b" xsi:nil="true"/>
    <MigrationWizIdDocumentLibraryPermissions xmlns="35190a7b-30f5-4cce-b7f0-877bdf7b4a7b" xsi:nil="true"/>
    <MigrationWizIdSecurityGroups xmlns="35190a7b-30f5-4cce-b7f0-877bdf7b4a7b" xsi:nil="true"/>
  </documentManagement>
</p:properties>
</file>

<file path=customXml/itemProps1.xml><?xml version="1.0" encoding="utf-8"?>
<ds:datastoreItem xmlns:ds="http://schemas.openxmlformats.org/officeDocument/2006/customXml" ds:itemID="{170382B2-229B-46B3-8CB8-1599695D387F}"/>
</file>

<file path=customXml/itemProps2.xml><?xml version="1.0" encoding="utf-8"?>
<ds:datastoreItem xmlns:ds="http://schemas.openxmlformats.org/officeDocument/2006/customXml" ds:itemID="{EE680D7C-785E-46A1-8E9A-583B8D0E3810}"/>
</file>

<file path=customXml/itemProps3.xml><?xml version="1.0" encoding="utf-8"?>
<ds:datastoreItem xmlns:ds="http://schemas.openxmlformats.org/officeDocument/2006/customXml" ds:itemID="{0C5E423E-963E-437F-9AD0-4B0DA658BA78}"/>
</file>

<file path=docProps/app.xml><?xml version="1.0" encoding="utf-8"?>
<Properties xmlns="http://schemas.openxmlformats.org/officeDocument/2006/extended-properties" xmlns:vt="http://schemas.openxmlformats.org/officeDocument/2006/docPropsVTypes">
  <TotalTime>12</TotalTime>
  <Words>3663</Words>
  <Application>Microsoft Office PowerPoint</Application>
  <PresentationFormat>Widescreen</PresentationFormat>
  <Paragraphs>702</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Helvetica Neue</vt:lpstr>
      <vt:lpstr>Helvetica Neue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oliver@olicav.com</dc:creator>
  <cp:lastModifiedBy>Richard Lucas (Central)</cp:lastModifiedBy>
  <cp:revision>4</cp:revision>
  <dcterms:created xsi:type="dcterms:W3CDTF">2020-07-08T14:58:38Z</dcterms:created>
  <dcterms:modified xsi:type="dcterms:W3CDTF">2025-03-13T16:07:59Z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0x0101006E596890021734449965474930E5BC56</vt:lpwstr>
  </property>
  <property fmtid="{D5CDD505-2E9C-101B-9397-08002B2CF9AE}" pid="3" name="MediaServiceImageTags">
    <vt:lpwstr/>
  </property>
</Properties>
</file>