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52"/>
  </p:notesMasterIdLst>
  <p:sldIdLst>
    <p:sldId id="256" r:id="rId6"/>
    <p:sldId id="260" r:id="rId7"/>
    <p:sldId id="349" r:id="rId8"/>
    <p:sldId id="264" r:id="rId9"/>
    <p:sldId id="290" r:id="rId10"/>
    <p:sldId id="265" r:id="rId11"/>
    <p:sldId id="2486" r:id="rId12"/>
    <p:sldId id="294" r:id="rId13"/>
    <p:sldId id="270" r:id="rId14"/>
    <p:sldId id="271" r:id="rId15"/>
    <p:sldId id="341" r:id="rId16"/>
    <p:sldId id="2471" r:id="rId17"/>
    <p:sldId id="2329" r:id="rId18"/>
    <p:sldId id="2475" r:id="rId19"/>
    <p:sldId id="280" r:id="rId20"/>
    <p:sldId id="278" r:id="rId21"/>
    <p:sldId id="279" r:id="rId22"/>
    <p:sldId id="322" r:id="rId23"/>
    <p:sldId id="2408" r:id="rId24"/>
    <p:sldId id="344" r:id="rId25"/>
    <p:sldId id="345" r:id="rId26"/>
    <p:sldId id="2462" r:id="rId27"/>
    <p:sldId id="2517" r:id="rId28"/>
    <p:sldId id="2518" r:id="rId29"/>
    <p:sldId id="2520" r:id="rId30"/>
    <p:sldId id="2521" r:id="rId31"/>
    <p:sldId id="343" r:id="rId32"/>
    <p:sldId id="2488" r:id="rId33"/>
    <p:sldId id="2522" r:id="rId34"/>
    <p:sldId id="338" r:id="rId35"/>
    <p:sldId id="2524" r:id="rId36"/>
    <p:sldId id="292" r:id="rId37"/>
    <p:sldId id="315" r:id="rId38"/>
    <p:sldId id="318" r:id="rId39"/>
    <p:sldId id="2523" r:id="rId40"/>
    <p:sldId id="320" r:id="rId41"/>
    <p:sldId id="2525" r:id="rId42"/>
    <p:sldId id="2526" r:id="rId43"/>
    <p:sldId id="293" r:id="rId44"/>
    <p:sldId id="2527" r:id="rId45"/>
    <p:sldId id="2528" r:id="rId46"/>
    <p:sldId id="460" r:id="rId47"/>
    <p:sldId id="2336" r:id="rId48"/>
    <p:sldId id="2529" r:id="rId49"/>
    <p:sldId id="317" r:id="rId50"/>
    <p:sldId id="262" r:id="rId51"/>
  </p:sldIdLst>
  <p:sldSz cx="12192000" cy="6858000"/>
  <p:notesSz cx="6645275" cy="9896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7"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2D22D-F691-4137-A0B8-570488E51384}" v="1" dt="2024-08-28T10:30:46.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8445" autoAdjust="0"/>
  </p:normalViewPr>
  <p:slideViewPr>
    <p:cSldViewPr snapToGrid="0">
      <p:cViewPr varScale="1">
        <p:scale>
          <a:sx n="47" d="100"/>
          <a:sy n="47" d="100"/>
        </p:scale>
        <p:origin x="1380" y="44"/>
      </p:cViewPr>
      <p:guideLst>
        <p:guide orient="horz" pos="2160"/>
        <p:guide pos="3840"/>
      </p:guideLst>
    </p:cSldViewPr>
  </p:slideViewPr>
  <p:notesTextViewPr>
    <p:cViewPr>
      <p:scale>
        <a:sx n="1" d="1"/>
        <a:sy n="1" d="1"/>
      </p:scale>
      <p:origin x="0" y="0"/>
    </p:cViewPr>
  </p:notesTextViewPr>
  <p:sorterViewPr>
    <p:cViewPr>
      <p:scale>
        <a:sx n="100" d="100"/>
        <a:sy n="100" d="100"/>
      </p:scale>
      <p:origin x="0" y="-6980"/>
    </p:cViewPr>
  </p:sorterViewPr>
  <p:notesViewPr>
    <p:cSldViewPr snapToGrid="0" showGuides="1">
      <p:cViewPr varScale="1">
        <p:scale>
          <a:sx n="84" d="100"/>
          <a:sy n="84" d="100"/>
        </p:scale>
        <p:origin x="3828" y="84"/>
      </p:cViewPr>
      <p:guideLst>
        <p:guide orient="horz" pos="3117"/>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Digby (Central)" userId="7b183ac0-2a89-49df-9e50-68300dba914e" providerId="ADAL" clId="{5012D22D-F691-4137-A0B8-570488E51384}"/>
    <pc:docChg chg="modSld modNotesMaster">
      <pc:chgData name="Claire Digby (Central)" userId="7b183ac0-2a89-49df-9e50-68300dba914e" providerId="ADAL" clId="{5012D22D-F691-4137-A0B8-570488E51384}" dt="2024-08-28T10:30:46.147" v="0"/>
      <pc:docMkLst>
        <pc:docMk/>
      </pc:docMkLst>
      <pc:sldChg chg="modNotes">
        <pc:chgData name="Claire Digby (Central)" userId="7b183ac0-2a89-49df-9e50-68300dba914e" providerId="ADAL" clId="{5012D22D-F691-4137-A0B8-570488E51384}" dt="2024-08-28T10:30:46.147" v="0"/>
        <pc:sldMkLst>
          <pc:docMk/>
          <pc:sldMk cId="0" sldId="460"/>
        </pc:sldMkLst>
      </pc:sldChg>
      <pc:sldChg chg="modNotes">
        <pc:chgData name="Claire Digby (Central)" userId="7b183ac0-2a89-49df-9e50-68300dba914e" providerId="ADAL" clId="{5012D22D-F691-4137-A0B8-570488E51384}" dt="2024-08-28T10:30:46.147" v="0"/>
        <pc:sldMkLst>
          <pc:docMk/>
          <pc:sldMk cId="1857230532" sldId="2336"/>
        </pc:sldMkLst>
      </pc:sldChg>
      <pc:sldChg chg="modNotes">
        <pc:chgData name="Claire Digby (Central)" userId="7b183ac0-2a89-49df-9e50-68300dba914e" providerId="ADAL" clId="{5012D22D-F691-4137-A0B8-570488E51384}" dt="2024-08-28T10:30:46.147" v="0"/>
        <pc:sldMkLst>
          <pc:docMk/>
          <pc:sldMk cId="1259039083" sldId="2408"/>
        </pc:sldMkLst>
      </pc:sldChg>
      <pc:sldChg chg="modNotes">
        <pc:chgData name="Claire Digby (Central)" userId="7b183ac0-2a89-49df-9e50-68300dba914e" providerId="ADAL" clId="{5012D22D-F691-4137-A0B8-570488E51384}" dt="2024-08-28T10:30:46.147" v="0"/>
        <pc:sldMkLst>
          <pc:docMk/>
          <pc:sldMk cId="292656094" sldId="2475"/>
        </pc:sldMkLst>
      </pc:sldChg>
    </pc:docChg>
  </pc:docChgLst>
  <pc:docChgLst>
    <pc:chgData name="Helen Springett (Central)" userId="92898a2b-e08b-47d3-9cc8-06e88b740f36" providerId="ADAL" clId="{3B0957B4-D07D-4933-BB8B-B218CD778BF1}"/>
    <pc:docChg chg="undo custSel addSld modSld">
      <pc:chgData name="Helen Springett (Central)" userId="92898a2b-e08b-47d3-9cc8-06e88b740f36" providerId="ADAL" clId="{3B0957B4-D07D-4933-BB8B-B218CD778BF1}" dt="2024-08-05T08:37:03.962" v="1439" actId="20577"/>
      <pc:docMkLst>
        <pc:docMk/>
      </pc:docMkLst>
      <pc:sldChg chg="addSp delSp modSp mod setBg addAnim delAnim">
        <pc:chgData name="Helen Springett (Central)" userId="92898a2b-e08b-47d3-9cc8-06e88b740f36" providerId="ADAL" clId="{3B0957B4-D07D-4933-BB8B-B218CD778BF1}" dt="2024-07-30T10:55:12.125" v="1283"/>
        <pc:sldMkLst>
          <pc:docMk/>
          <pc:sldMk cId="1703295136" sldId="317"/>
        </pc:sldMkLst>
        <pc:spChg chg="mod">
          <ac:chgData name="Helen Springett (Central)" userId="92898a2b-e08b-47d3-9cc8-06e88b740f36" providerId="ADAL" clId="{3B0957B4-D07D-4933-BB8B-B218CD778BF1}" dt="2024-07-30T10:55:12.125" v="1282" actId="26606"/>
          <ac:spMkLst>
            <pc:docMk/>
            <pc:sldMk cId="1703295136" sldId="317"/>
            <ac:spMk id="2" creationId="{22C316FF-4B31-E0A2-A571-7DDCD0A09A9D}"/>
          </ac:spMkLst>
        </pc:spChg>
        <pc:spChg chg="mod ord">
          <ac:chgData name="Helen Springett (Central)" userId="92898a2b-e08b-47d3-9cc8-06e88b740f36" providerId="ADAL" clId="{3B0957B4-D07D-4933-BB8B-B218CD778BF1}" dt="2024-07-30T10:55:12.125" v="1282" actId="26606"/>
          <ac:spMkLst>
            <pc:docMk/>
            <pc:sldMk cId="1703295136" sldId="317"/>
            <ac:spMk id="3" creationId="{45D49223-9734-62A6-718B-8DF4D81E6749}"/>
          </ac:spMkLst>
        </pc:spChg>
        <pc:spChg chg="add del">
          <ac:chgData name="Helen Springett (Central)" userId="92898a2b-e08b-47d3-9cc8-06e88b740f36" providerId="ADAL" clId="{3B0957B4-D07D-4933-BB8B-B218CD778BF1}" dt="2024-07-30T10:55:12.117" v="1281" actId="26606"/>
          <ac:spMkLst>
            <pc:docMk/>
            <pc:sldMk cId="1703295136" sldId="317"/>
            <ac:spMk id="10" creationId="{870A1295-61BC-4214-AA3E-D396673024D0}"/>
          </ac:spMkLst>
        </pc:spChg>
        <pc:spChg chg="add">
          <ac:chgData name="Helen Springett (Central)" userId="92898a2b-e08b-47d3-9cc8-06e88b740f36" providerId="ADAL" clId="{3B0957B4-D07D-4933-BB8B-B218CD778BF1}" dt="2024-07-30T10:55:12.125" v="1282" actId="26606"/>
          <ac:spMkLst>
            <pc:docMk/>
            <pc:sldMk cId="1703295136" sldId="317"/>
            <ac:spMk id="18" creationId="{E91DC736-0EF8-4F87-9146-EBF1D2EE4D3D}"/>
          </ac:spMkLst>
        </pc:spChg>
        <pc:spChg chg="add">
          <ac:chgData name="Helen Springett (Central)" userId="92898a2b-e08b-47d3-9cc8-06e88b740f36" providerId="ADAL" clId="{3B0957B4-D07D-4933-BB8B-B218CD778BF1}" dt="2024-07-30T10:55:12.125" v="1282" actId="26606"/>
          <ac:spMkLst>
            <pc:docMk/>
            <pc:sldMk cId="1703295136" sldId="317"/>
            <ac:spMk id="19" creationId="{097CD68E-23E3-4007-8847-CD0944C4F7BE}"/>
          </ac:spMkLst>
        </pc:spChg>
        <pc:spChg chg="add">
          <ac:chgData name="Helen Springett (Central)" userId="92898a2b-e08b-47d3-9cc8-06e88b740f36" providerId="ADAL" clId="{3B0957B4-D07D-4933-BB8B-B218CD778BF1}" dt="2024-07-30T10:55:12.125" v="1282" actId="26606"/>
          <ac:spMkLst>
            <pc:docMk/>
            <pc:sldMk cId="1703295136" sldId="317"/>
            <ac:spMk id="20" creationId="{AF2F604E-43BE-4DC3-B983-E071523364F8}"/>
          </ac:spMkLst>
        </pc:spChg>
        <pc:spChg chg="add">
          <ac:chgData name="Helen Springett (Central)" userId="92898a2b-e08b-47d3-9cc8-06e88b740f36" providerId="ADAL" clId="{3B0957B4-D07D-4933-BB8B-B218CD778BF1}" dt="2024-07-30T10:55:12.125" v="1282" actId="26606"/>
          <ac:spMkLst>
            <pc:docMk/>
            <pc:sldMk cId="1703295136" sldId="317"/>
            <ac:spMk id="21" creationId="{08C9B587-E65E-4B52-B37C-ABEBB6E87928}"/>
          </ac:spMkLst>
        </pc:spChg>
        <pc:grpChg chg="add del">
          <ac:chgData name="Helen Springett (Central)" userId="92898a2b-e08b-47d3-9cc8-06e88b740f36" providerId="ADAL" clId="{3B0957B4-D07D-4933-BB8B-B218CD778BF1}" dt="2024-07-30T10:55:12.117" v="1281" actId="26606"/>
          <ac:grpSpMkLst>
            <pc:docMk/>
            <pc:sldMk cId="1703295136" sldId="317"/>
            <ac:grpSpMk id="12" creationId="{0B139475-2B26-4CA9-9413-DE741E49F7BB}"/>
          </ac:grpSpMkLst>
        </pc:grpChg>
        <pc:picChg chg="mod ord">
          <ac:chgData name="Helen Springett (Central)" userId="92898a2b-e08b-47d3-9cc8-06e88b740f36" providerId="ADAL" clId="{3B0957B4-D07D-4933-BB8B-B218CD778BF1}" dt="2024-07-30T10:55:12.125" v="1282" actId="26606"/>
          <ac:picMkLst>
            <pc:docMk/>
            <pc:sldMk cId="1703295136" sldId="317"/>
            <ac:picMk id="5" creationId="{3C9C3BBC-A237-8EE6-E81C-E3B88DEE8813}"/>
          </ac:picMkLst>
        </pc:picChg>
      </pc:sldChg>
      <pc:sldChg chg="addSp modSp mod setBg">
        <pc:chgData name="Helen Springett (Central)" userId="92898a2b-e08b-47d3-9cc8-06e88b740f36" providerId="ADAL" clId="{3B0957B4-D07D-4933-BB8B-B218CD778BF1}" dt="2024-07-30T10:54:32.366" v="1278" actId="26606"/>
        <pc:sldMkLst>
          <pc:docMk/>
          <pc:sldMk cId="2386729517" sldId="320"/>
        </pc:sldMkLst>
        <pc:spChg chg="mod">
          <ac:chgData name="Helen Springett (Central)" userId="92898a2b-e08b-47d3-9cc8-06e88b740f36" providerId="ADAL" clId="{3B0957B4-D07D-4933-BB8B-B218CD778BF1}" dt="2024-07-30T10:54:32.366" v="1278" actId="26606"/>
          <ac:spMkLst>
            <pc:docMk/>
            <pc:sldMk cId="2386729517" sldId="320"/>
            <ac:spMk id="2" creationId="{7848EA7B-48B6-6E9B-250B-62181ACE70CC}"/>
          </ac:spMkLst>
        </pc:spChg>
        <pc:spChg chg="mod">
          <ac:chgData name="Helen Springett (Central)" userId="92898a2b-e08b-47d3-9cc8-06e88b740f36" providerId="ADAL" clId="{3B0957B4-D07D-4933-BB8B-B218CD778BF1}" dt="2024-07-30T10:54:32.366" v="1278" actId="26606"/>
          <ac:spMkLst>
            <pc:docMk/>
            <pc:sldMk cId="2386729517" sldId="320"/>
            <ac:spMk id="6" creationId="{392D67B0-BC56-359D-FF70-10F4DB2A8773}"/>
          </ac:spMkLst>
        </pc:spChg>
        <pc:spChg chg="add">
          <ac:chgData name="Helen Springett (Central)" userId="92898a2b-e08b-47d3-9cc8-06e88b740f36" providerId="ADAL" clId="{3B0957B4-D07D-4933-BB8B-B218CD778BF1}" dt="2024-07-30T10:54:32.366" v="1278" actId="26606"/>
          <ac:spMkLst>
            <pc:docMk/>
            <pc:sldMk cId="2386729517" sldId="320"/>
            <ac:spMk id="11" creationId="{0288C6B4-AFC3-407F-A595-EFFD38D4CCAF}"/>
          </ac:spMkLst>
        </pc:spChg>
        <pc:spChg chg="add">
          <ac:chgData name="Helen Springett (Central)" userId="92898a2b-e08b-47d3-9cc8-06e88b740f36" providerId="ADAL" clId="{3B0957B4-D07D-4933-BB8B-B218CD778BF1}" dt="2024-07-30T10:54:32.366" v="1278" actId="26606"/>
          <ac:spMkLst>
            <pc:docMk/>
            <pc:sldMk cId="2386729517" sldId="320"/>
            <ac:spMk id="13" creationId="{CF236821-17FE-429B-8D2C-08E13A64EA40}"/>
          </ac:spMkLst>
        </pc:spChg>
        <pc:spChg chg="add">
          <ac:chgData name="Helen Springett (Central)" userId="92898a2b-e08b-47d3-9cc8-06e88b740f36" providerId="ADAL" clId="{3B0957B4-D07D-4933-BB8B-B218CD778BF1}" dt="2024-07-30T10:54:32.366" v="1278" actId="26606"/>
          <ac:spMkLst>
            <pc:docMk/>
            <pc:sldMk cId="2386729517" sldId="320"/>
            <ac:spMk id="15" creationId="{C0BDBCD2-E081-43AB-9119-C55465E59757}"/>
          </ac:spMkLst>
        </pc:spChg>
        <pc:spChg chg="add">
          <ac:chgData name="Helen Springett (Central)" userId="92898a2b-e08b-47d3-9cc8-06e88b740f36" providerId="ADAL" clId="{3B0957B4-D07D-4933-BB8B-B218CD778BF1}" dt="2024-07-30T10:54:32.366" v="1278" actId="26606"/>
          <ac:spMkLst>
            <pc:docMk/>
            <pc:sldMk cId="2386729517" sldId="320"/>
            <ac:spMk id="17" creationId="{98E79BE4-34FE-485A-98A5-92CE8F7C4743}"/>
          </ac:spMkLst>
        </pc:spChg>
        <pc:spChg chg="add">
          <ac:chgData name="Helen Springett (Central)" userId="92898a2b-e08b-47d3-9cc8-06e88b740f36" providerId="ADAL" clId="{3B0957B4-D07D-4933-BB8B-B218CD778BF1}" dt="2024-07-30T10:54:32.366" v="1278" actId="26606"/>
          <ac:spMkLst>
            <pc:docMk/>
            <pc:sldMk cId="2386729517" sldId="320"/>
            <ac:spMk id="19" creationId="{7A5F0580-5EE9-419F-96EE-B6529EF6E7D0}"/>
          </ac:spMkLst>
        </pc:spChg>
        <pc:picChg chg="mod ord">
          <ac:chgData name="Helen Springett (Central)" userId="92898a2b-e08b-47d3-9cc8-06e88b740f36" providerId="ADAL" clId="{3B0957B4-D07D-4933-BB8B-B218CD778BF1}" dt="2024-07-30T10:54:32.366" v="1278" actId="26606"/>
          <ac:picMkLst>
            <pc:docMk/>
            <pc:sldMk cId="2386729517" sldId="320"/>
            <ac:picMk id="5" creationId="{D2EA2876-1015-97FD-D19C-E8D3344C6892}"/>
          </ac:picMkLst>
        </pc:picChg>
      </pc:sldChg>
      <pc:sldChg chg="modSp mod">
        <pc:chgData name="Helen Springett (Central)" userId="92898a2b-e08b-47d3-9cc8-06e88b740f36" providerId="ADAL" clId="{3B0957B4-D07D-4933-BB8B-B218CD778BF1}" dt="2024-07-30T10:53:20.941" v="1252" actId="12"/>
        <pc:sldMkLst>
          <pc:docMk/>
          <pc:sldMk cId="1857230532" sldId="2336"/>
        </pc:sldMkLst>
        <pc:spChg chg="mod">
          <ac:chgData name="Helen Springett (Central)" userId="92898a2b-e08b-47d3-9cc8-06e88b740f36" providerId="ADAL" clId="{3B0957B4-D07D-4933-BB8B-B218CD778BF1}" dt="2024-07-30T10:52:58.985" v="1249" actId="1076"/>
          <ac:spMkLst>
            <pc:docMk/>
            <pc:sldMk cId="1857230532" sldId="2336"/>
            <ac:spMk id="6" creationId="{085AE8C1-EB0A-4AF6-5A16-B60D597DE28C}"/>
          </ac:spMkLst>
        </pc:spChg>
        <pc:spChg chg="mod">
          <ac:chgData name="Helen Springett (Central)" userId="92898a2b-e08b-47d3-9cc8-06e88b740f36" providerId="ADAL" clId="{3B0957B4-D07D-4933-BB8B-B218CD778BF1}" dt="2024-07-30T10:53:06.071" v="1250" actId="12"/>
          <ac:spMkLst>
            <pc:docMk/>
            <pc:sldMk cId="1857230532" sldId="2336"/>
            <ac:spMk id="7" creationId="{060DA524-832B-5159-2E1C-E645F5F481D7}"/>
          </ac:spMkLst>
        </pc:spChg>
        <pc:spChg chg="mod">
          <ac:chgData name="Helen Springett (Central)" userId="92898a2b-e08b-47d3-9cc8-06e88b740f36" providerId="ADAL" clId="{3B0957B4-D07D-4933-BB8B-B218CD778BF1}" dt="2024-07-30T10:53:20.941" v="1252" actId="12"/>
          <ac:spMkLst>
            <pc:docMk/>
            <pc:sldMk cId="1857230532" sldId="2336"/>
            <ac:spMk id="8" creationId="{1A071131-D532-A19D-CDE9-C1F9E7704B9A}"/>
          </ac:spMkLst>
        </pc:spChg>
        <pc:spChg chg="mod">
          <ac:chgData name="Helen Springett (Central)" userId="92898a2b-e08b-47d3-9cc8-06e88b740f36" providerId="ADAL" clId="{3B0957B4-D07D-4933-BB8B-B218CD778BF1}" dt="2024-07-30T10:53:12.573" v="1251" actId="12"/>
          <ac:spMkLst>
            <pc:docMk/>
            <pc:sldMk cId="1857230532" sldId="2336"/>
            <ac:spMk id="9" creationId="{70E08A1C-FC8E-19ED-12C6-322F7C090FBF}"/>
          </ac:spMkLst>
        </pc:spChg>
      </pc:sldChg>
      <pc:sldChg chg="modSp">
        <pc:chgData name="Helen Springett (Central)" userId="92898a2b-e08b-47d3-9cc8-06e88b740f36" providerId="ADAL" clId="{3B0957B4-D07D-4933-BB8B-B218CD778BF1}" dt="2024-08-05T08:37:03.962" v="1439" actId="20577"/>
        <pc:sldMkLst>
          <pc:docMk/>
          <pc:sldMk cId="2978648240" sldId="2523"/>
        </pc:sldMkLst>
        <pc:graphicFrameChg chg="mod">
          <ac:chgData name="Helen Springett (Central)" userId="92898a2b-e08b-47d3-9cc8-06e88b740f36" providerId="ADAL" clId="{3B0957B4-D07D-4933-BB8B-B218CD778BF1}" dt="2024-08-05T08:37:03.962" v="1439" actId="20577"/>
          <ac:graphicFrameMkLst>
            <pc:docMk/>
            <pc:sldMk cId="2978648240" sldId="2523"/>
            <ac:graphicFrameMk id="7" creationId="{B0A85D4F-84F5-4A09-2701-07EB59163D64}"/>
          </ac:graphicFrameMkLst>
        </pc:graphicFrameChg>
      </pc:sldChg>
      <pc:sldChg chg="addSp modSp new mod setBg modNotesTx">
        <pc:chgData name="Helen Springett (Central)" userId="92898a2b-e08b-47d3-9cc8-06e88b740f36" providerId="ADAL" clId="{3B0957B4-D07D-4933-BB8B-B218CD778BF1}" dt="2024-07-30T10:52:53.963" v="1248" actId="12"/>
        <pc:sldMkLst>
          <pc:docMk/>
          <pc:sldMk cId="529411071" sldId="2528"/>
        </pc:sldMkLst>
        <pc:spChg chg="mod">
          <ac:chgData name="Helen Springett (Central)" userId="92898a2b-e08b-47d3-9cc8-06e88b740f36" providerId="ADAL" clId="{3B0957B4-D07D-4933-BB8B-B218CD778BF1}" dt="2024-07-30T10:52:37.468" v="1246" actId="26606"/>
          <ac:spMkLst>
            <pc:docMk/>
            <pc:sldMk cId="529411071" sldId="2528"/>
            <ac:spMk id="2" creationId="{AE6B1111-14C5-832E-8DE0-A92F03EC9291}"/>
          </ac:spMkLst>
        </pc:spChg>
        <pc:spChg chg="mod">
          <ac:chgData name="Helen Springett (Central)" userId="92898a2b-e08b-47d3-9cc8-06e88b740f36" providerId="ADAL" clId="{3B0957B4-D07D-4933-BB8B-B218CD778BF1}" dt="2024-07-30T10:52:53.963" v="1248" actId="12"/>
          <ac:spMkLst>
            <pc:docMk/>
            <pc:sldMk cId="529411071" sldId="2528"/>
            <ac:spMk id="3" creationId="{80320E98-F0D1-8F2E-3D9C-0C97CC111611}"/>
          </ac:spMkLst>
        </pc:spChg>
        <pc:spChg chg="add">
          <ac:chgData name="Helen Springett (Central)" userId="92898a2b-e08b-47d3-9cc8-06e88b740f36" providerId="ADAL" clId="{3B0957B4-D07D-4933-BB8B-B218CD778BF1}" dt="2024-07-30T10:52:37.468" v="1246" actId="26606"/>
          <ac:spMkLst>
            <pc:docMk/>
            <pc:sldMk cId="529411071" sldId="2528"/>
            <ac:spMk id="8" creationId="{DAF1966E-FD40-4A4A-B61B-C4DF7FA05F06}"/>
          </ac:spMkLst>
        </pc:spChg>
        <pc:spChg chg="add">
          <ac:chgData name="Helen Springett (Central)" userId="92898a2b-e08b-47d3-9cc8-06e88b740f36" providerId="ADAL" clId="{3B0957B4-D07D-4933-BB8B-B218CD778BF1}" dt="2024-07-30T10:52:37.468" v="1246" actId="26606"/>
          <ac:spMkLst>
            <pc:docMk/>
            <pc:sldMk cId="529411071" sldId="2528"/>
            <ac:spMk id="10" creationId="{047BFA19-D45E-416B-A404-7AF2F3F27017}"/>
          </ac:spMkLst>
        </pc:spChg>
        <pc:spChg chg="add">
          <ac:chgData name="Helen Springett (Central)" userId="92898a2b-e08b-47d3-9cc8-06e88b740f36" providerId="ADAL" clId="{3B0957B4-D07D-4933-BB8B-B218CD778BF1}" dt="2024-07-30T10:52:37.468" v="1246" actId="26606"/>
          <ac:spMkLst>
            <pc:docMk/>
            <pc:sldMk cId="529411071" sldId="2528"/>
            <ac:spMk id="12" creationId="{8E0105E7-23DB-4CF2-8258-FF47C7620F6E}"/>
          </ac:spMkLst>
        </pc:spChg>
        <pc:spChg chg="add">
          <ac:chgData name="Helen Springett (Central)" userId="92898a2b-e08b-47d3-9cc8-06e88b740f36" providerId="ADAL" clId="{3B0957B4-D07D-4933-BB8B-B218CD778BF1}" dt="2024-07-30T10:52:37.468" v="1246" actId="26606"/>
          <ac:spMkLst>
            <pc:docMk/>
            <pc:sldMk cId="529411071" sldId="2528"/>
            <ac:spMk id="14" creationId="{074B4F7D-14B2-478B-8BF5-01E4E0C5D263}"/>
          </ac:spMkLst>
        </pc:spChg>
      </pc:sldChg>
      <pc:sldChg chg="addSp delSp modSp new mod setBg modClrScheme chgLayout">
        <pc:chgData name="Helen Springett (Central)" userId="92898a2b-e08b-47d3-9cc8-06e88b740f36" providerId="ADAL" clId="{3B0957B4-D07D-4933-BB8B-B218CD778BF1}" dt="2024-07-30T10:53:30.184" v="1253" actId="12"/>
        <pc:sldMkLst>
          <pc:docMk/>
          <pc:sldMk cId="2928671039" sldId="2529"/>
        </pc:sldMkLst>
        <pc:spChg chg="del mod ord">
          <ac:chgData name="Helen Springett (Central)" userId="92898a2b-e08b-47d3-9cc8-06e88b740f36" providerId="ADAL" clId="{3B0957B4-D07D-4933-BB8B-B218CD778BF1}" dt="2024-07-30T09:57:06.881" v="29" actId="700"/>
          <ac:spMkLst>
            <pc:docMk/>
            <pc:sldMk cId="2928671039" sldId="2529"/>
            <ac:spMk id="2" creationId="{2E411069-6C2F-1995-0FD6-421328A53A53}"/>
          </ac:spMkLst>
        </pc:spChg>
        <pc:spChg chg="del mod ord">
          <ac:chgData name="Helen Springett (Central)" userId="92898a2b-e08b-47d3-9cc8-06e88b740f36" providerId="ADAL" clId="{3B0957B4-D07D-4933-BB8B-B218CD778BF1}" dt="2024-07-30T09:57:06.881" v="29" actId="700"/>
          <ac:spMkLst>
            <pc:docMk/>
            <pc:sldMk cId="2928671039" sldId="2529"/>
            <ac:spMk id="3" creationId="{883F28C9-8351-1B66-DE28-FBD01F0CD7A4}"/>
          </ac:spMkLst>
        </pc:spChg>
        <pc:spChg chg="add mod ord">
          <ac:chgData name="Helen Springett (Central)" userId="92898a2b-e08b-47d3-9cc8-06e88b740f36" providerId="ADAL" clId="{3B0957B4-D07D-4933-BB8B-B218CD778BF1}" dt="2024-07-30T10:49:23.492" v="820" actId="26606"/>
          <ac:spMkLst>
            <pc:docMk/>
            <pc:sldMk cId="2928671039" sldId="2529"/>
            <ac:spMk id="4" creationId="{E13A9968-7656-8022-C3AF-2AED382F32A5}"/>
          </ac:spMkLst>
        </pc:spChg>
        <pc:spChg chg="add mod ord">
          <ac:chgData name="Helen Springett (Central)" userId="92898a2b-e08b-47d3-9cc8-06e88b740f36" providerId="ADAL" clId="{3B0957B4-D07D-4933-BB8B-B218CD778BF1}" dt="2024-07-30T10:53:30.184" v="1253" actId="12"/>
          <ac:spMkLst>
            <pc:docMk/>
            <pc:sldMk cId="2928671039" sldId="2529"/>
            <ac:spMk id="5" creationId="{2C6A2ED5-79F6-F430-A31C-5D08A827610C}"/>
          </ac:spMkLst>
        </pc:spChg>
        <pc:spChg chg="add">
          <ac:chgData name="Helen Springett (Central)" userId="92898a2b-e08b-47d3-9cc8-06e88b740f36" providerId="ADAL" clId="{3B0957B4-D07D-4933-BB8B-B218CD778BF1}" dt="2024-07-30T10:49:23.492" v="820" actId="26606"/>
          <ac:spMkLst>
            <pc:docMk/>
            <pc:sldMk cId="2928671039" sldId="2529"/>
            <ac:spMk id="10" creationId="{DAF1966E-FD40-4A4A-B61B-C4DF7FA05F06}"/>
          </ac:spMkLst>
        </pc:spChg>
        <pc:spChg chg="add">
          <ac:chgData name="Helen Springett (Central)" userId="92898a2b-e08b-47d3-9cc8-06e88b740f36" providerId="ADAL" clId="{3B0957B4-D07D-4933-BB8B-B218CD778BF1}" dt="2024-07-30T10:49:23.492" v="820" actId="26606"/>
          <ac:spMkLst>
            <pc:docMk/>
            <pc:sldMk cId="2928671039" sldId="2529"/>
            <ac:spMk id="12" creationId="{047BFA19-D45E-416B-A404-7AF2F3F27017}"/>
          </ac:spMkLst>
        </pc:spChg>
        <pc:spChg chg="add">
          <ac:chgData name="Helen Springett (Central)" userId="92898a2b-e08b-47d3-9cc8-06e88b740f36" providerId="ADAL" clId="{3B0957B4-D07D-4933-BB8B-B218CD778BF1}" dt="2024-07-30T10:49:23.492" v="820" actId="26606"/>
          <ac:spMkLst>
            <pc:docMk/>
            <pc:sldMk cId="2928671039" sldId="2529"/>
            <ac:spMk id="14" creationId="{8E0105E7-23DB-4CF2-8258-FF47C7620F6E}"/>
          </ac:spMkLst>
        </pc:spChg>
        <pc:spChg chg="add">
          <ac:chgData name="Helen Springett (Central)" userId="92898a2b-e08b-47d3-9cc8-06e88b740f36" providerId="ADAL" clId="{3B0957B4-D07D-4933-BB8B-B218CD778BF1}" dt="2024-07-30T10:49:23.492" v="820" actId="26606"/>
          <ac:spMkLst>
            <pc:docMk/>
            <pc:sldMk cId="2928671039" sldId="2529"/>
            <ac:spMk id="16" creationId="{074B4F7D-14B2-478B-8BF5-01E4E0C5D263}"/>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2A84A-9993-4DB1-881B-8AF3EC1DC1E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3EA4E72-87C8-46F5-8B0F-44D25D76A156}">
      <dgm:prSet/>
      <dgm:spPr/>
      <dgm:t>
        <a:bodyPr/>
        <a:lstStyle/>
        <a:p>
          <a:r>
            <a:rPr lang="en-GB" b="0" i="0" dirty="0"/>
            <a:t>There is no consultation on the changes to KCSIE this year. Call for evidence for 2025 supersedes this. </a:t>
          </a:r>
          <a:endParaRPr lang="en-US" dirty="0"/>
        </a:p>
      </dgm:t>
    </dgm:pt>
    <dgm:pt modelId="{F95A51C5-6799-4D98-A9D0-FC498C834571}" type="parTrans" cxnId="{B251E3C1-E52A-48FE-86F5-A5AF05B88B64}">
      <dgm:prSet/>
      <dgm:spPr/>
      <dgm:t>
        <a:bodyPr/>
        <a:lstStyle/>
        <a:p>
          <a:endParaRPr lang="en-US"/>
        </a:p>
      </dgm:t>
    </dgm:pt>
    <dgm:pt modelId="{3EC07EE4-2BC9-4D5C-B69B-3330D961C1DE}" type="sibTrans" cxnId="{B251E3C1-E52A-48FE-86F5-A5AF05B88B64}">
      <dgm:prSet/>
      <dgm:spPr/>
      <dgm:t>
        <a:bodyPr/>
        <a:lstStyle/>
        <a:p>
          <a:endParaRPr lang="en-US"/>
        </a:p>
      </dgm:t>
    </dgm:pt>
    <dgm:pt modelId="{45916463-AE51-4526-892F-E8769B003FA5}">
      <dgm:prSet/>
      <dgm:spPr/>
      <dgm:t>
        <a:bodyPr/>
        <a:lstStyle/>
        <a:p>
          <a:r>
            <a:rPr lang="en-GB" b="0" i="0"/>
            <a:t>Information has been added to the definition of safeguarding</a:t>
          </a:r>
          <a:endParaRPr lang="en-US"/>
        </a:p>
      </dgm:t>
    </dgm:pt>
    <dgm:pt modelId="{8F902C7F-E2B0-4273-A92F-7ECB8B361035}" type="parTrans" cxnId="{6ED974F7-3B1F-4635-8E87-8039062ACAA3}">
      <dgm:prSet/>
      <dgm:spPr/>
      <dgm:t>
        <a:bodyPr/>
        <a:lstStyle/>
        <a:p>
          <a:endParaRPr lang="en-US"/>
        </a:p>
      </dgm:t>
    </dgm:pt>
    <dgm:pt modelId="{209785D2-4B51-4785-A77F-5A29106805C4}" type="sibTrans" cxnId="{6ED974F7-3B1F-4635-8E87-8039062ACAA3}">
      <dgm:prSet/>
      <dgm:spPr/>
      <dgm:t>
        <a:bodyPr/>
        <a:lstStyle/>
        <a:p>
          <a:endParaRPr lang="en-US"/>
        </a:p>
      </dgm:t>
    </dgm:pt>
    <dgm:pt modelId="{EB2C87E0-2359-46D4-A951-A59006E9D9C8}">
      <dgm:prSet/>
      <dgm:spPr/>
      <dgm:t>
        <a:bodyPr/>
        <a:lstStyle/>
        <a:p>
          <a:r>
            <a:rPr lang="en-GB" b="0" i="0" dirty="0"/>
            <a:t>Suspensions and exclusions are a factor that should be considered when looking at early help</a:t>
          </a:r>
          <a:endParaRPr lang="en-US" dirty="0"/>
        </a:p>
      </dgm:t>
    </dgm:pt>
    <dgm:pt modelId="{B5034ADA-88FB-4810-B740-E469471C8A19}" type="parTrans" cxnId="{E433F14B-A6C9-45A2-90CB-6835D4B591F1}">
      <dgm:prSet/>
      <dgm:spPr/>
      <dgm:t>
        <a:bodyPr/>
        <a:lstStyle/>
        <a:p>
          <a:endParaRPr lang="en-US"/>
        </a:p>
      </dgm:t>
    </dgm:pt>
    <dgm:pt modelId="{A59E32A9-C46D-4D03-9615-C1398D21C8B8}" type="sibTrans" cxnId="{E433F14B-A6C9-45A2-90CB-6835D4B591F1}">
      <dgm:prSet/>
      <dgm:spPr/>
      <dgm:t>
        <a:bodyPr/>
        <a:lstStyle/>
        <a:p>
          <a:endParaRPr lang="en-US"/>
        </a:p>
      </dgm:t>
    </dgm:pt>
    <dgm:pt modelId="{0FF0369D-89EC-4264-8CD2-F6D1648F6429}">
      <dgm:prSet/>
      <dgm:spPr/>
      <dgm:t>
        <a:bodyPr/>
        <a:lstStyle/>
        <a:p>
          <a:r>
            <a:rPr lang="en-GB" b="0" i="0"/>
            <a:t>All staff should be aware of the indicators of exploitation</a:t>
          </a:r>
          <a:endParaRPr lang="en-US"/>
        </a:p>
      </dgm:t>
    </dgm:pt>
    <dgm:pt modelId="{38CC5BE4-6CE3-424C-A4CF-2C1EA4EE04AC}" type="parTrans" cxnId="{2746589F-CBC6-44BA-AA4A-C1D1D42D1380}">
      <dgm:prSet/>
      <dgm:spPr/>
      <dgm:t>
        <a:bodyPr/>
        <a:lstStyle/>
        <a:p>
          <a:endParaRPr lang="en-US"/>
        </a:p>
      </dgm:t>
    </dgm:pt>
    <dgm:pt modelId="{12982983-9CA3-4E3E-A21B-DAE9B7423C70}" type="sibTrans" cxnId="{2746589F-CBC6-44BA-AA4A-C1D1D42D1380}">
      <dgm:prSet/>
      <dgm:spPr/>
      <dgm:t>
        <a:bodyPr/>
        <a:lstStyle/>
        <a:p>
          <a:endParaRPr lang="en-US"/>
        </a:p>
      </dgm:t>
    </dgm:pt>
    <dgm:pt modelId="{8737A765-804A-4430-8CA8-F470ABD0C008}">
      <dgm:prSet/>
      <dgm:spPr/>
      <dgm:t>
        <a:bodyPr/>
        <a:lstStyle/>
        <a:p>
          <a:r>
            <a:rPr lang="en-GB" b="0" i="0" dirty="0"/>
            <a:t>Schools remain responsible for the safeguarding of pupils in alternative provision</a:t>
          </a:r>
          <a:endParaRPr lang="en-US" dirty="0"/>
        </a:p>
      </dgm:t>
    </dgm:pt>
    <dgm:pt modelId="{28CFC223-115C-4F64-8397-CAB74236C6E8}" type="parTrans" cxnId="{B2DAE525-F83D-44F6-8307-BCC8755481E1}">
      <dgm:prSet/>
      <dgm:spPr/>
      <dgm:t>
        <a:bodyPr/>
        <a:lstStyle/>
        <a:p>
          <a:endParaRPr lang="en-US"/>
        </a:p>
      </dgm:t>
    </dgm:pt>
    <dgm:pt modelId="{C61DDE29-1A72-424B-A973-ABA279995523}" type="sibTrans" cxnId="{B2DAE525-F83D-44F6-8307-BCC8755481E1}">
      <dgm:prSet/>
      <dgm:spPr/>
      <dgm:t>
        <a:bodyPr/>
        <a:lstStyle/>
        <a:p>
          <a:endParaRPr lang="en-US"/>
        </a:p>
      </dgm:t>
    </dgm:pt>
    <dgm:pt modelId="{81DB5FF2-3B82-46B0-81BD-BDAA0BD898DE}">
      <dgm:prSet/>
      <dgm:spPr/>
      <dgm:t>
        <a:bodyPr/>
        <a:lstStyle/>
        <a:p>
          <a:r>
            <a:rPr lang="en-GB" b="0" i="0"/>
            <a:t>DSLs should keep records of decisions made regarding safeguarding concerns</a:t>
          </a:r>
          <a:endParaRPr lang="en-US"/>
        </a:p>
      </dgm:t>
    </dgm:pt>
    <dgm:pt modelId="{7B520FF5-3384-4860-866E-43B795C17D5E}" type="parTrans" cxnId="{40540658-089E-4F4A-AF21-91983B515033}">
      <dgm:prSet/>
      <dgm:spPr/>
      <dgm:t>
        <a:bodyPr/>
        <a:lstStyle/>
        <a:p>
          <a:endParaRPr lang="en-US"/>
        </a:p>
      </dgm:t>
    </dgm:pt>
    <dgm:pt modelId="{1AA04265-68C6-4B5F-B313-314F9533F25F}" type="sibTrans" cxnId="{40540658-089E-4F4A-AF21-91983B515033}">
      <dgm:prSet/>
      <dgm:spPr/>
      <dgm:t>
        <a:bodyPr/>
        <a:lstStyle/>
        <a:p>
          <a:endParaRPr lang="en-US"/>
        </a:p>
      </dgm:t>
    </dgm:pt>
    <dgm:pt modelId="{A47D0015-1010-45DD-A373-801EEFC32FFB}">
      <dgm:prSet/>
      <dgm:spPr/>
      <dgm:t>
        <a:bodyPr/>
        <a:lstStyle/>
        <a:p>
          <a:r>
            <a:rPr lang="en-GB" b="0" i="0"/>
            <a:t>Disclaimers have been added to highlight guidance that is under review</a:t>
          </a:r>
          <a:endParaRPr lang="en-US"/>
        </a:p>
      </dgm:t>
    </dgm:pt>
    <dgm:pt modelId="{2B298079-77CC-416A-ACED-7290AB8B9F77}" type="parTrans" cxnId="{47BFF5E2-6D43-4AB9-9A50-1AF161C6FDF6}">
      <dgm:prSet/>
      <dgm:spPr/>
      <dgm:t>
        <a:bodyPr/>
        <a:lstStyle/>
        <a:p>
          <a:endParaRPr lang="en-US"/>
        </a:p>
      </dgm:t>
    </dgm:pt>
    <dgm:pt modelId="{A8C34714-494E-4E66-AE31-17DA025B3278}" type="sibTrans" cxnId="{47BFF5E2-6D43-4AB9-9A50-1AF161C6FDF6}">
      <dgm:prSet/>
      <dgm:spPr/>
      <dgm:t>
        <a:bodyPr/>
        <a:lstStyle/>
        <a:p>
          <a:endParaRPr lang="en-US"/>
        </a:p>
      </dgm:t>
    </dgm:pt>
    <dgm:pt modelId="{CB66D9E5-27B4-497A-B1AA-30CF1CBE32A7}">
      <dgm:prSet/>
      <dgm:spPr/>
      <dgm:t>
        <a:bodyPr/>
        <a:lstStyle/>
        <a:p>
          <a:r>
            <a:rPr lang="en-GB" b="0" i="0" dirty="0"/>
            <a:t>Changes have been made to reflect the latest version of ‘Working Together to Safeguard Children’</a:t>
          </a:r>
          <a:endParaRPr lang="en-US" dirty="0"/>
        </a:p>
      </dgm:t>
    </dgm:pt>
    <dgm:pt modelId="{6DDB841B-208C-4D56-BB90-FD718BCF7068}" type="parTrans" cxnId="{C2CF3DD0-B195-4CA1-9143-040AEE196E04}">
      <dgm:prSet/>
      <dgm:spPr/>
      <dgm:t>
        <a:bodyPr/>
        <a:lstStyle/>
        <a:p>
          <a:endParaRPr lang="en-US"/>
        </a:p>
      </dgm:t>
    </dgm:pt>
    <dgm:pt modelId="{179351BD-D172-4E2D-B3D2-BC615153F825}" type="sibTrans" cxnId="{C2CF3DD0-B195-4CA1-9143-040AEE196E04}">
      <dgm:prSet/>
      <dgm:spPr/>
      <dgm:t>
        <a:bodyPr/>
        <a:lstStyle/>
        <a:p>
          <a:endParaRPr lang="en-US"/>
        </a:p>
      </dgm:t>
    </dgm:pt>
    <dgm:pt modelId="{6CD92274-D97D-4201-9180-3BB3EF995044}" type="pres">
      <dgm:prSet presAssocID="{16B2A84A-9993-4DB1-881B-8AF3EC1DC1EC}" presName="linear" presStyleCnt="0">
        <dgm:presLayoutVars>
          <dgm:animLvl val="lvl"/>
          <dgm:resizeHandles val="exact"/>
        </dgm:presLayoutVars>
      </dgm:prSet>
      <dgm:spPr/>
    </dgm:pt>
    <dgm:pt modelId="{EA31A99B-2077-4A11-9872-A5736BCC655C}" type="pres">
      <dgm:prSet presAssocID="{33EA4E72-87C8-46F5-8B0F-44D25D76A156}" presName="parentText" presStyleLbl="node1" presStyleIdx="0" presStyleCnt="8">
        <dgm:presLayoutVars>
          <dgm:chMax val="0"/>
          <dgm:bulletEnabled val="1"/>
        </dgm:presLayoutVars>
      </dgm:prSet>
      <dgm:spPr/>
    </dgm:pt>
    <dgm:pt modelId="{B5091A6E-E863-47B2-B52F-15E0F5B55555}" type="pres">
      <dgm:prSet presAssocID="{3EC07EE4-2BC9-4D5C-B69B-3330D961C1DE}" presName="spacer" presStyleCnt="0"/>
      <dgm:spPr/>
    </dgm:pt>
    <dgm:pt modelId="{12FAA74A-6811-4C17-828A-84DDAAE115FB}" type="pres">
      <dgm:prSet presAssocID="{45916463-AE51-4526-892F-E8769B003FA5}" presName="parentText" presStyleLbl="node1" presStyleIdx="1" presStyleCnt="8">
        <dgm:presLayoutVars>
          <dgm:chMax val="0"/>
          <dgm:bulletEnabled val="1"/>
        </dgm:presLayoutVars>
      </dgm:prSet>
      <dgm:spPr/>
    </dgm:pt>
    <dgm:pt modelId="{931A49FB-8EC5-4E36-905E-2BD901C120C6}" type="pres">
      <dgm:prSet presAssocID="{209785D2-4B51-4785-A77F-5A29106805C4}" presName="spacer" presStyleCnt="0"/>
      <dgm:spPr/>
    </dgm:pt>
    <dgm:pt modelId="{3579E2CF-7794-4732-9C53-40C4790FBD0F}" type="pres">
      <dgm:prSet presAssocID="{EB2C87E0-2359-46D4-A951-A59006E9D9C8}" presName="parentText" presStyleLbl="node1" presStyleIdx="2" presStyleCnt="8">
        <dgm:presLayoutVars>
          <dgm:chMax val="0"/>
          <dgm:bulletEnabled val="1"/>
        </dgm:presLayoutVars>
      </dgm:prSet>
      <dgm:spPr/>
    </dgm:pt>
    <dgm:pt modelId="{745EB5B6-981D-478B-B8F9-ADF35D947738}" type="pres">
      <dgm:prSet presAssocID="{A59E32A9-C46D-4D03-9615-C1398D21C8B8}" presName="spacer" presStyleCnt="0"/>
      <dgm:spPr/>
    </dgm:pt>
    <dgm:pt modelId="{53E077B7-4679-4103-84A1-DBE2F1286E1B}" type="pres">
      <dgm:prSet presAssocID="{0FF0369D-89EC-4264-8CD2-F6D1648F6429}" presName="parentText" presStyleLbl="node1" presStyleIdx="3" presStyleCnt="8">
        <dgm:presLayoutVars>
          <dgm:chMax val="0"/>
          <dgm:bulletEnabled val="1"/>
        </dgm:presLayoutVars>
      </dgm:prSet>
      <dgm:spPr/>
    </dgm:pt>
    <dgm:pt modelId="{AAE4DF48-E9C3-4489-8DDC-DAF736FA365E}" type="pres">
      <dgm:prSet presAssocID="{12982983-9CA3-4E3E-A21B-DAE9B7423C70}" presName="spacer" presStyleCnt="0"/>
      <dgm:spPr/>
    </dgm:pt>
    <dgm:pt modelId="{C9D169CB-7E6F-4DE0-876C-CA3B0810551D}" type="pres">
      <dgm:prSet presAssocID="{8737A765-804A-4430-8CA8-F470ABD0C008}" presName="parentText" presStyleLbl="node1" presStyleIdx="4" presStyleCnt="8">
        <dgm:presLayoutVars>
          <dgm:chMax val="0"/>
          <dgm:bulletEnabled val="1"/>
        </dgm:presLayoutVars>
      </dgm:prSet>
      <dgm:spPr/>
    </dgm:pt>
    <dgm:pt modelId="{4723E55C-E5E2-49FA-89DE-45BFDCB500D2}" type="pres">
      <dgm:prSet presAssocID="{C61DDE29-1A72-424B-A973-ABA279995523}" presName="spacer" presStyleCnt="0"/>
      <dgm:spPr/>
    </dgm:pt>
    <dgm:pt modelId="{AB88AB18-3CFC-468C-868F-817AE6FE270A}" type="pres">
      <dgm:prSet presAssocID="{81DB5FF2-3B82-46B0-81BD-BDAA0BD898DE}" presName="parentText" presStyleLbl="node1" presStyleIdx="5" presStyleCnt="8">
        <dgm:presLayoutVars>
          <dgm:chMax val="0"/>
          <dgm:bulletEnabled val="1"/>
        </dgm:presLayoutVars>
      </dgm:prSet>
      <dgm:spPr/>
    </dgm:pt>
    <dgm:pt modelId="{A42BF253-E974-4BC4-851C-33EF2B1F2458}" type="pres">
      <dgm:prSet presAssocID="{1AA04265-68C6-4B5F-B313-314F9533F25F}" presName="spacer" presStyleCnt="0"/>
      <dgm:spPr/>
    </dgm:pt>
    <dgm:pt modelId="{CED58D39-4927-44B9-8C51-2C01576C86D9}" type="pres">
      <dgm:prSet presAssocID="{A47D0015-1010-45DD-A373-801EEFC32FFB}" presName="parentText" presStyleLbl="node1" presStyleIdx="6" presStyleCnt="8">
        <dgm:presLayoutVars>
          <dgm:chMax val="0"/>
          <dgm:bulletEnabled val="1"/>
        </dgm:presLayoutVars>
      </dgm:prSet>
      <dgm:spPr/>
    </dgm:pt>
    <dgm:pt modelId="{4122AC7C-C3A5-4A55-A4AB-28E5BC5E604E}" type="pres">
      <dgm:prSet presAssocID="{A8C34714-494E-4E66-AE31-17DA025B3278}" presName="spacer" presStyleCnt="0"/>
      <dgm:spPr/>
    </dgm:pt>
    <dgm:pt modelId="{B51C9F69-3F98-4FFA-A901-560759ABCA69}" type="pres">
      <dgm:prSet presAssocID="{CB66D9E5-27B4-497A-B1AA-30CF1CBE32A7}" presName="parentText" presStyleLbl="node1" presStyleIdx="7" presStyleCnt="8">
        <dgm:presLayoutVars>
          <dgm:chMax val="0"/>
          <dgm:bulletEnabled val="1"/>
        </dgm:presLayoutVars>
      </dgm:prSet>
      <dgm:spPr/>
    </dgm:pt>
  </dgm:ptLst>
  <dgm:cxnLst>
    <dgm:cxn modelId="{B2DAE525-F83D-44F6-8307-BCC8755481E1}" srcId="{16B2A84A-9993-4DB1-881B-8AF3EC1DC1EC}" destId="{8737A765-804A-4430-8CA8-F470ABD0C008}" srcOrd="4" destOrd="0" parTransId="{28CFC223-115C-4F64-8397-CAB74236C6E8}" sibTransId="{C61DDE29-1A72-424B-A973-ABA279995523}"/>
    <dgm:cxn modelId="{EC1AA22C-D1EF-479C-A0A7-44CA4AE32AE4}" type="presOf" srcId="{16B2A84A-9993-4DB1-881B-8AF3EC1DC1EC}" destId="{6CD92274-D97D-4201-9180-3BB3EF995044}" srcOrd="0" destOrd="0" presId="urn:microsoft.com/office/officeart/2005/8/layout/vList2"/>
    <dgm:cxn modelId="{E433F14B-A6C9-45A2-90CB-6835D4B591F1}" srcId="{16B2A84A-9993-4DB1-881B-8AF3EC1DC1EC}" destId="{EB2C87E0-2359-46D4-A951-A59006E9D9C8}" srcOrd="2" destOrd="0" parTransId="{B5034ADA-88FB-4810-B740-E469471C8A19}" sibTransId="{A59E32A9-C46D-4D03-9615-C1398D21C8B8}"/>
    <dgm:cxn modelId="{40540658-089E-4F4A-AF21-91983B515033}" srcId="{16B2A84A-9993-4DB1-881B-8AF3EC1DC1EC}" destId="{81DB5FF2-3B82-46B0-81BD-BDAA0BD898DE}" srcOrd="5" destOrd="0" parTransId="{7B520FF5-3384-4860-866E-43B795C17D5E}" sibTransId="{1AA04265-68C6-4B5F-B313-314F9533F25F}"/>
    <dgm:cxn modelId="{3C4A2C58-2778-4606-8913-78CAD6D41F61}" type="presOf" srcId="{CB66D9E5-27B4-497A-B1AA-30CF1CBE32A7}" destId="{B51C9F69-3F98-4FFA-A901-560759ABCA69}" srcOrd="0" destOrd="0" presId="urn:microsoft.com/office/officeart/2005/8/layout/vList2"/>
    <dgm:cxn modelId="{4C213291-FFFC-4CA9-BBEB-414EF1FDC549}" type="presOf" srcId="{33EA4E72-87C8-46F5-8B0F-44D25D76A156}" destId="{EA31A99B-2077-4A11-9872-A5736BCC655C}" srcOrd="0" destOrd="0" presId="urn:microsoft.com/office/officeart/2005/8/layout/vList2"/>
    <dgm:cxn modelId="{4721E791-BA0B-42C5-8C54-979AD2450103}" type="presOf" srcId="{0FF0369D-89EC-4264-8CD2-F6D1648F6429}" destId="{53E077B7-4679-4103-84A1-DBE2F1286E1B}" srcOrd="0" destOrd="0" presId="urn:microsoft.com/office/officeart/2005/8/layout/vList2"/>
    <dgm:cxn modelId="{2746589F-CBC6-44BA-AA4A-C1D1D42D1380}" srcId="{16B2A84A-9993-4DB1-881B-8AF3EC1DC1EC}" destId="{0FF0369D-89EC-4264-8CD2-F6D1648F6429}" srcOrd="3" destOrd="0" parTransId="{38CC5BE4-6CE3-424C-A4CF-2C1EA4EE04AC}" sibTransId="{12982983-9CA3-4E3E-A21B-DAE9B7423C70}"/>
    <dgm:cxn modelId="{3C453DC0-1E3A-43AD-90D7-AE5FA5B31E9F}" type="presOf" srcId="{EB2C87E0-2359-46D4-A951-A59006E9D9C8}" destId="{3579E2CF-7794-4732-9C53-40C4790FBD0F}" srcOrd="0" destOrd="0" presId="urn:microsoft.com/office/officeart/2005/8/layout/vList2"/>
    <dgm:cxn modelId="{B251E3C1-E52A-48FE-86F5-A5AF05B88B64}" srcId="{16B2A84A-9993-4DB1-881B-8AF3EC1DC1EC}" destId="{33EA4E72-87C8-46F5-8B0F-44D25D76A156}" srcOrd="0" destOrd="0" parTransId="{F95A51C5-6799-4D98-A9D0-FC498C834571}" sibTransId="{3EC07EE4-2BC9-4D5C-B69B-3330D961C1DE}"/>
    <dgm:cxn modelId="{C2CF3DD0-B195-4CA1-9143-040AEE196E04}" srcId="{16B2A84A-9993-4DB1-881B-8AF3EC1DC1EC}" destId="{CB66D9E5-27B4-497A-B1AA-30CF1CBE32A7}" srcOrd="7" destOrd="0" parTransId="{6DDB841B-208C-4D56-BB90-FD718BCF7068}" sibTransId="{179351BD-D172-4E2D-B3D2-BC615153F825}"/>
    <dgm:cxn modelId="{88A926D2-6708-4511-B072-A8451FBC6257}" type="presOf" srcId="{81DB5FF2-3B82-46B0-81BD-BDAA0BD898DE}" destId="{AB88AB18-3CFC-468C-868F-817AE6FE270A}" srcOrd="0" destOrd="0" presId="urn:microsoft.com/office/officeart/2005/8/layout/vList2"/>
    <dgm:cxn modelId="{23A870DF-854E-462B-842D-14FD22C06028}" type="presOf" srcId="{45916463-AE51-4526-892F-E8769B003FA5}" destId="{12FAA74A-6811-4C17-828A-84DDAAE115FB}" srcOrd="0" destOrd="0" presId="urn:microsoft.com/office/officeart/2005/8/layout/vList2"/>
    <dgm:cxn modelId="{47BFF5E2-6D43-4AB9-9A50-1AF161C6FDF6}" srcId="{16B2A84A-9993-4DB1-881B-8AF3EC1DC1EC}" destId="{A47D0015-1010-45DD-A373-801EEFC32FFB}" srcOrd="6" destOrd="0" parTransId="{2B298079-77CC-416A-ACED-7290AB8B9F77}" sibTransId="{A8C34714-494E-4E66-AE31-17DA025B3278}"/>
    <dgm:cxn modelId="{6BC674E6-7946-45E8-8469-AFEA9102B240}" type="presOf" srcId="{8737A765-804A-4430-8CA8-F470ABD0C008}" destId="{C9D169CB-7E6F-4DE0-876C-CA3B0810551D}" srcOrd="0" destOrd="0" presId="urn:microsoft.com/office/officeart/2005/8/layout/vList2"/>
    <dgm:cxn modelId="{FCDE30EE-14DD-47C5-8711-8EE882339C2F}" type="presOf" srcId="{A47D0015-1010-45DD-A373-801EEFC32FFB}" destId="{CED58D39-4927-44B9-8C51-2C01576C86D9}" srcOrd="0" destOrd="0" presId="urn:microsoft.com/office/officeart/2005/8/layout/vList2"/>
    <dgm:cxn modelId="{6ED974F7-3B1F-4635-8E87-8039062ACAA3}" srcId="{16B2A84A-9993-4DB1-881B-8AF3EC1DC1EC}" destId="{45916463-AE51-4526-892F-E8769B003FA5}" srcOrd="1" destOrd="0" parTransId="{8F902C7F-E2B0-4273-A92F-7ECB8B361035}" sibTransId="{209785D2-4B51-4785-A77F-5A29106805C4}"/>
    <dgm:cxn modelId="{BAA25588-ED93-4051-BC59-16D440FA4E95}" type="presParOf" srcId="{6CD92274-D97D-4201-9180-3BB3EF995044}" destId="{EA31A99B-2077-4A11-9872-A5736BCC655C}" srcOrd="0" destOrd="0" presId="urn:microsoft.com/office/officeart/2005/8/layout/vList2"/>
    <dgm:cxn modelId="{5D1A5ED1-45EE-43C1-92AC-808B2333FAE5}" type="presParOf" srcId="{6CD92274-D97D-4201-9180-3BB3EF995044}" destId="{B5091A6E-E863-47B2-B52F-15E0F5B55555}" srcOrd="1" destOrd="0" presId="urn:microsoft.com/office/officeart/2005/8/layout/vList2"/>
    <dgm:cxn modelId="{64CA4F96-EBEB-4C24-A4D9-333729DB7C3D}" type="presParOf" srcId="{6CD92274-D97D-4201-9180-3BB3EF995044}" destId="{12FAA74A-6811-4C17-828A-84DDAAE115FB}" srcOrd="2" destOrd="0" presId="urn:microsoft.com/office/officeart/2005/8/layout/vList2"/>
    <dgm:cxn modelId="{7E244CC9-0AAC-4E2E-A131-5AE7D6239815}" type="presParOf" srcId="{6CD92274-D97D-4201-9180-3BB3EF995044}" destId="{931A49FB-8EC5-4E36-905E-2BD901C120C6}" srcOrd="3" destOrd="0" presId="urn:microsoft.com/office/officeart/2005/8/layout/vList2"/>
    <dgm:cxn modelId="{C9417CE1-FA9A-4AC3-96AE-3DB31541D905}" type="presParOf" srcId="{6CD92274-D97D-4201-9180-3BB3EF995044}" destId="{3579E2CF-7794-4732-9C53-40C4790FBD0F}" srcOrd="4" destOrd="0" presId="urn:microsoft.com/office/officeart/2005/8/layout/vList2"/>
    <dgm:cxn modelId="{342DE464-F9BC-4C37-B9F5-9C205AA1C7C4}" type="presParOf" srcId="{6CD92274-D97D-4201-9180-3BB3EF995044}" destId="{745EB5B6-981D-478B-B8F9-ADF35D947738}" srcOrd="5" destOrd="0" presId="urn:microsoft.com/office/officeart/2005/8/layout/vList2"/>
    <dgm:cxn modelId="{EFA5EA13-C000-4D43-931F-44DE11A8FC97}" type="presParOf" srcId="{6CD92274-D97D-4201-9180-3BB3EF995044}" destId="{53E077B7-4679-4103-84A1-DBE2F1286E1B}" srcOrd="6" destOrd="0" presId="urn:microsoft.com/office/officeart/2005/8/layout/vList2"/>
    <dgm:cxn modelId="{F1E7D5D0-F14D-4848-886B-7B0C6155C4DF}" type="presParOf" srcId="{6CD92274-D97D-4201-9180-3BB3EF995044}" destId="{AAE4DF48-E9C3-4489-8DDC-DAF736FA365E}" srcOrd="7" destOrd="0" presId="urn:microsoft.com/office/officeart/2005/8/layout/vList2"/>
    <dgm:cxn modelId="{233E2449-E33B-4F9F-93C7-5C0BFE2A2E68}" type="presParOf" srcId="{6CD92274-D97D-4201-9180-3BB3EF995044}" destId="{C9D169CB-7E6F-4DE0-876C-CA3B0810551D}" srcOrd="8" destOrd="0" presId="urn:microsoft.com/office/officeart/2005/8/layout/vList2"/>
    <dgm:cxn modelId="{D6281EAA-3DBE-4583-85A2-DF875BB62A0C}" type="presParOf" srcId="{6CD92274-D97D-4201-9180-3BB3EF995044}" destId="{4723E55C-E5E2-49FA-89DE-45BFDCB500D2}" srcOrd="9" destOrd="0" presId="urn:microsoft.com/office/officeart/2005/8/layout/vList2"/>
    <dgm:cxn modelId="{7F514287-B34A-4967-90E5-5368695DAEFE}" type="presParOf" srcId="{6CD92274-D97D-4201-9180-3BB3EF995044}" destId="{AB88AB18-3CFC-468C-868F-817AE6FE270A}" srcOrd="10" destOrd="0" presId="urn:microsoft.com/office/officeart/2005/8/layout/vList2"/>
    <dgm:cxn modelId="{20017767-B9C5-4808-84EF-8E4212F3E3E7}" type="presParOf" srcId="{6CD92274-D97D-4201-9180-3BB3EF995044}" destId="{A42BF253-E974-4BC4-851C-33EF2B1F2458}" srcOrd="11" destOrd="0" presId="urn:microsoft.com/office/officeart/2005/8/layout/vList2"/>
    <dgm:cxn modelId="{643086B5-32CC-43E7-BC7A-621853AFDE4C}" type="presParOf" srcId="{6CD92274-D97D-4201-9180-3BB3EF995044}" destId="{CED58D39-4927-44B9-8C51-2C01576C86D9}" srcOrd="12" destOrd="0" presId="urn:microsoft.com/office/officeart/2005/8/layout/vList2"/>
    <dgm:cxn modelId="{A638B119-60E0-4823-B736-347180931CE2}" type="presParOf" srcId="{6CD92274-D97D-4201-9180-3BB3EF995044}" destId="{4122AC7C-C3A5-4A55-A4AB-28E5BC5E604E}" srcOrd="13" destOrd="0" presId="urn:microsoft.com/office/officeart/2005/8/layout/vList2"/>
    <dgm:cxn modelId="{358D7611-4B75-49C0-A268-8E4E2729DA11}" type="presParOf" srcId="{6CD92274-D97D-4201-9180-3BB3EF995044}" destId="{B51C9F69-3F98-4FFA-A901-560759ABCA69}"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AFCFE-7861-4DD2-A073-C5436CC1BD2A}" type="doc">
      <dgm:prSet loTypeId="urn:microsoft.com/office/officeart/2016/7/layout/RepeatingBendingProcessNew" loCatId="process" qsTypeId="urn:microsoft.com/office/officeart/2005/8/quickstyle/simple4" qsCatId="simple" csTypeId="urn:microsoft.com/office/officeart/2005/8/colors/colorful5" csCatId="colorful"/>
      <dgm:spPr/>
      <dgm:t>
        <a:bodyPr/>
        <a:lstStyle/>
        <a:p>
          <a:endParaRPr lang="en-US"/>
        </a:p>
      </dgm:t>
    </dgm:pt>
    <dgm:pt modelId="{45946351-38C0-431E-A1FF-A44DE274BED5}">
      <dgm:prSet/>
      <dgm:spPr/>
      <dgm:t>
        <a:bodyPr/>
        <a:lstStyle/>
        <a:p>
          <a:r>
            <a:rPr lang="en-GB" b="0" i="0"/>
            <a:t>Skipping school </a:t>
          </a:r>
          <a:endParaRPr lang="en-US"/>
        </a:p>
      </dgm:t>
    </dgm:pt>
    <dgm:pt modelId="{B6CD8C6D-A70E-4DD1-8476-88768969ED2D}" type="parTrans" cxnId="{E71125B7-D53B-4A9C-95E3-E93A7B4094C8}">
      <dgm:prSet/>
      <dgm:spPr/>
      <dgm:t>
        <a:bodyPr/>
        <a:lstStyle/>
        <a:p>
          <a:endParaRPr lang="en-US"/>
        </a:p>
      </dgm:t>
    </dgm:pt>
    <dgm:pt modelId="{83A3CCCE-F54B-4934-8D44-6E9173A461EC}" type="sibTrans" cxnId="{E71125B7-D53B-4A9C-95E3-E93A7B4094C8}">
      <dgm:prSet/>
      <dgm:spPr/>
      <dgm:t>
        <a:bodyPr/>
        <a:lstStyle/>
        <a:p>
          <a:endParaRPr lang="en-US"/>
        </a:p>
      </dgm:t>
    </dgm:pt>
    <dgm:pt modelId="{A4015715-3146-4CAD-97A2-4690D8F7EF61}">
      <dgm:prSet/>
      <dgm:spPr/>
      <dgm:t>
        <a:bodyPr/>
        <a:lstStyle/>
        <a:p>
          <a:r>
            <a:rPr lang="en-GB" b="0" i="0"/>
            <a:t>Staying out late or overnight </a:t>
          </a:r>
          <a:endParaRPr lang="en-US"/>
        </a:p>
      </dgm:t>
    </dgm:pt>
    <dgm:pt modelId="{4C503AA1-DDCA-4CC1-B607-2E08350D1EE7}" type="parTrans" cxnId="{B2906067-CB58-4DA4-9F5A-E4846C1C9CFD}">
      <dgm:prSet/>
      <dgm:spPr/>
      <dgm:t>
        <a:bodyPr/>
        <a:lstStyle/>
        <a:p>
          <a:endParaRPr lang="en-US"/>
        </a:p>
      </dgm:t>
    </dgm:pt>
    <dgm:pt modelId="{910EACC3-6830-429B-BCE7-B7F4428EFC45}" type="sibTrans" cxnId="{B2906067-CB58-4DA4-9F5A-E4846C1C9CFD}">
      <dgm:prSet/>
      <dgm:spPr/>
      <dgm:t>
        <a:bodyPr/>
        <a:lstStyle/>
        <a:p>
          <a:endParaRPr lang="en-US"/>
        </a:p>
      </dgm:t>
    </dgm:pt>
    <dgm:pt modelId="{04694E53-94B2-4C86-B9EE-B803EB70120F}">
      <dgm:prSet/>
      <dgm:spPr/>
      <dgm:t>
        <a:bodyPr/>
        <a:lstStyle/>
        <a:p>
          <a:r>
            <a:rPr lang="en-GB" b="0" i="0"/>
            <a:t>Unexplained gifts/new possessions </a:t>
          </a:r>
          <a:endParaRPr lang="en-US"/>
        </a:p>
      </dgm:t>
    </dgm:pt>
    <dgm:pt modelId="{5C598838-C378-4ABB-8EFA-DEFE4E655CF1}" type="parTrans" cxnId="{345F5977-B37B-456B-9189-99637C0850FE}">
      <dgm:prSet/>
      <dgm:spPr/>
      <dgm:t>
        <a:bodyPr/>
        <a:lstStyle/>
        <a:p>
          <a:endParaRPr lang="en-US"/>
        </a:p>
      </dgm:t>
    </dgm:pt>
    <dgm:pt modelId="{0D540657-8D37-435F-B3F8-78EB2E108530}" type="sibTrans" cxnId="{345F5977-B37B-456B-9189-99637C0850FE}">
      <dgm:prSet/>
      <dgm:spPr/>
      <dgm:t>
        <a:bodyPr/>
        <a:lstStyle/>
        <a:p>
          <a:endParaRPr lang="en-US"/>
        </a:p>
      </dgm:t>
    </dgm:pt>
    <dgm:pt modelId="{CDE123D9-1CD5-4476-ABD0-44F0561BF478}">
      <dgm:prSet/>
      <dgm:spPr/>
      <dgm:t>
        <a:bodyPr/>
        <a:lstStyle/>
        <a:p>
          <a:r>
            <a:rPr lang="en-GB" b="0" i="0"/>
            <a:t>Drugs and alcohol misuse </a:t>
          </a:r>
          <a:endParaRPr lang="en-US"/>
        </a:p>
      </dgm:t>
    </dgm:pt>
    <dgm:pt modelId="{962618C1-CF7E-4FAB-ADF7-3FC8EDE19232}" type="parTrans" cxnId="{12B1A527-9692-49DE-9D0D-4C4F6E227F44}">
      <dgm:prSet/>
      <dgm:spPr/>
      <dgm:t>
        <a:bodyPr/>
        <a:lstStyle/>
        <a:p>
          <a:endParaRPr lang="en-US"/>
        </a:p>
      </dgm:t>
    </dgm:pt>
    <dgm:pt modelId="{FAAA403E-4D8D-4BE6-AA62-3C22BDFEAA18}" type="sibTrans" cxnId="{12B1A527-9692-49DE-9D0D-4C4F6E227F44}">
      <dgm:prSet/>
      <dgm:spPr/>
      <dgm:t>
        <a:bodyPr/>
        <a:lstStyle/>
        <a:p>
          <a:endParaRPr lang="en-US"/>
        </a:p>
      </dgm:t>
    </dgm:pt>
    <dgm:pt modelId="{1C9C0719-552A-4BAB-B6DD-3BFC0E8EEB52}">
      <dgm:prSet/>
      <dgm:spPr/>
      <dgm:t>
        <a:bodyPr/>
        <a:lstStyle/>
        <a:p>
          <a:r>
            <a:rPr lang="en-GB" b="0" i="0"/>
            <a:t>Secretive behaviour </a:t>
          </a:r>
          <a:endParaRPr lang="en-US"/>
        </a:p>
      </dgm:t>
    </dgm:pt>
    <dgm:pt modelId="{F7F4F7D7-C6E1-4833-A497-8CBF40EB0FD8}" type="parTrans" cxnId="{3B8A31E2-3F5E-476F-B3F9-3EEF1EBB760A}">
      <dgm:prSet/>
      <dgm:spPr/>
      <dgm:t>
        <a:bodyPr/>
        <a:lstStyle/>
        <a:p>
          <a:endParaRPr lang="en-US"/>
        </a:p>
      </dgm:t>
    </dgm:pt>
    <dgm:pt modelId="{EEEF5491-1786-451A-BBCE-E9FAD7FC7812}" type="sibTrans" cxnId="{3B8A31E2-3F5E-476F-B3F9-3EEF1EBB760A}">
      <dgm:prSet/>
      <dgm:spPr/>
      <dgm:t>
        <a:bodyPr/>
        <a:lstStyle/>
        <a:p>
          <a:endParaRPr lang="en-US"/>
        </a:p>
      </dgm:t>
    </dgm:pt>
    <dgm:pt modelId="{5327D68B-FB37-4908-AFF3-6F1E648384F4}">
      <dgm:prSet/>
      <dgm:spPr/>
      <dgm:t>
        <a:bodyPr/>
        <a:lstStyle/>
        <a:p>
          <a:r>
            <a:rPr lang="en-GB" b="0" i="0"/>
            <a:t>Inappropriate or sexualised behaviour </a:t>
          </a:r>
          <a:endParaRPr lang="en-US"/>
        </a:p>
      </dgm:t>
    </dgm:pt>
    <dgm:pt modelId="{C0A6A479-3662-4FE7-918C-8C17042C5341}" type="parTrans" cxnId="{21DB81D5-61F2-4DA3-A21B-3D4B8E690F04}">
      <dgm:prSet/>
      <dgm:spPr/>
      <dgm:t>
        <a:bodyPr/>
        <a:lstStyle/>
        <a:p>
          <a:endParaRPr lang="en-US"/>
        </a:p>
      </dgm:t>
    </dgm:pt>
    <dgm:pt modelId="{10EF10E5-6443-4637-BE2C-1033CE684672}" type="sibTrans" cxnId="{21DB81D5-61F2-4DA3-A21B-3D4B8E690F04}">
      <dgm:prSet/>
      <dgm:spPr/>
      <dgm:t>
        <a:bodyPr/>
        <a:lstStyle/>
        <a:p>
          <a:endParaRPr lang="en-US"/>
        </a:p>
      </dgm:t>
    </dgm:pt>
    <dgm:pt modelId="{FC80B592-C254-4A29-AF33-EE30997FB044}">
      <dgm:prSet/>
      <dgm:spPr/>
      <dgm:t>
        <a:bodyPr/>
        <a:lstStyle/>
        <a:p>
          <a:r>
            <a:rPr lang="en-GB" b="0" i="0"/>
            <a:t>Friendship or relationships with older adults </a:t>
          </a:r>
          <a:endParaRPr lang="en-US"/>
        </a:p>
      </dgm:t>
    </dgm:pt>
    <dgm:pt modelId="{E66CDD5F-1B3E-4693-9954-D890D32DEC8D}" type="parTrans" cxnId="{AEED94F4-1409-4FDE-999D-4D28F78BD23C}">
      <dgm:prSet/>
      <dgm:spPr/>
      <dgm:t>
        <a:bodyPr/>
        <a:lstStyle/>
        <a:p>
          <a:endParaRPr lang="en-US"/>
        </a:p>
      </dgm:t>
    </dgm:pt>
    <dgm:pt modelId="{B311E917-101B-4292-AFBA-3C109A16526D}" type="sibTrans" cxnId="{AEED94F4-1409-4FDE-999D-4D28F78BD23C}">
      <dgm:prSet/>
      <dgm:spPr/>
      <dgm:t>
        <a:bodyPr/>
        <a:lstStyle/>
        <a:p>
          <a:endParaRPr lang="en-US"/>
        </a:p>
      </dgm:t>
    </dgm:pt>
    <dgm:pt modelId="{DC89D95A-F167-4560-BE95-AE6DA441EC49}">
      <dgm:prSet/>
      <dgm:spPr/>
      <dgm:t>
        <a:bodyPr/>
        <a:lstStyle/>
        <a:p>
          <a:r>
            <a:rPr lang="en-GB" b="0" i="0"/>
            <a:t>Significant changes in mood or behaviour changes in appearance (clothes, hygiene, etc). </a:t>
          </a:r>
          <a:endParaRPr lang="en-US"/>
        </a:p>
      </dgm:t>
    </dgm:pt>
    <dgm:pt modelId="{620F0011-892C-4991-81FD-8A1C3ECC72C9}" type="parTrans" cxnId="{A1974CB9-5EC9-40EE-A5CB-98E15BB7269C}">
      <dgm:prSet/>
      <dgm:spPr/>
      <dgm:t>
        <a:bodyPr/>
        <a:lstStyle/>
        <a:p>
          <a:endParaRPr lang="en-US"/>
        </a:p>
      </dgm:t>
    </dgm:pt>
    <dgm:pt modelId="{C8A19C1D-953C-4EC6-BE3A-73C3B1CFBBF8}" type="sibTrans" cxnId="{A1974CB9-5EC9-40EE-A5CB-98E15BB7269C}">
      <dgm:prSet/>
      <dgm:spPr/>
      <dgm:t>
        <a:bodyPr/>
        <a:lstStyle/>
        <a:p>
          <a:endParaRPr lang="en-US"/>
        </a:p>
      </dgm:t>
    </dgm:pt>
    <dgm:pt modelId="{545C132A-5A74-4AC9-A488-9A3344488FC4}">
      <dgm:prSet/>
      <dgm:spPr/>
      <dgm:t>
        <a:bodyPr/>
        <a:lstStyle/>
        <a:p>
          <a:r>
            <a:rPr lang="en-GB" b="0" i="0"/>
            <a:t>Becoming withdrawn or isolated, poor mental health/self-harm etc. </a:t>
          </a:r>
          <a:endParaRPr lang="en-US"/>
        </a:p>
      </dgm:t>
    </dgm:pt>
    <dgm:pt modelId="{9D30359E-8376-42F8-B51E-19883F0C48CC}" type="parTrans" cxnId="{72F52631-01DF-4AED-B503-0179D4B1D4F4}">
      <dgm:prSet/>
      <dgm:spPr/>
      <dgm:t>
        <a:bodyPr/>
        <a:lstStyle/>
        <a:p>
          <a:endParaRPr lang="en-US"/>
        </a:p>
      </dgm:t>
    </dgm:pt>
    <dgm:pt modelId="{73A0BA2B-EBBE-4803-8550-4B0ACEC42A0A}" type="sibTrans" cxnId="{72F52631-01DF-4AED-B503-0179D4B1D4F4}">
      <dgm:prSet/>
      <dgm:spPr/>
      <dgm:t>
        <a:bodyPr/>
        <a:lstStyle/>
        <a:p>
          <a:endParaRPr lang="en-US"/>
        </a:p>
      </dgm:t>
    </dgm:pt>
    <dgm:pt modelId="{3E30C024-5109-4D60-A020-53342F9146DF}">
      <dgm:prSet/>
      <dgm:spPr/>
      <dgm:t>
        <a:bodyPr/>
        <a:lstStyle/>
        <a:p>
          <a:r>
            <a:rPr lang="en-GB" b="0" i="0"/>
            <a:t>Lots of time spent on social media talking to ‘friends’ they haven’t met or that you don’t know. </a:t>
          </a:r>
          <a:endParaRPr lang="en-US"/>
        </a:p>
      </dgm:t>
    </dgm:pt>
    <dgm:pt modelId="{3CF75FE0-722B-48F5-B582-EA036C12FC8D}" type="parTrans" cxnId="{A4A6E50E-5FC6-47BD-A6CB-B5E4F081DE75}">
      <dgm:prSet/>
      <dgm:spPr/>
      <dgm:t>
        <a:bodyPr/>
        <a:lstStyle/>
        <a:p>
          <a:endParaRPr lang="en-US"/>
        </a:p>
      </dgm:t>
    </dgm:pt>
    <dgm:pt modelId="{02D5FA6A-A4DA-4A8A-8B00-4DCE1FDF839F}" type="sibTrans" cxnId="{A4A6E50E-5FC6-47BD-A6CB-B5E4F081DE75}">
      <dgm:prSet/>
      <dgm:spPr/>
      <dgm:t>
        <a:bodyPr/>
        <a:lstStyle/>
        <a:p>
          <a:endParaRPr lang="en-US"/>
        </a:p>
      </dgm:t>
    </dgm:pt>
    <dgm:pt modelId="{D57E6239-9413-4A64-94B4-386E6AD36C63}">
      <dgm:prSet/>
      <dgm:spPr/>
      <dgm:t>
        <a:bodyPr/>
        <a:lstStyle/>
        <a:p>
          <a:r>
            <a:rPr lang="en-GB" b="0" i="0"/>
            <a:t>Unexplained injuries </a:t>
          </a:r>
          <a:endParaRPr lang="en-US"/>
        </a:p>
      </dgm:t>
    </dgm:pt>
    <dgm:pt modelId="{8E48D45F-45F3-4E26-AEC3-531347077812}" type="parTrans" cxnId="{188A1712-51F7-45F3-853A-FFF1264F3807}">
      <dgm:prSet/>
      <dgm:spPr/>
      <dgm:t>
        <a:bodyPr/>
        <a:lstStyle/>
        <a:p>
          <a:endParaRPr lang="en-US"/>
        </a:p>
      </dgm:t>
    </dgm:pt>
    <dgm:pt modelId="{C93BA52E-5594-4946-AC98-852264A4E20C}" type="sibTrans" cxnId="{188A1712-51F7-45F3-853A-FFF1264F3807}">
      <dgm:prSet/>
      <dgm:spPr/>
      <dgm:t>
        <a:bodyPr/>
        <a:lstStyle/>
        <a:p>
          <a:endParaRPr lang="en-US"/>
        </a:p>
      </dgm:t>
    </dgm:pt>
    <dgm:pt modelId="{9D361801-3A95-4B2D-8B0C-BBAE3B970A54}">
      <dgm:prSet/>
      <dgm:spPr/>
      <dgm:t>
        <a:bodyPr/>
        <a:lstStyle/>
        <a:p>
          <a:r>
            <a:rPr lang="en-GB" b="0" i="0"/>
            <a:t>They own a second mobile phone from which they are receiving a high volume of calls or need to leave urgently after receiving a text/call </a:t>
          </a:r>
          <a:endParaRPr lang="en-US"/>
        </a:p>
      </dgm:t>
    </dgm:pt>
    <dgm:pt modelId="{55A3B35A-D72C-49A3-9A91-5601040BC915}" type="parTrans" cxnId="{0537133E-357E-4548-A334-9F0213F29274}">
      <dgm:prSet/>
      <dgm:spPr/>
      <dgm:t>
        <a:bodyPr/>
        <a:lstStyle/>
        <a:p>
          <a:endParaRPr lang="en-US"/>
        </a:p>
      </dgm:t>
    </dgm:pt>
    <dgm:pt modelId="{A016AA56-B944-4EBA-8DC6-2C6813401F19}" type="sibTrans" cxnId="{0537133E-357E-4548-A334-9F0213F29274}">
      <dgm:prSet/>
      <dgm:spPr/>
      <dgm:t>
        <a:bodyPr/>
        <a:lstStyle/>
        <a:p>
          <a:endParaRPr lang="en-US"/>
        </a:p>
      </dgm:t>
    </dgm:pt>
    <dgm:pt modelId="{FB223309-A1C9-4CD5-8A7A-3D104471A826}" type="pres">
      <dgm:prSet presAssocID="{58EAFCFE-7861-4DD2-A073-C5436CC1BD2A}" presName="Name0" presStyleCnt="0">
        <dgm:presLayoutVars>
          <dgm:dir/>
          <dgm:resizeHandles val="exact"/>
        </dgm:presLayoutVars>
      </dgm:prSet>
      <dgm:spPr/>
    </dgm:pt>
    <dgm:pt modelId="{7802CF18-1ED6-4951-8257-DE67AFDCE686}" type="pres">
      <dgm:prSet presAssocID="{45946351-38C0-431E-A1FF-A44DE274BED5}" presName="node" presStyleLbl="node1" presStyleIdx="0" presStyleCnt="12">
        <dgm:presLayoutVars>
          <dgm:bulletEnabled val="1"/>
        </dgm:presLayoutVars>
      </dgm:prSet>
      <dgm:spPr/>
    </dgm:pt>
    <dgm:pt modelId="{D1935E36-81CE-479F-A59F-BEF85777B024}" type="pres">
      <dgm:prSet presAssocID="{83A3CCCE-F54B-4934-8D44-6E9173A461EC}" presName="sibTrans" presStyleLbl="sibTrans1D1" presStyleIdx="0" presStyleCnt="11"/>
      <dgm:spPr/>
    </dgm:pt>
    <dgm:pt modelId="{4E1ED933-1668-4D12-9A1D-F507F624CD53}" type="pres">
      <dgm:prSet presAssocID="{83A3CCCE-F54B-4934-8D44-6E9173A461EC}" presName="connectorText" presStyleLbl="sibTrans1D1" presStyleIdx="0" presStyleCnt="11"/>
      <dgm:spPr/>
    </dgm:pt>
    <dgm:pt modelId="{181D6AEA-53EA-4E20-9E95-4D48268FCC92}" type="pres">
      <dgm:prSet presAssocID="{A4015715-3146-4CAD-97A2-4690D8F7EF61}" presName="node" presStyleLbl="node1" presStyleIdx="1" presStyleCnt="12">
        <dgm:presLayoutVars>
          <dgm:bulletEnabled val="1"/>
        </dgm:presLayoutVars>
      </dgm:prSet>
      <dgm:spPr/>
    </dgm:pt>
    <dgm:pt modelId="{7BD3E6E2-36DB-4CBD-B85A-FB10B4B4E935}" type="pres">
      <dgm:prSet presAssocID="{910EACC3-6830-429B-BCE7-B7F4428EFC45}" presName="sibTrans" presStyleLbl="sibTrans1D1" presStyleIdx="1" presStyleCnt="11"/>
      <dgm:spPr/>
    </dgm:pt>
    <dgm:pt modelId="{7F710033-D20B-421A-A366-0A327DF75990}" type="pres">
      <dgm:prSet presAssocID="{910EACC3-6830-429B-BCE7-B7F4428EFC45}" presName="connectorText" presStyleLbl="sibTrans1D1" presStyleIdx="1" presStyleCnt="11"/>
      <dgm:spPr/>
    </dgm:pt>
    <dgm:pt modelId="{D4D6C269-0991-4994-9AE5-4496CBDD11BB}" type="pres">
      <dgm:prSet presAssocID="{04694E53-94B2-4C86-B9EE-B803EB70120F}" presName="node" presStyleLbl="node1" presStyleIdx="2" presStyleCnt="12">
        <dgm:presLayoutVars>
          <dgm:bulletEnabled val="1"/>
        </dgm:presLayoutVars>
      </dgm:prSet>
      <dgm:spPr/>
    </dgm:pt>
    <dgm:pt modelId="{D6091D4E-5CF8-4647-A025-FA9D0832BFA1}" type="pres">
      <dgm:prSet presAssocID="{0D540657-8D37-435F-B3F8-78EB2E108530}" presName="sibTrans" presStyleLbl="sibTrans1D1" presStyleIdx="2" presStyleCnt="11"/>
      <dgm:spPr/>
    </dgm:pt>
    <dgm:pt modelId="{89753191-F5E7-434D-A3BE-762D88372C67}" type="pres">
      <dgm:prSet presAssocID="{0D540657-8D37-435F-B3F8-78EB2E108530}" presName="connectorText" presStyleLbl="sibTrans1D1" presStyleIdx="2" presStyleCnt="11"/>
      <dgm:spPr/>
    </dgm:pt>
    <dgm:pt modelId="{D2ECB84B-9BAB-455F-BBDB-B0E6DC7661A8}" type="pres">
      <dgm:prSet presAssocID="{CDE123D9-1CD5-4476-ABD0-44F0561BF478}" presName="node" presStyleLbl="node1" presStyleIdx="3" presStyleCnt="12">
        <dgm:presLayoutVars>
          <dgm:bulletEnabled val="1"/>
        </dgm:presLayoutVars>
      </dgm:prSet>
      <dgm:spPr/>
    </dgm:pt>
    <dgm:pt modelId="{0C13D52B-314C-45AE-A36B-1141B844EE91}" type="pres">
      <dgm:prSet presAssocID="{FAAA403E-4D8D-4BE6-AA62-3C22BDFEAA18}" presName="sibTrans" presStyleLbl="sibTrans1D1" presStyleIdx="3" presStyleCnt="11"/>
      <dgm:spPr/>
    </dgm:pt>
    <dgm:pt modelId="{8CB9BDFD-61EE-4676-B889-F0CF08F110C9}" type="pres">
      <dgm:prSet presAssocID="{FAAA403E-4D8D-4BE6-AA62-3C22BDFEAA18}" presName="connectorText" presStyleLbl="sibTrans1D1" presStyleIdx="3" presStyleCnt="11"/>
      <dgm:spPr/>
    </dgm:pt>
    <dgm:pt modelId="{D461BC74-E449-4441-9E84-BCFDC59FA6D8}" type="pres">
      <dgm:prSet presAssocID="{1C9C0719-552A-4BAB-B6DD-3BFC0E8EEB52}" presName="node" presStyleLbl="node1" presStyleIdx="4" presStyleCnt="12">
        <dgm:presLayoutVars>
          <dgm:bulletEnabled val="1"/>
        </dgm:presLayoutVars>
      </dgm:prSet>
      <dgm:spPr/>
    </dgm:pt>
    <dgm:pt modelId="{4A141D7A-EDBE-4482-8A87-9CA84C60C879}" type="pres">
      <dgm:prSet presAssocID="{EEEF5491-1786-451A-BBCE-E9FAD7FC7812}" presName="sibTrans" presStyleLbl="sibTrans1D1" presStyleIdx="4" presStyleCnt="11"/>
      <dgm:spPr/>
    </dgm:pt>
    <dgm:pt modelId="{2FD7A30C-D8F0-4281-9BF0-7F8B63F5E86B}" type="pres">
      <dgm:prSet presAssocID="{EEEF5491-1786-451A-BBCE-E9FAD7FC7812}" presName="connectorText" presStyleLbl="sibTrans1D1" presStyleIdx="4" presStyleCnt="11"/>
      <dgm:spPr/>
    </dgm:pt>
    <dgm:pt modelId="{D298FE4D-E664-40D5-B987-509AC921152F}" type="pres">
      <dgm:prSet presAssocID="{5327D68B-FB37-4908-AFF3-6F1E648384F4}" presName="node" presStyleLbl="node1" presStyleIdx="5" presStyleCnt="12">
        <dgm:presLayoutVars>
          <dgm:bulletEnabled val="1"/>
        </dgm:presLayoutVars>
      </dgm:prSet>
      <dgm:spPr/>
    </dgm:pt>
    <dgm:pt modelId="{E612B4CF-9168-4EC4-9C96-11E30E46849B}" type="pres">
      <dgm:prSet presAssocID="{10EF10E5-6443-4637-BE2C-1033CE684672}" presName="sibTrans" presStyleLbl="sibTrans1D1" presStyleIdx="5" presStyleCnt="11"/>
      <dgm:spPr/>
    </dgm:pt>
    <dgm:pt modelId="{7203AFA5-A170-461D-889C-ADB8606BAF2B}" type="pres">
      <dgm:prSet presAssocID="{10EF10E5-6443-4637-BE2C-1033CE684672}" presName="connectorText" presStyleLbl="sibTrans1D1" presStyleIdx="5" presStyleCnt="11"/>
      <dgm:spPr/>
    </dgm:pt>
    <dgm:pt modelId="{316BC0B1-E1C6-4493-ACB5-DF48CB21F8F1}" type="pres">
      <dgm:prSet presAssocID="{FC80B592-C254-4A29-AF33-EE30997FB044}" presName="node" presStyleLbl="node1" presStyleIdx="6" presStyleCnt="12">
        <dgm:presLayoutVars>
          <dgm:bulletEnabled val="1"/>
        </dgm:presLayoutVars>
      </dgm:prSet>
      <dgm:spPr/>
    </dgm:pt>
    <dgm:pt modelId="{61D9FF87-23AD-4AA4-B780-60E128533F01}" type="pres">
      <dgm:prSet presAssocID="{B311E917-101B-4292-AFBA-3C109A16526D}" presName="sibTrans" presStyleLbl="sibTrans1D1" presStyleIdx="6" presStyleCnt="11"/>
      <dgm:spPr/>
    </dgm:pt>
    <dgm:pt modelId="{FDDA3CB8-25B8-4BF8-901D-4C754032B9D9}" type="pres">
      <dgm:prSet presAssocID="{B311E917-101B-4292-AFBA-3C109A16526D}" presName="connectorText" presStyleLbl="sibTrans1D1" presStyleIdx="6" presStyleCnt="11"/>
      <dgm:spPr/>
    </dgm:pt>
    <dgm:pt modelId="{FD652D97-DCC5-4B7B-BB61-99B2D9AB1522}" type="pres">
      <dgm:prSet presAssocID="{DC89D95A-F167-4560-BE95-AE6DA441EC49}" presName="node" presStyleLbl="node1" presStyleIdx="7" presStyleCnt="12">
        <dgm:presLayoutVars>
          <dgm:bulletEnabled val="1"/>
        </dgm:presLayoutVars>
      </dgm:prSet>
      <dgm:spPr/>
    </dgm:pt>
    <dgm:pt modelId="{CD12B151-5DC9-48D5-BA83-B89E009253ED}" type="pres">
      <dgm:prSet presAssocID="{C8A19C1D-953C-4EC6-BE3A-73C3B1CFBBF8}" presName="sibTrans" presStyleLbl="sibTrans1D1" presStyleIdx="7" presStyleCnt="11"/>
      <dgm:spPr/>
    </dgm:pt>
    <dgm:pt modelId="{2BB23E78-4DDF-437D-A17D-3FF4B17BD5EE}" type="pres">
      <dgm:prSet presAssocID="{C8A19C1D-953C-4EC6-BE3A-73C3B1CFBBF8}" presName="connectorText" presStyleLbl="sibTrans1D1" presStyleIdx="7" presStyleCnt="11"/>
      <dgm:spPr/>
    </dgm:pt>
    <dgm:pt modelId="{64FE485F-EA70-42A0-9B57-4C37A3C1258A}" type="pres">
      <dgm:prSet presAssocID="{545C132A-5A74-4AC9-A488-9A3344488FC4}" presName="node" presStyleLbl="node1" presStyleIdx="8" presStyleCnt="12">
        <dgm:presLayoutVars>
          <dgm:bulletEnabled val="1"/>
        </dgm:presLayoutVars>
      </dgm:prSet>
      <dgm:spPr/>
    </dgm:pt>
    <dgm:pt modelId="{1B306057-D78A-4CF6-9636-0251487E6BC0}" type="pres">
      <dgm:prSet presAssocID="{73A0BA2B-EBBE-4803-8550-4B0ACEC42A0A}" presName="sibTrans" presStyleLbl="sibTrans1D1" presStyleIdx="8" presStyleCnt="11"/>
      <dgm:spPr/>
    </dgm:pt>
    <dgm:pt modelId="{A0262F6F-AE2C-46C9-92B4-CFD46FF13964}" type="pres">
      <dgm:prSet presAssocID="{73A0BA2B-EBBE-4803-8550-4B0ACEC42A0A}" presName="connectorText" presStyleLbl="sibTrans1D1" presStyleIdx="8" presStyleCnt="11"/>
      <dgm:spPr/>
    </dgm:pt>
    <dgm:pt modelId="{0850D740-77EE-4584-99EA-C41367699ED5}" type="pres">
      <dgm:prSet presAssocID="{3E30C024-5109-4D60-A020-53342F9146DF}" presName="node" presStyleLbl="node1" presStyleIdx="9" presStyleCnt="12">
        <dgm:presLayoutVars>
          <dgm:bulletEnabled val="1"/>
        </dgm:presLayoutVars>
      </dgm:prSet>
      <dgm:spPr/>
    </dgm:pt>
    <dgm:pt modelId="{62766346-3E4F-4F32-B741-813496F04A97}" type="pres">
      <dgm:prSet presAssocID="{02D5FA6A-A4DA-4A8A-8B00-4DCE1FDF839F}" presName="sibTrans" presStyleLbl="sibTrans1D1" presStyleIdx="9" presStyleCnt="11"/>
      <dgm:spPr/>
    </dgm:pt>
    <dgm:pt modelId="{3B45DBE6-1481-45D4-AC17-A74473EE72AC}" type="pres">
      <dgm:prSet presAssocID="{02D5FA6A-A4DA-4A8A-8B00-4DCE1FDF839F}" presName="connectorText" presStyleLbl="sibTrans1D1" presStyleIdx="9" presStyleCnt="11"/>
      <dgm:spPr/>
    </dgm:pt>
    <dgm:pt modelId="{DCFBAA04-A60E-45DE-97D8-C4525FA85D6A}" type="pres">
      <dgm:prSet presAssocID="{D57E6239-9413-4A64-94B4-386E6AD36C63}" presName="node" presStyleLbl="node1" presStyleIdx="10" presStyleCnt="12">
        <dgm:presLayoutVars>
          <dgm:bulletEnabled val="1"/>
        </dgm:presLayoutVars>
      </dgm:prSet>
      <dgm:spPr/>
    </dgm:pt>
    <dgm:pt modelId="{DA67FF61-EAE7-4DEA-965D-8A2EA8C14BD3}" type="pres">
      <dgm:prSet presAssocID="{C93BA52E-5594-4946-AC98-852264A4E20C}" presName="sibTrans" presStyleLbl="sibTrans1D1" presStyleIdx="10" presStyleCnt="11"/>
      <dgm:spPr/>
    </dgm:pt>
    <dgm:pt modelId="{FDAEC86E-064D-40B9-981B-BAE877A0CD73}" type="pres">
      <dgm:prSet presAssocID="{C93BA52E-5594-4946-AC98-852264A4E20C}" presName="connectorText" presStyleLbl="sibTrans1D1" presStyleIdx="10" presStyleCnt="11"/>
      <dgm:spPr/>
    </dgm:pt>
    <dgm:pt modelId="{0769E85B-EA43-4751-89DA-3FD9B3F87B7B}" type="pres">
      <dgm:prSet presAssocID="{9D361801-3A95-4B2D-8B0C-BBAE3B970A54}" presName="node" presStyleLbl="node1" presStyleIdx="11" presStyleCnt="12">
        <dgm:presLayoutVars>
          <dgm:bulletEnabled val="1"/>
        </dgm:presLayoutVars>
      </dgm:prSet>
      <dgm:spPr/>
    </dgm:pt>
  </dgm:ptLst>
  <dgm:cxnLst>
    <dgm:cxn modelId="{2C6D7B04-2EC7-4FBA-B2D8-A6BA43B7E615}" type="presOf" srcId="{EEEF5491-1786-451A-BBCE-E9FAD7FC7812}" destId="{4A141D7A-EDBE-4482-8A87-9CA84C60C879}" srcOrd="0" destOrd="0" presId="urn:microsoft.com/office/officeart/2016/7/layout/RepeatingBendingProcessNew"/>
    <dgm:cxn modelId="{E641FB06-E60B-4C30-87CB-4585C69766E1}" type="presOf" srcId="{83A3CCCE-F54B-4934-8D44-6E9173A461EC}" destId="{4E1ED933-1668-4D12-9A1D-F507F624CD53}" srcOrd="1" destOrd="0" presId="urn:microsoft.com/office/officeart/2016/7/layout/RepeatingBendingProcessNew"/>
    <dgm:cxn modelId="{EFB6450C-ACCD-4098-BA51-35DEF9BE3B1C}" type="presOf" srcId="{C8A19C1D-953C-4EC6-BE3A-73C3B1CFBBF8}" destId="{CD12B151-5DC9-48D5-BA83-B89E009253ED}" srcOrd="0" destOrd="0" presId="urn:microsoft.com/office/officeart/2016/7/layout/RepeatingBendingProcessNew"/>
    <dgm:cxn modelId="{A4A6E50E-5FC6-47BD-A6CB-B5E4F081DE75}" srcId="{58EAFCFE-7861-4DD2-A073-C5436CC1BD2A}" destId="{3E30C024-5109-4D60-A020-53342F9146DF}" srcOrd="9" destOrd="0" parTransId="{3CF75FE0-722B-48F5-B582-EA036C12FC8D}" sibTransId="{02D5FA6A-A4DA-4A8A-8B00-4DCE1FDF839F}"/>
    <dgm:cxn modelId="{188A1712-51F7-45F3-853A-FFF1264F3807}" srcId="{58EAFCFE-7861-4DD2-A073-C5436CC1BD2A}" destId="{D57E6239-9413-4A64-94B4-386E6AD36C63}" srcOrd="10" destOrd="0" parTransId="{8E48D45F-45F3-4E26-AEC3-531347077812}" sibTransId="{C93BA52E-5594-4946-AC98-852264A4E20C}"/>
    <dgm:cxn modelId="{C3695112-2E9F-47D8-80E5-7B09B46FE34B}" type="presOf" srcId="{910EACC3-6830-429B-BCE7-B7F4428EFC45}" destId="{7BD3E6E2-36DB-4CBD-B85A-FB10B4B4E935}" srcOrd="0" destOrd="0" presId="urn:microsoft.com/office/officeart/2016/7/layout/RepeatingBendingProcessNew"/>
    <dgm:cxn modelId="{65E59113-0E5C-4379-A025-0215C386E43F}" type="presOf" srcId="{DC89D95A-F167-4560-BE95-AE6DA441EC49}" destId="{FD652D97-DCC5-4B7B-BB61-99B2D9AB1522}" srcOrd="0" destOrd="0" presId="urn:microsoft.com/office/officeart/2016/7/layout/RepeatingBendingProcessNew"/>
    <dgm:cxn modelId="{EC2D5E14-02D1-463D-A7B9-6E65F9CB0682}" type="presOf" srcId="{545C132A-5A74-4AC9-A488-9A3344488FC4}" destId="{64FE485F-EA70-42A0-9B57-4C37A3C1258A}" srcOrd="0" destOrd="0" presId="urn:microsoft.com/office/officeart/2016/7/layout/RepeatingBendingProcessNew"/>
    <dgm:cxn modelId="{52AAFD14-FBA8-4FE2-BF45-91BC5C4927D9}" type="presOf" srcId="{73A0BA2B-EBBE-4803-8550-4B0ACEC42A0A}" destId="{1B306057-D78A-4CF6-9636-0251487E6BC0}" srcOrd="0" destOrd="0" presId="urn:microsoft.com/office/officeart/2016/7/layout/RepeatingBendingProcessNew"/>
    <dgm:cxn modelId="{FFB5691E-51B6-4B24-A7F9-4E521E26DAFF}" type="presOf" srcId="{10EF10E5-6443-4637-BE2C-1033CE684672}" destId="{7203AFA5-A170-461D-889C-ADB8606BAF2B}" srcOrd="1" destOrd="0" presId="urn:microsoft.com/office/officeart/2016/7/layout/RepeatingBendingProcessNew"/>
    <dgm:cxn modelId="{12B1A527-9692-49DE-9D0D-4C4F6E227F44}" srcId="{58EAFCFE-7861-4DD2-A073-C5436CC1BD2A}" destId="{CDE123D9-1CD5-4476-ABD0-44F0561BF478}" srcOrd="3" destOrd="0" parTransId="{962618C1-CF7E-4FAB-ADF7-3FC8EDE19232}" sibTransId="{FAAA403E-4D8D-4BE6-AA62-3C22BDFEAA18}"/>
    <dgm:cxn modelId="{1B8F0629-9001-4AEE-A6E2-45FDB2A575C7}" type="presOf" srcId="{3E30C024-5109-4D60-A020-53342F9146DF}" destId="{0850D740-77EE-4584-99EA-C41367699ED5}" srcOrd="0" destOrd="0" presId="urn:microsoft.com/office/officeart/2016/7/layout/RepeatingBendingProcessNew"/>
    <dgm:cxn modelId="{4DD40E30-AAB3-4492-9B68-45FBC11AFD69}" type="presOf" srcId="{C93BA52E-5594-4946-AC98-852264A4E20C}" destId="{FDAEC86E-064D-40B9-981B-BAE877A0CD73}" srcOrd="1" destOrd="0" presId="urn:microsoft.com/office/officeart/2016/7/layout/RepeatingBendingProcessNew"/>
    <dgm:cxn modelId="{FB6A5630-1943-48BD-AE1A-B7CBAF11D8B4}" type="presOf" srcId="{83A3CCCE-F54B-4934-8D44-6E9173A461EC}" destId="{D1935E36-81CE-479F-A59F-BEF85777B024}" srcOrd="0" destOrd="0" presId="urn:microsoft.com/office/officeart/2016/7/layout/RepeatingBendingProcessNew"/>
    <dgm:cxn modelId="{72F52631-01DF-4AED-B503-0179D4B1D4F4}" srcId="{58EAFCFE-7861-4DD2-A073-C5436CC1BD2A}" destId="{545C132A-5A74-4AC9-A488-9A3344488FC4}" srcOrd="8" destOrd="0" parTransId="{9D30359E-8376-42F8-B51E-19883F0C48CC}" sibTransId="{73A0BA2B-EBBE-4803-8550-4B0ACEC42A0A}"/>
    <dgm:cxn modelId="{0537133E-357E-4548-A334-9F0213F29274}" srcId="{58EAFCFE-7861-4DD2-A073-C5436CC1BD2A}" destId="{9D361801-3A95-4B2D-8B0C-BBAE3B970A54}" srcOrd="11" destOrd="0" parTransId="{55A3B35A-D72C-49A3-9A91-5601040BC915}" sibTransId="{A016AA56-B944-4EBA-8DC6-2C6813401F19}"/>
    <dgm:cxn modelId="{BEE19344-522C-4B79-89A8-B88FADC135EF}" type="presOf" srcId="{C8A19C1D-953C-4EC6-BE3A-73C3B1CFBBF8}" destId="{2BB23E78-4DDF-437D-A17D-3FF4B17BD5EE}" srcOrd="1" destOrd="0" presId="urn:microsoft.com/office/officeart/2016/7/layout/RepeatingBendingProcessNew"/>
    <dgm:cxn modelId="{06127065-E3A7-4218-B33F-B3C374455FB0}" type="presOf" srcId="{0D540657-8D37-435F-B3F8-78EB2E108530}" destId="{89753191-F5E7-434D-A3BE-762D88372C67}" srcOrd="1" destOrd="0" presId="urn:microsoft.com/office/officeart/2016/7/layout/RepeatingBendingProcessNew"/>
    <dgm:cxn modelId="{B2906067-CB58-4DA4-9F5A-E4846C1C9CFD}" srcId="{58EAFCFE-7861-4DD2-A073-C5436CC1BD2A}" destId="{A4015715-3146-4CAD-97A2-4690D8F7EF61}" srcOrd="1" destOrd="0" parTransId="{4C503AA1-DDCA-4CC1-B607-2E08350D1EE7}" sibTransId="{910EACC3-6830-429B-BCE7-B7F4428EFC45}"/>
    <dgm:cxn modelId="{BDA27D67-CDE9-4757-8D31-1ECD375DA2E0}" type="presOf" srcId="{1C9C0719-552A-4BAB-B6DD-3BFC0E8EEB52}" destId="{D461BC74-E449-4441-9E84-BCFDC59FA6D8}" srcOrd="0" destOrd="0" presId="urn:microsoft.com/office/officeart/2016/7/layout/RepeatingBendingProcessNew"/>
    <dgm:cxn modelId="{DCC26E48-24A1-44FA-8195-7C44812D4E92}" type="presOf" srcId="{B311E917-101B-4292-AFBA-3C109A16526D}" destId="{FDDA3CB8-25B8-4BF8-901D-4C754032B9D9}" srcOrd="1" destOrd="0" presId="urn:microsoft.com/office/officeart/2016/7/layout/RepeatingBendingProcessNew"/>
    <dgm:cxn modelId="{DC8C1554-C3EF-4EC5-BECA-6CBBEF59B084}" type="presOf" srcId="{910EACC3-6830-429B-BCE7-B7F4428EFC45}" destId="{7F710033-D20B-421A-A366-0A327DF75990}" srcOrd="1" destOrd="0" presId="urn:microsoft.com/office/officeart/2016/7/layout/RepeatingBendingProcessNew"/>
    <dgm:cxn modelId="{7FCA1956-B14E-442F-A668-3B4164A2EEC9}" type="presOf" srcId="{0D540657-8D37-435F-B3F8-78EB2E108530}" destId="{D6091D4E-5CF8-4647-A025-FA9D0832BFA1}" srcOrd="0" destOrd="0" presId="urn:microsoft.com/office/officeart/2016/7/layout/RepeatingBendingProcessNew"/>
    <dgm:cxn modelId="{345F5977-B37B-456B-9189-99637C0850FE}" srcId="{58EAFCFE-7861-4DD2-A073-C5436CC1BD2A}" destId="{04694E53-94B2-4C86-B9EE-B803EB70120F}" srcOrd="2" destOrd="0" parTransId="{5C598838-C378-4ABB-8EFA-DEFE4E655CF1}" sibTransId="{0D540657-8D37-435F-B3F8-78EB2E108530}"/>
    <dgm:cxn modelId="{E6D19D93-FF5C-4768-8CB8-C8313AF53B8A}" type="presOf" srcId="{CDE123D9-1CD5-4476-ABD0-44F0561BF478}" destId="{D2ECB84B-9BAB-455F-BBDB-B0E6DC7661A8}" srcOrd="0" destOrd="0" presId="urn:microsoft.com/office/officeart/2016/7/layout/RepeatingBendingProcessNew"/>
    <dgm:cxn modelId="{F8B4D194-7422-40C1-BD97-0A82FE16B3F0}" type="presOf" srcId="{02D5FA6A-A4DA-4A8A-8B00-4DCE1FDF839F}" destId="{62766346-3E4F-4F32-B741-813496F04A97}" srcOrd="0" destOrd="0" presId="urn:microsoft.com/office/officeart/2016/7/layout/RepeatingBendingProcessNew"/>
    <dgm:cxn modelId="{0F3990A6-E734-4E11-B0C5-9AAD7477CE64}" type="presOf" srcId="{73A0BA2B-EBBE-4803-8550-4B0ACEC42A0A}" destId="{A0262F6F-AE2C-46C9-92B4-CFD46FF13964}" srcOrd="1" destOrd="0" presId="urn:microsoft.com/office/officeart/2016/7/layout/RepeatingBendingProcessNew"/>
    <dgm:cxn modelId="{6DF1AFA6-4CCA-47C4-9FD8-59A3528286C6}" type="presOf" srcId="{FC80B592-C254-4A29-AF33-EE30997FB044}" destId="{316BC0B1-E1C6-4493-ACB5-DF48CB21F8F1}" srcOrd="0" destOrd="0" presId="urn:microsoft.com/office/officeart/2016/7/layout/RepeatingBendingProcessNew"/>
    <dgm:cxn modelId="{E9B0C7AA-7AD4-4034-9CCF-C4A4E879404B}" type="presOf" srcId="{FAAA403E-4D8D-4BE6-AA62-3C22BDFEAA18}" destId="{8CB9BDFD-61EE-4676-B889-F0CF08F110C9}" srcOrd="1" destOrd="0" presId="urn:microsoft.com/office/officeart/2016/7/layout/RepeatingBendingProcessNew"/>
    <dgm:cxn modelId="{A00D6EAE-77D9-4AEC-843E-3402A376BEEF}" type="presOf" srcId="{D57E6239-9413-4A64-94B4-386E6AD36C63}" destId="{DCFBAA04-A60E-45DE-97D8-C4525FA85D6A}" srcOrd="0" destOrd="0" presId="urn:microsoft.com/office/officeart/2016/7/layout/RepeatingBendingProcessNew"/>
    <dgm:cxn modelId="{4798E1AE-DB04-401F-B550-F8DF2B8F7B20}" type="presOf" srcId="{45946351-38C0-431E-A1FF-A44DE274BED5}" destId="{7802CF18-1ED6-4951-8257-DE67AFDCE686}" srcOrd="0" destOrd="0" presId="urn:microsoft.com/office/officeart/2016/7/layout/RepeatingBendingProcessNew"/>
    <dgm:cxn modelId="{74ECBAB6-2F3E-4D59-A4C6-D310E6AD1180}" type="presOf" srcId="{C93BA52E-5594-4946-AC98-852264A4E20C}" destId="{DA67FF61-EAE7-4DEA-965D-8A2EA8C14BD3}" srcOrd="0" destOrd="0" presId="urn:microsoft.com/office/officeart/2016/7/layout/RepeatingBendingProcessNew"/>
    <dgm:cxn modelId="{E71125B7-D53B-4A9C-95E3-E93A7B4094C8}" srcId="{58EAFCFE-7861-4DD2-A073-C5436CC1BD2A}" destId="{45946351-38C0-431E-A1FF-A44DE274BED5}" srcOrd="0" destOrd="0" parTransId="{B6CD8C6D-A70E-4DD1-8476-88768969ED2D}" sibTransId="{83A3CCCE-F54B-4934-8D44-6E9173A461EC}"/>
    <dgm:cxn modelId="{A1974CB9-5EC9-40EE-A5CB-98E15BB7269C}" srcId="{58EAFCFE-7861-4DD2-A073-C5436CC1BD2A}" destId="{DC89D95A-F167-4560-BE95-AE6DA441EC49}" srcOrd="7" destOrd="0" parTransId="{620F0011-892C-4991-81FD-8A1C3ECC72C9}" sibTransId="{C8A19C1D-953C-4EC6-BE3A-73C3B1CFBBF8}"/>
    <dgm:cxn modelId="{77F6FEB9-F245-47C6-91C0-0FDFBBFC3A31}" type="presOf" srcId="{5327D68B-FB37-4908-AFF3-6F1E648384F4}" destId="{D298FE4D-E664-40D5-B987-509AC921152F}" srcOrd="0" destOrd="0" presId="urn:microsoft.com/office/officeart/2016/7/layout/RepeatingBendingProcessNew"/>
    <dgm:cxn modelId="{15FC9CBA-F53F-4678-9944-E7E9FA69757A}" type="presOf" srcId="{10EF10E5-6443-4637-BE2C-1033CE684672}" destId="{E612B4CF-9168-4EC4-9C96-11E30E46849B}" srcOrd="0" destOrd="0" presId="urn:microsoft.com/office/officeart/2016/7/layout/RepeatingBendingProcessNew"/>
    <dgm:cxn modelId="{DD6F0BBD-3213-4466-A5F6-15FB66B02AF1}" type="presOf" srcId="{9D361801-3A95-4B2D-8B0C-BBAE3B970A54}" destId="{0769E85B-EA43-4751-89DA-3FD9B3F87B7B}" srcOrd="0" destOrd="0" presId="urn:microsoft.com/office/officeart/2016/7/layout/RepeatingBendingProcessNew"/>
    <dgm:cxn modelId="{0AE5A7BD-B52C-4E81-BB17-A853FA99CA35}" type="presOf" srcId="{EEEF5491-1786-451A-BBCE-E9FAD7FC7812}" destId="{2FD7A30C-D8F0-4281-9BF0-7F8B63F5E86B}" srcOrd="1" destOrd="0" presId="urn:microsoft.com/office/officeart/2016/7/layout/RepeatingBendingProcessNew"/>
    <dgm:cxn modelId="{231790C4-5D53-4530-AAB5-634ABEA119E3}" type="presOf" srcId="{FAAA403E-4D8D-4BE6-AA62-3C22BDFEAA18}" destId="{0C13D52B-314C-45AE-A36B-1141B844EE91}" srcOrd="0" destOrd="0" presId="urn:microsoft.com/office/officeart/2016/7/layout/RepeatingBendingProcessNew"/>
    <dgm:cxn modelId="{21DB81D5-61F2-4DA3-A21B-3D4B8E690F04}" srcId="{58EAFCFE-7861-4DD2-A073-C5436CC1BD2A}" destId="{5327D68B-FB37-4908-AFF3-6F1E648384F4}" srcOrd="5" destOrd="0" parTransId="{C0A6A479-3662-4FE7-918C-8C17042C5341}" sibTransId="{10EF10E5-6443-4637-BE2C-1033CE684672}"/>
    <dgm:cxn modelId="{13268FDD-5580-4845-9973-DCEB9C591F9E}" type="presOf" srcId="{02D5FA6A-A4DA-4A8A-8B00-4DCE1FDF839F}" destId="{3B45DBE6-1481-45D4-AC17-A74473EE72AC}" srcOrd="1" destOrd="0" presId="urn:microsoft.com/office/officeart/2016/7/layout/RepeatingBendingProcessNew"/>
    <dgm:cxn modelId="{7DD843E0-D77B-4AF9-A548-FA146E70CD53}" type="presOf" srcId="{58EAFCFE-7861-4DD2-A073-C5436CC1BD2A}" destId="{FB223309-A1C9-4CD5-8A7A-3D104471A826}" srcOrd="0" destOrd="0" presId="urn:microsoft.com/office/officeart/2016/7/layout/RepeatingBendingProcessNew"/>
    <dgm:cxn modelId="{3B8A31E2-3F5E-476F-B3F9-3EEF1EBB760A}" srcId="{58EAFCFE-7861-4DD2-A073-C5436CC1BD2A}" destId="{1C9C0719-552A-4BAB-B6DD-3BFC0E8EEB52}" srcOrd="4" destOrd="0" parTransId="{F7F4F7D7-C6E1-4833-A497-8CBF40EB0FD8}" sibTransId="{EEEF5491-1786-451A-BBCE-E9FAD7FC7812}"/>
    <dgm:cxn modelId="{0F78CDE5-2DB7-47E3-A15E-1EE8B709D16D}" type="presOf" srcId="{04694E53-94B2-4C86-B9EE-B803EB70120F}" destId="{D4D6C269-0991-4994-9AE5-4496CBDD11BB}" srcOrd="0" destOrd="0" presId="urn:microsoft.com/office/officeart/2016/7/layout/RepeatingBendingProcessNew"/>
    <dgm:cxn modelId="{9405D1EC-254A-4C36-B66D-22E5EAAA4D66}" type="presOf" srcId="{B311E917-101B-4292-AFBA-3C109A16526D}" destId="{61D9FF87-23AD-4AA4-B780-60E128533F01}" srcOrd="0" destOrd="0" presId="urn:microsoft.com/office/officeart/2016/7/layout/RepeatingBendingProcessNew"/>
    <dgm:cxn modelId="{25AFEBF0-43EE-4BE8-B3D8-61044E9B1797}" type="presOf" srcId="{A4015715-3146-4CAD-97A2-4690D8F7EF61}" destId="{181D6AEA-53EA-4E20-9E95-4D48268FCC92}" srcOrd="0" destOrd="0" presId="urn:microsoft.com/office/officeart/2016/7/layout/RepeatingBendingProcessNew"/>
    <dgm:cxn modelId="{AEED94F4-1409-4FDE-999D-4D28F78BD23C}" srcId="{58EAFCFE-7861-4DD2-A073-C5436CC1BD2A}" destId="{FC80B592-C254-4A29-AF33-EE30997FB044}" srcOrd="6" destOrd="0" parTransId="{E66CDD5F-1B3E-4693-9954-D890D32DEC8D}" sibTransId="{B311E917-101B-4292-AFBA-3C109A16526D}"/>
    <dgm:cxn modelId="{5A6AA05E-7A08-4A2C-84DA-295D09572923}" type="presParOf" srcId="{FB223309-A1C9-4CD5-8A7A-3D104471A826}" destId="{7802CF18-1ED6-4951-8257-DE67AFDCE686}" srcOrd="0" destOrd="0" presId="urn:microsoft.com/office/officeart/2016/7/layout/RepeatingBendingProcessNew"/>
    <dgm:cxn modelId="{D43B155C-C002-4E6E-980F-939100B0C07D}" type="presParOf" srcId="{FB223309-A1C9-4CD5-8A7A-3D104471A826}" destId="{D1935E36-81CE-479F-A59F-BEF85777B024}" srcOrd="1" destOrd="0" presId="urn:microsoft.com/office/officeart/2016/7/layout/RepeatingBendingProcessNew"/>
    <dgm:cxn modelId="{1B92F6B8-E282-4AD1-B134-371FECA230AB}" type="presParOf" srcId="{D1935E36-81CE-479F-A59F-BEF85777B024}" destId="{4E1ED933-1668-4D12-9A1D-F507F624CD53}" srcOrd="0" destOrd="0" presId="urn:microsoft.com/office/officeart/2016/7/layout/RepeatingBendingProcessNew"/>
    <dgm:cxn modelId="{41C1DA8D-3087-447F-9852-B916A8817611}" type="presParOf" srcId="{FB223309-A1C9-4CD5-8A7A-3D104471A826}" destId="{181D6AEA-53EA-4E20-9E95-4D48268FCC92}" srcOrd="2" destOrd="0" presId="urn:microsoft.com/office/officeart/2016/7/layout/RepeatingBendingProcessNew"/>
    <dgm:cxn modelId="{2A8B4ED1-FBB8-4EF7-966F-D292DF67D663}" type="presParOf" srcId="{FB223309-A1C9-4CD5-8A7A-3D104471A826}" destId="{7BD3E6E2-36DB-4CBD-B85A-FB10B4B4E935}" srcOrd="3" destOrd="0" presId="urn:microsoft.com/office/officeart/2016/7/layout/RepeatingBendingProcessNew"/>
    <dgm:cxn modelId="{ED683A32-80EA-4F79-B8A9-30F66A96E719}" type="presParOf" srcId="{7BD3E6E2-36DB-4CBD-B85A-FB10B4B4E935}" destId="{7F710033-D20B-421A-A366-0A327DF75990}" srcOrd="0" destOrd="0" presId="urn:microsoft.com/office/officeart/2016/7/layout/RepeatingBendingProcessNew"/>
    <dgm:cxn modelId="{E8A7CDEE-EFBA-4558-989D-385581B8253F}" type="presParOf" srcId="{FB223309-A1C9-4CD5-8A7A-3D104471A826}" destId="{D4D6C269-0991-4994-9AE5-4496CBDD11BB}" srcOrd="4" destOrd="0" presId="urn:microsoft.com/office/officeart/2016/7/layout/RepeatingBendingProcessNew"/>
    <dgm:cxn modelId="{737205A8-8E43-46E4-8128-2ACDD7EE6424}" type="presParOf" srcId="{FB223309-A1C9-4CD5-8A7A-3D104471A826}" destId="{D6091D4E-5CF8-4647-A025-FA9D0832BFA1}" srcOrd="5" destOrd="0" presId="urn:microsoft.com/office/officeart/2016/7/layout/RepeatingBendingProcessNew"/>
    <dgm:cxn modelId="{83515582-71CD-4535-B4E3-F078EA11E3A1}" type="presParOf" srcId="{D6091D4E-5CF8-4647-A025-FA9D0832BFA1}" destId="{89753191-F5E7-434D-A3BE-762D88372C67}" srcOrd="0" destOrd="0" presId="urn:microsoft.com/office/officeart/2016/7/layout/RepeatingBendingProcessNew"/>
    <dgm:cxn modelId="{4A2C6061-A057-4D38-BD84-5F84C021098B}" type="presParOf" srcId="{FB223309-A1C9-4CD5-8A7A-3D104471A826}" destId="{D2ECB84B-9BAB-455F-BBDB-B0E6DC7661A8}" srcOrd="6" destOrd="0" presId="urn:microsoft.com/office/officeart/2016/7/layout/RepeatingBendingProcessNew"/>
    <dgm:cxn modelId="{05C2B787-76B5-4759-B759-61EBC975E8B0}" type="presParOf" srcId="{FB223309-A1C9-4CD5-8A7A-3D104471A826}" destId="{0C13D52B-314C-45AE-A36B-1141B844EE91}" srcOrd="7" destOrd="0" presId="urn:microsoft.com/office/officeart/2016/7/layout/RepeatingBendingProcessNew"/>
    <dgm:cxn modelId="{9F1033DA-A9F2-444A-BDC7-F73D7B58EEB5}" type="presParOf" srcId="{0C13D52B-314C-45AE-A36B-1141B844EE91}" destId="{8CB9BDFD-61EE-4676-B889-F0CF08F110C9}" srcOrd="0" destOrd="0" presId="urn:microsoft.com/office/officeart/2016/7/layout/RepeatingBendingProcessNew"/>
    <dgm:cxn modelId="{2D6CA91E-B4F6-4FA3-85B4-83F2A3A902D5}" type="presParOf" srcId="{FB223309-A1C9-4CD5-8A7A-3D104471A826}" destId="{D461BC74-E449-4441-9E84-BCFDC59FA6D8}" srcOrd="8" destOrd="0" presId="urn:microsoft.com/office/officeart/2016/7/layout/RepeatingBendingProcessNew"/>
    <dgm:cxn modelId="{4B3ADE44-4DF4-4FA7-94B8-F2873883C095}" type="presParOf" srcId="{FB223309-A1C9-4CD5-8A7A-3D104471A826}" destId="{4A141D7A-EDBE-4482-8A87-9CA84C60C879}" srcOrd="9" destOrd="0" presId="urn:microsoft.com/office/officeart/2016/7/layout/RepeatingBendingProcessNew"/>
    <dgm:cxn modelId="{95F6F34D-237B-43A3-A9D2-D50EC9CACF40}" type="presParOf" srcId="{4A141D7A-EDBE-4482-8A87-9CA84C60C879}" destId="{2FD7A30C-D8F0-4281-9BF0-7F8B63F5E86B}" srcOrd="0" destOrd="0" presId="urn:microsoft.com/office/officeart/2016/7/layout/RepeatingBendingProcessNew"/>
    <dgm:cxn modelId="{2218F074-6BFD-42F4-BCBF-4E7E5D36492A}" type="presParOf" srcId="{FB223309-A1C9-4CD5-8A7A-3D104471A826}" destId="{D298FE4D-E664-40D5-B987-509AC921152F}" srcOrd="10" destOrd="0" presId="urn:microsoft.com/office/officeart/2016/7/layout/RepeatingBendingProcessNew"/>
    <dgm:cxn modelId="{A3651501-C2E2-4D63-BAF3-05ACC9425B12}" type="presParOf" srcId="{FB223309-A1C9-4CD5-8A7A-3D104471A826}" destId="{E612B4CF-9168-4EC4-9C96-11E30E46849B}" srcOrd="11" destOrd="0" presId="urn:microsoft.com/office/officeart/2016/7/layout/RepeatingBendingProcessNew"/>
    <dgm:cxn modelId="{658CE02D-05EA-4CA9-ACFB-1E3D0D81EFF0}" type="presParOf" srcId="{E612B4CF-9168-4EC4-9C96-11E30E46849B}" destId="{7203AFA5-A170-461D-889C-ADB8606BAF2B}" srcOrd="0" destOrd="0" presId="urn:microsoft.com/office/officeart/2016/7/layout/RepeatingBendingProcessNew"/>
    <dgm:cxn modelId="{245434E2-AF2C-4191-B135-983B60243C2E}" type="presParOf" srcId="{FB223309-A1C9-4CD5-8A7A-3D104471A826}" destId="{316BC0B1-E1C6-4493-ACB5-DF48CB21F8F1}" srcOrd="12" destOrd="0" presId="urn:microsoft.com/office/officeart/2016/7/layout/RepeatingBendingProcessNew"/>
    <dgm:cxn modelId="{99F4D64B-CF4D-45C7-A555-B8295185682F}" type="presParOf" srcId="{FB223309-A1C9-4CD5-8A7A-3D104471A826}" destId="{61D9FF87-23AD-4AA4-B780-60E128533F01}" srcOrd="13" destOrd="0" presId="urn:microsoft.com/office/officeart/2016/7/layout/RepeatingBendingProcessNew"/>
    <dgm:cxn modelId="{F8EF2AC2-B2BD-4D32-A05D-95F9D2698A67}" type="presParOf" srcId="{61D9FF87-23AD-4AA4-B780-60E128533F01}" destId="{FDDA3CB8-25B8-4BF8-901D-4C754032B9D9}" srcOrd="0" destOrd="0" presId="urn:microsoft.com/office/officeart/2016/7/layout/RepeatingBendingProcessNew"/>
    <dgm:cxn modelId="{F96CC7CC-F708-42A7-AC13-033BD01BB0B4}" type="presParOf" srcId="{FB223309-A1C9-4CD5-8A7A-3D104471A826}" destId="{FD652D97-DCC5-4B7B-BB61-99B2D9AB1522}" srcOrd="14" destOrd="0" presId="urn:microsoft.com/office/officeart/2016/7/layout/RepeatingBendingProcessNew"/>
    <dgm:cxn modelId="{75B30D91-DB68-43CC-B01C-FA269A41601F}" type="presParOf" srcId="{FB223309-A1C9-4CD5-8A7A-3D104471A826}" destId="{CD12B151-5DC9-48D5-BA83-B89E009253ED}" srcOrd="15" destOrd="0" presId="urn:microsoft.com/office/officeart/2016/7/layout/RepeatingBendingProcessNew"/>
    <dgm:cxn modelId="{B8454FA9-A48A-4BFD-AA26-5CE2849567A1}" type="presParOf" srcId="{CD12B151-5DC9-48D5-BA83-B89E009253ED}" destId="{2BB23E78-4DDF-437D-A17D-3FF4B17BD5EE}" srcOrd="0" destOrd="0" presId="urn:microsoft.com/office/officeart/2016/7/layout/RepeatingBendingProcessNew"/>
    <dgm:cxn modelId="{9D3FD38B-0E4B-48FD-92DC-BA51C2544FCE}" type="presParOf" srcId="{FB223309-A1C9-4CD5-8A7A-3D104471A826}" destId="{64FE485F-EA70-42A0-9B57-4C37A3C1258A}" srcOrd="16" destOrd="0" presId="urn:microsoft.com/office/officeart/2016/7/layout/RepeatingBendingProcessNew"/>
    <dgm:cxn modelId="{A0092FD1-A7E7-4DC0-847D-B41032A67293}" type="presParOf" srcId="{FB223309-A1C9-4CD5-8A7A-3D104471A826}" destId="{1B306057-D78A-4CF6-9636-0251487E6BC0}" srcOrd="17" destOrd="0" presId="urn:microsoft.com/office/officeart/2016/7/layout/RepeatingBendingProcessNew"/>
    <dgm:cxn modelId="{4E43EA69-17E9-4D1E-B4CD-F9C5A9EA0CBA}" type="presParOf" srcId="{1B306057-D78A-4CF6-9636-0251487E6BC0}" destId="{A0262F6F-AE2C-46C9-92B4-CFD46FF13964}" srcOrd="0" destOrd="0" presId="urn:microsoft.com/office/officeart/2016/7/layout/RepeatingBendingProcessNew"/>
    <dgm:cxn modelId="{E18D592B-9862-46BB-8C2F-9F50312B35F7}" type="presParOf" srcId="{FB223309-A1C9-4CD5-8A7A-3D104471A826}" destId="{0850D740-77EE-4584-99EA-C41367699ED5}" srcOrd="18" destOrd="0" presId="urn:microsoft.com/office/officeart/2016/7/layout/RepeatingBendingProcessNew"/>
    <dgm:cxn modelId="{2E5E723E-6603-4A5E-8DEF-8631A7795A41}" type="presParOf" srcId="{FB223309-A1C9-4CD5-8A7A-3D104471A826}" destId="{62766346-3E4F-4F32-B741-813496F04A97}" srcOrd="19" destOrd="0" presId="urn:microsoft.com/office/officeart/2016/7/layout/RepeatingBendingProcessNew"/>
    <dgm:cxn modelId="{1F400FDB-2721-46BB-8952-CD5768EF3898}" type="presParOf" srcId="{62766346-3E4F-4F32-B741-813496F04A97}" destId="{3B45DBE6-1481-45D4-AC17-A74473EE72AC}" srcOrd="0" destOrd="0" presId="urn:microsoft.com/office/officeart/2016/7/layout/RepeatingBendingProcessNew"/>
    <dgm:cxn modelId="{4C8A5FE3-EEC7-46CE-ABBE-75447E360126}" type="presParOf" srcId="{FB223309-A1C9-4CD5-8A7A-3D104471A826}" destId="{DCFBAA04-A60E-45DE-97D8-C4525FA85D6A}" srcOrd="20" destOrd="0" presId="urn:microsoft.com/office/officeart/2016/7/layout/RepeatingBendingProcessNew"/>
    <dgm:cxn modelId="{C65DE471-B268-4E23-89EF-D8834DDB54F2}" type="presParOf" srcId="{FB223309-A1C9-4CD5-8A7A-3D104471A826}" destId="{DA67FF61-EAE7-4DEA-965D-8A2EA8C14BD3}" srcOrd="21" destOrd="0" presId="urn:microsoft.com/office/officeart/2016/7/layout/RepeatingBendingProcessNew"/>
    <dgm:cxn modelId="{2C03893B-D45B-4B99-8F75-7605F00D2B2E}" type="presParOf" srcId="{DA67FF61-EAE7-4DEA-965D-8A2EA8C14BD3}" destId="{FDAEC86E-064D-40B9-981B-BAE877A0CD73}" srcOrd="0" destOrd="0" presId="urn:microsoft.com/office/officeart/2016/7/layout/RepeatingBendingProcessNew"/>
    <dgm:cxn modelId="{B6CE2ED5-2BE6-4AAD-BEF9-FDCBC9AF1A04}" type="presParOf" srcId="{FB223309-A1C9-4CD5-8A7A-3D104471A826}" destId="{0769E85B-EA43-4751-89DA-3FD9B3F87B7B}" srcOrd="2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C35639-CE4A-4F0D-B5AF-11A3A7D95A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C64D34-6632-4CC4-BB0D-D9291F2624F5}">
      <dgm:prSet/>
      <dgm:spPr/>
      <dgm:t>
        <a:bodyPr/>
        <a:lstStyle/>
        <a:p>
          <a:r>
            <a:rPr lang="en-GB" b="0" i="0"/>
            <a:t>KCSIE has a list of factors that staff should be particularly alert to that may make a pupil in particular need of early help. </a:t>
          </a:r>
          <a:endParaRPr lang="en-US"/>
        </a:p>
      </dgm:t>
    </dgm:pt>
    <dgm:pt modelId="{97DC5124-C398-49C6-98F9-DA46B804A37E}" type="parTrans" cxnId="{D553C5CB-9E18-4DB0-BFF6-205DFEBD35E9}">
      <dgm:prSet/>
      <dgm:spPr/>
      <dgm:t>
        <a:bodyPr/>
        <a:lstStyle/>
        <a:p>
          <a:endParaRPr lang="en-US"/>
        </a:p>
      </dgm:t>
    </dgm:pt>
    <dgm:pt modelId="{C39792C8-5637-4A79-8046-88CA213C948F}" type="sibTrans" cxnId="{D553C5CB-9E18-4DB0-BFF6-205DFEBD35E9}">
      <dgm:prSet/>
      <dgm:spPr/>
      <dgm:t>
        <a:bodyPr/>
        <a:lstStyle/>
        <a:p>
          <a:endParaRPr lang="en-US"/>
        </a:p>
      </dgm:t>
    </dgm:pt>
    <dgm:pt modelId="{0064837B-8511-4ABE-B1C3-00A29E13D9A1}">
      <dgm:prSet/>
      <dgm:spPr/>
      <dgm:t>
        <a:bodyPr/>
        <a:lstStyle/>
        <a:p>
          <a:r>
            <a:rPr lang="en-GB" b="0" i="0"/>
            <a:t>The DfE has added the following factor to KCSIE 2024: “Has experienced multiple suspensions, is at risk of being permanently excluded from schools, colleges and in alternative provision or a pupil referral unit.”</a:t>
          </a:r>
          <a:endParaRPr lang="en-US"/>
        </a:p>
      </dgm:t>
    </dgm:pt>
    <dgm:pt modelId="{F791D306-5A0F-473E-85E4-326E347EE244}" type="parTrans" cxnId="{05E98716-9A9F-48FD-A37E-841BD8856504}">
      <dgm:prSet/>
      <dgm:spPr/>
      <dgm:t>
        <a:bodyPr/>
        <a:lstStyle/>
        <a:p>
          <a:endParaRPr lang="en-US"/>
        </a:p>
      </dgm:t>
    </dgm:pt>
    <dgm:pt modelId="{C74CF7A5-48E2-4240-9BC0-CDC5DAAF3814}" type="sibTrans" cxnId="{05E98716-9A9F-48FD-A37E-841BD8856504}">
      <dgm:prSet/>
      <dgm:spPr/>
      <dgm:t>
        <a:bodyPr/>
        <a:lstStyle/>
        <a:p>
          <a:endParaRPr lang="en-US"/>
        </a:p>
      </dgm:t>
    </dgm:pt>
    <dgm:pt modelId="{5FF790FD-866F-4813-B8D8-D997B5017D19}">
      <dgm:prSet/>
      <dgm:spPr/>
      <dgm:t>
        <a:bodyPr/>
        <a:lstStyle/>
        <a:p>
          <a:r>
            <a:rPr lang="en-GB" dirty="0"/>
            <a:t>Do you consider this when you are making a decision about suspension in school ?  Have you considered what might be driving this behaviour ? </a:t>
          </a:r>
          <a:endParaRPr lang="en-US" dirty="0"/>
        </a:p>
      </dgm:t>
    </dgm:pt>
    <dgm:pt modelId="{011E76E4-E506-4C1C-9636-160FBFF2E111}" type="parTrans" cxnId="{FE44F66C-2EB2-436B-9260-DB04E3B6C800}">
      <dgm:prSet/>
      <dgm:spPr/>
      <dgm:t>
        <a:bodyPr/>
        <a:lstStyle/>
        <a:p>
          <a:endParaRPr lang="en-US"/>
        </a:p>
      </dgm:t>
    </dgm:pt>
    <dgm:pt modelId="{24ED5EAD-3F48-4474-924A-AAC092327226}" type="sibTrans" cxnId="{FE44F66C-2EB2-436B-9260-DB04E3B6C800}">
      <dgm:prSet/>
      <dgm:spPr/>
      <dgm:t>
        <a:bodyPr/>
        <a:lstStyle/>
        <a:p>
          <a:endParaRPr lang="en-US"/>
        </a:p>
      </dgm:t>
    </dgm:pt>
    <dgm:pt modelId="{35391B96-9579-4059-BA5C-1661CDE44C8C}" type="pres">
      <dgm:prSet presAssocID="{4EC35639-CE4A-4F0D-B5AF-11A3A7D95A16}" presName="root" presStyleCnt="0">
        <dgm:presLayoutVars>
          <dgm:dir/>
          <dgm:resizeHandles val="exact"/>
        </dgm:presLayoutVars>
      </dgm:prSet>
      <dgm:spPr/>
    </dgm:pt>
    <dgm:pt modelId="{987014CC-972F-4EC4-A60B-0BABD5B6EDC2}" type="pres">
      <dgm:prSet presAssocID="{40C64D34-6632-4CC4-BB0D-D9291F2624F5}" presName="compNode" presStyleCnt="0"/>
      <dgm:spPr/>
    </dgm:pt>
    <dgm:pt modelId="{E6799BE0-9AFA-4A8E-B20F-7385488259E1}" type="pres">
      <dgm:prSet presAssocID="{40C64D34-6632-4CC4-BB0D-D9291F2624F5}" presName="bgRect" presStyleLbl="bgShp" presStyleIdx="0" presStyleCnt="3"/>
      <dgm:spPr/>
    </dgm:pt>
    <dgm:pt modelId="{D1CE5132-F449-462A-97AA-91B285987F9B}" type="pres">
      <dgm:prSet presAssocID="{40C64D34-6632-4CC4-BB0D-D9291F2624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0B04118-6C60-4289-A2DD-E07C1381309E}" type="pres">
      <dgm:prSet presAssocID="{40C64D34-6632-4CC4-BB0D-D9291F2624F5}" presName="spaceRect" presStyleCnt="0"/>
      <dgm:spPr/>
    </dgm:pt>
    <dgm:pt modelId="{D84195BB-0184-4337-8798-FF684A54E629}" type="pres">
      <dgm:prSet presAssocID="{40C64D34-6632-4CC4-BB0D-D9291F2624F5}" presName="parTx" presStyleLbl="revTx" presStyleIdx="0" presStyleCnt="3">
        <dgm:presLayoutVars>
          <dgm:chMax val="0"/>
          <dgm:chPref val="0"/>
        </dgm:presLayoutVars>
      </dgm:prSet>
      <dgm:spPr/>
    </dgm:pt>
    <dgm:pt modelId="{26A83086-2973-4B05-BEEA-7F9065D0369E}" type="pres">
      <dgm:prSet presAssocID="{C39792C8-5637-4A79-8046-88CA213C948F}" presName="sibTrans" presStyleCnt="0"/>
      <dgm:spPr/>
    </dgm:pt>
    <dgm:pt modelId="{5D1596F8-44EB-4ACD-98D5-9D372CD3D93B}" type="pres">
      <dgm:prSet presAssocID="{0064837B-8511-4ABE-B1C3-00A29E13D9A1}" presName="compNode" presStyleCnt="0"/>
      <dgm:spPr/>
    </dgm:pt>
    <dgm:pt modelId="{337C74B5-7794-4173-9605-C6B74B672349}" type="pres">
      <dgm:prSet presAssocID="{0064837B-8511-4ABE-B1C3-00A29E13D9A1}" presName="bgRect" presStyleLbl="bgShp" presStyleIdx="1" presStyleCnt="3"/>
      <dgm:spPr/>
    </dgm:pt>
    <dgm:pt modelId="{20E990AB-6FA3-4F14-83C7-CB3003D917CE}" type="pres">
      <dgm:prSet presAssocID="{0064837B-8511-4ABE-B1C3-00A29E13D9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818FDAB9-A4CB-4CE7-BF46-E123E2AC6603}" type="pres">
      <dgm:prSet presAssocID="{0064837B-8511-4ABE-B1C3-00A29E13D9A1}" presName="spaceRect" presStyleCnt="0"/>
      <dgm:spPr/>
    </dgm:pt>
    <dgm:pt modelId="{9B8BF4CA-F830-48C0-B8FC-A27162629DA0}" type="pres">
      <dgm:prSet presAssocID="{0064837B-8511-4ABE-B1C3-00A29E13D9A1}" presName="parTx" presStyleLbl="revTx" presStyleIdx="1" presStyleCnt="3">
        <dgm:presLayoutVars>
          <dgm:chMax val="0"/>
          <dgm:chPref val="0"/>
        </dgm:presLayoutVars>
      </dgm:prSet>
      <dgm:spPr/>
    </dgm:pt>
    <dgm:pt modelId="{22491EB7-53D1-45F4-A565-CC79AECB0101}" type="pres">
      <dgm:prSet presAssocID="{C74CF7A5-48E2-4240-9BC0-CDC5DAAF3814}" presName="sibTrans" presStyleCnt="0"/>
      <dgm:spPr/>
    </dgm:pt>
    <dgm:pt modelId="{9768288A-971C-4151-9373-2FF40918566F}" type="pres">
      <dgm:prSet presAssocID="{5FF790FD-866F-4813-B8D8-D997B5017D19}" presName="compNode" presStyleCnt="0"/>
      <dgm:spPr/>
    </dgm:pt>
    <dgm:pt modelId="{6278E403-EC75-4662-BD1B-38AA234F1655}" type="pres">
      <dgm:prSet presAssocID="{5FF790FD-866F-4813-B8D8-D997B5017D19}" presName="bgRect" presStyleLbl="bgShp" presStyleIdx="2" presStyleCnt="3"/>
      <dgm:spPr/>
    </dgm:pt>
    <dgm:pt modelId="{AF86CF42-3312-4CE2-8B54-D64A9523F1C6}" type="pres">
      <dgm:prSet presAssocID="{5FF790FD-866F-4813-B8D8-D997B5017D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 Sign"/>
        </a:ext>
      </dgm:extLst>
    </dgm:pt>
    <dgm:pt modelId="{8F748C4F-6716-47F5-8211-7A731E4ED1F2}" type="pres">
      <dgm:prSet presAssocID="{5FF790FD-866F-4813-B8D8-D997B5017D19}" presName="spaceRect" presStyleCnt="0"/>
      <dgm:spPr/>
    </dgm:pt>
    <dgm:pt modelId="{E6296121-BF0C-4C9B-A9C9-79E4DDF02C1E}" type="pres">
      <dgm:prSet presAssocID="{5FF790FD-866F-4813-B8D8-D997B5017D19}" presName="parTx" presStyleLbl="revTx" presStyleIdx="2" presStyleCnt="3">
        <dgm:presLayoutVars>
          <dgm:chMax val="0"/>
          <dgm:chPref val="0"/>
        </dgm:presLayoutVars>
      </dgm:prSet>
      <dgm:spPr/>
    </dgm:pt>
  </dgm:ptLst>
  <dgm:cxnLst>
    <dgm:cxn modelId="{05E98716-9A9F-48FD-A37E-841BD8856504}" srcId="{4EC35639-CE4A-4F0D-B5AF-11A3A7D95A16}" destId="{0064837B-8511-4ABE-B1C3-00A29E13D9A1}" srcOrd="1" destOrd="0" parTransId="{F791D306-5A0F-473E-85E4-326E347EE244}" sibTransId="{C74CF7A5-48E2-4240-9BC0-CDC5DAAF3814}"/>
    <dgm:cxn modelId="{5979CC35-09B2-491F-B96F-49023EE0B3BA}" type="presOf" srcId="{0064837B-8511-4ABE-B1C3-00A29E13D9A1}" destId="{9B8BF4CA-F830-48C0-B8FC-A27162629DA0}" srcOrd="0" destOrd="0" presId="urn:microsoft.com/office/officeart/2018/2/layout/IconVerticalSolidList"/>
    <dgm:cxn modelId="{FE44F66C-2EB2-436B-9260-DB04E3B6C800}" srcId="{4EC35639-CE4A-4F0D-B5AF-11A3A7D95A16}" destId="{5FF790FD-866F-4813-B8D8-D997B5017D19}" srcOrd="2" destOrd="0" parTransId="{011E76E4-E506-4C1C-9636-160FBFF2E111}" sibTransId="{24ED5EAD-3F48-4474-924A-AAC092327226}"/>
    <dgm:cxn modelId="{1CC7C67E-D19F-4D4A-9194-07D22FBE2621}" type="presOf" srcId="{40C64D34-6632-4CC4-BB0D-D9291F2624F5}" destId="{D84195BB-0184-4337-8798-FF684A54E629}" srcOrd="0" destOrd="0" presId="urn:microsoft.com/office/officeart/2018/2/layout/IconVerticalSolidList"/>
    <dgm:cxn modelId="{D553C5CB-9E18-4DB0-BFF6-205DFEBD35E9}" srcId="{4EC35639-CE4A-4F0D-B5AF-11A3A7D95A16}" destId="{40C64D34-6632-4CC4-BB0D-D9291F2624F5}" srcOrd="0" destOrd="0" parTransId="{97DC5124-C398-49C6-98F9-DA46B804A37E}" sibTransId="{C39792C8-5637-4A79-8046-88CA213C948F}"/>
    <dgm:cxn modelId="{EBDE88CD-B9D2-426E-8AD7-12BFF0784D5B}" type="presOf" srcId="{5FF790FD-866F-4813-B8D8-D997B5017D19}" destId="{E6296121-BF0C-4C9B-A9C9-79E4DDF02C1E}" srcOrd="0" destOrd="0" presId="urn:microsoft.com/office/officeart/2018/2/layout/IconVerticalSolidList"/>
    <dgm:cxn modelId="{15AC73E4-7F4F-4150-9C2B-D10CA49EE619}" type="presOf" srcId="{4EC35639-CE4A-4F0D-B5AF-11A3A7D95A16}" destId="{35391B96-9579-4059-BA5C-1661CDE44C8C}" srcOrd="0" destOrd="0" presId="urn:microsoft.com/office/officeart/2018/2/layout/IconVerticalSolidList"/>
    <dgm:cxn modelId="{7F9CBF6A-D3FD-4A0C-9BC6-2185EE27F5CB}" type="presParOf" srcId="{35391B96-9579-4059-BA5C-1661CDE44C8C}" destId="{987014CC-972F-4EC4-A60B-0BABD5B6EDC2}" srcOrd="0" destOrd="0" presId="urn:microsoft.com/office/officeart/2018/2/layout/IconVerticalSolidList"/>
    <dgm:cxn modelId="{AABBCC02-DB01-4239-8D18-2C65EF209C03}" type="presParOf" srcId="{987014CC-972F-4EC4-A60B-0BABD5B6EDC2}" destId="{E6799BE0-9AFA-4A8E-B20F-7385488259E1}" srcOrd="0" destOrd="0" presId="urn:microsoft.com/office/officeart/2018/2/layout/IconVerticalSolidList"/>
    <dgm:cxn modelId="{510A352F-C96B-414C-89A2-56B2AEB4F1AC}" type="presParOf" srcId="{987014CC-972F-4EC4-A60B-0BABD5B6EDC2}" destId="{D1CE5132-F449-462A-97AA-91B285987F9B}" srcOrd="1" destOrd="0" presId="urn:microsoft.com/office/officeart/2018/2/layout/IconVerticalSolidList"/>
    <dgm:cxn modelId="{08524B3A-EBB3-4310-B392-5112DE5A447F}" type="presParOf" srcId="{987014CC-972F-4EC4-A60B-0BABD5B6EDC2}" destId="{B0B04118-6C60-4289-A2DD-E07C1381309E}" srcOrd="2" destOrd="0" presId="urn:microsoft.com/office/officeart/2018/2/layout/IconVerticalSolidList"/>
    <dgm:cxn modelId="{18154BBD-F955-4595-91AF-23D3083105FF}" type="presParOf" srcId="{987014CC-972F-4EC4-A60B-0BABD5B6EDC2}" destId="{D84195BB-0184-4337-8798-FF684A54E629}" srcOrd="3" destOrd="0" presId="urn:microsoft.com/office/officeart/2018/2/layout/IconVerticalSolidList"/>
    <dgm:cxn modelId="{BC4CC9F4-17F3-4E94-BA32-B3B84185B0D3}" type="presParOf" srcId="{35391B96-9579-4059-BA5C-1661CDE44C8C}" destId="{26A83086-2973-4B05-BEEA-7F9065D0369E}" srcOrd="1" destOrd="0" presId="urn:microsoft.com/office/officeart/2018/2/layout/IconVerticalSolidList"/>
    <dgm:cxn modelId="{A6D9485A-86C4-4B29-9531-C537DC056ACA}" type="presParOf" srcId="{35391B96-9579-4059-BA5C-1661CDE44C8C}" destId="{5D1596F8-44EB-4ACD-98D5-9D372CD3D93B}" srcOrd="2" destOrd="0" presId="urn:microsoft.com/office/officeart/2018/2/layout/IconVerticalSolidList"/>
    <dgm:cxn modelId="{078730F5-E0E3-405F-B97C-4DDA6F0F18F4}" type="presParOf" srcId="{5D1596F8-44EB-4ACD-98D5-9D372CD3D93B}" destId="{337C74B5-7794-4173-9605-C6B74B672349}" srcOrd="0" destOrd="0" presId="urn:microsoft.com/office/officeart/2018/2/layout/IconVerticalSolidList"/>
    <dgm:cxn modelId="{4D35DBBB-0BDB-41F2-B560-D41B0A5067B2}" type="presParOf" srcId="{5D1596F8-44EB-4ACD-98D5-9D372CD3D93B}" destId="{20E990AB-6FA3-4F14-83C7-CB3003D917CE}" srcOrd="1" destOrd="0" presId="urn:microsoft.com/office/officeart/2018/2/layout/IconVerticalSolidList"/>
    <dgm:cxn modelId="{7132FCA4-D00F-4D94-85A4-BB7D748B3D58}" type="presParOf" srcId="{5D1596F8-44EB-4ACD-98D5-9D372CD3D93B}" destId="{818FDAB9-A4CB-4CE7-BF46-E123E2AC6603}" srcOrd="2" destOrd="0" presId="urn:microsoft.com/office/officeart/2018/2/layout/IconVerticalSolidList"/>
    <dgm:cxn modelId="{189F228A-201F-4912-A5DB-4B79063B3DD8}" type="presParOf" srcId="{5D1596F8-44EB-4ACD-98D5-9D372CD3D93B}" destId="{9B8BF4CA-F830-48C0-B8FC-A27162629DA0}" srcOrd="3" destOrd="0" presId="urn:microsoft.com/office/officeart/2018/2/layout/IconVerticalSolidList"/>
    <dgm:cxn modelId="{26BF13F1-2C3C-4914-A800-B7D49A829284}" type="presParOf" srcId="{35391B96-9579-4059-BA5C-1661CDE44C8C}" destId="{22491EB7-53D1-45F4-A565-CC79AECB0101}" srcOrd="3" destOrd="0" presId="urn:microsoft.com/office/officeart/2018/2/layout/IconVerticalSolidList"/>
    <dgm:cxn modelId="{90073D7C-1CFB-4B1A-B7A1-4FF9FCE4C786}" type="presParOf" srcId="{35391B96-9579-4059-BA5C-1661CDE44C8C}" destId="{9768288A-971C-4151-9373-2FF40918566F}" srcOrd="4" destOrd="0" presId="urn:microsoft.com/office/officeart/2018/2/layout/IconVerticalSolidList"/>
    <dgm:cxn modelId="{E518A9D4-128A-46C6-A14E-14505653529E}" type="presParOf" srcId="{9768288A-971C-4151-9373-2FF40918566F}" destId="{6278E403-EC75-4662-BD1B-38AA234F1655}" srcOrd="0" destOrd="0" presId="urn:microsoft.com/office/officeart/2018/2/layout/IconVerticalSolidList"/>
    <dgm:cxn modelId="{F6E429DA-B222-4331-8BD0-6C2F8C5BAF99}" type="presParOf" srcId="{9768288A-971C-4151-9373-2FF40918566F}" destId="{AF86CF42-3312-4CE2-8B54-D64A9523F1C6}" srcOrd="1" destOrd="0" presId="urn:microsoft.com/office/officeart/2018/2/layout/IconVerticalSolidList"/>
    <dgm:cxn modelId="{FFCFDDF6-AC52-43E2-A398-F410EFBD7872}" type="presParOf" srcId="{9768288A-971C-4151-9373-2FF40918566F}" destId="{8F748C4F-6716-47F5-8211-7A731E4ED1F2}" srcOrd="2" destOrd="0" presId="urn:microsoft.com/office/officeart/2018/2/layout/IconVerticalSolidList"/>
    <dgm:cxn modelId="{A6F6BA7D-A4BE-428F-9D7D-B6ED6AB6F94E}" type="presParOf" srcId="{9768288A-971C-4151-9373-2FF40918566F}" destId="{E6296121-BF0C-4C9B-A9C9-79E4DDF02C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27D94B-FC26-41E4-A301-BDE5A4FEBE9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0B42DEE-0050-43B0-878B-0B310172CAEC}">
      <dgm:prSet/>
      <dgm:spPr/>
      <dgm:t>
        <a:bodyPr/>
        <a:lstStyle/>
        <a:p>
          <a:r>
            <a:rPr lang="en-GB"/>
            <a:t>Have you undertaken the required checks in line with DGAT’s expectations ? </a:t>
          </a:r>
          <a:endParaRPr lang="en-US"/>
        </a:p>
      </dgm:t>
    </dgm:pt>
    <dgm:pt modelId="{3AAFC27B-F6ED-43A8-B46F-545BDF85131F}" type="parTrans" cxnId="{196C35E4-95A8-4AD1-A59B-DA9FC011E342}">
      <dgm:prSet/>
      <dgm:spPr/>
      <dgm:t>
        <a:bodyPr/>
        <a:lstStyle/>
        <a:p>
          <a:endParaRPr lang="en-US"/>
        </a:p>
      </dgm:t>
    </dgm:pt>
    <dgm:pt modelId="{DC9B2913-0819-448E-93C0-8F92F0D04EF7}" type="sibTrans" cxnId="{196C35E4-95A8-4AD1-A59B-DA9FC011E342}">
      <dgm:prSet/>
      <dgm:spPr/>
      <dgm:t>
        <a:bodyPr/>
        <a:lstStyle/>
        <a:p>
          <a:endParaRPr lang="en-US"/>
        </a:p>
      </dgm:t>
    </dgm:pt>
    <dgm:pt modelId="{0AC36FF2-00B8-4072-9E7A-E078D2B086BE}">
      <dgm:prSet/>
      <dgm:spPr/>
      <dgm:t>
        <a:bodyPr/>
        <a:lstStyle/>
        <a:p>
          <a:r>
            <a:rPr lang="en-GB"/>
            <a:t>Can you evidence these checks ? </a:t>
          </a:r>
          <a:endParaRPr lang="en-US"/>
        </a:p>
      </dgm:t>
    </dgm:pt>
    <dgm:pt modelId="{9026C9F9-25FF-440F-9141-5AEB85EFC92A}" type="parTrans" cxnId="{B27905C0-A31C-443F-8160-F880E2AE079C}">
      <dgm:prSet/>
      <dgm:spPr/>
      <dgm:t>
        <a:bodyPr/>
        <a:lstStyle/>
        <a:p>
          <a:endParaRPr lang="en-US"/>
        </a:p>
      </dgm:t>
    </dgm:pt>
    <dgm:pt modelId="{39A139A5-F2BC-4A41-A8F3-94BF74D1F8F5}" type="sibTrans" cxnId="{B27905C0-A31C-443F-8160-F880E2AE079C}">
      <dgm:prSet/>
      <dgm:spPr/>
      <dgm:t>
        <a:bodyPr/>
        <a:lstStyle/>
        <a:p>
          <a:endParaRPr lang="en-US"/>
        </a:p>
      </dgm:t>
    </dgm:pt>
    <dgm:pt modelId="{45370C60-02E7-43B0-8E9E-A8D8F72131D6}">
      <dgm:prSet/>
      <dgm:spPr/>
      <dgm:t>
        <a:bodyPr/>
        <a:lstStyle/>
        <a:p>
          <a:r>
            <a:rPr lang="en-GB"/>
            <a:t>Are you sure that the provision selected is meeting the pupil’s needs ?</a:t>
          </a:r>
          <a:endParaRPr lang="en-US"/>
        </a:p>
      </dgm:t>
    </dgm:pt>
    <dgm:pt modelId="{0CBF467A-39D4-4A6C-B298-F2DDE7A27046}" type="parTrans" cxnId="{4BBED0E9-89EC-49F2-B8D5-279828CE1ED7}">
      <dgm:prSet/>
      <dgm:spPr/>
      <dgm:t>
        <a:bodyPr/>
        <a:lstStyle/>
        <a:p>
          <a:endParaRPr lang="en-US"/>
        </a:p>
      </dgm:t>
    </dgm:pt>
    <dgm:pt modelId="{FFF75276-69A3-4149-A72F-576BB448D328}" type="sibTrans" cxnId="{4BBED0E9-89EC-49F2-B8D5-279828CE1ED7}">
      <dgm:prSet/>
      <dgm:spPr/>
      <dgm:t>
        <a:bodyPr/>
        <a:lstStyle/>
        <a:p>
          <a:endParaRPr lang="en-US"/>
        </a:p>
      </dgm:t>
    </dgm:pt>
    <dgm:pt modelId="{CA460016-46E9-4C9C-8997-78CC81E55313}">
      <dgm:prSet/>
      <dgm:spPr/>
      <dgm:t>
        <a:bodyPr/>
        <a:lstStyle/>
        <a:p>
          <a:r>
            <a:rPr lang="en-GB"/>
            <a:t>How do you check attendance whilst at APS ?   Should be coded B as dual registered.</a:t>
          </a:r>
          <a:endParaRPr lang="en-US"/>
        </a:p>
      </dgm:t>
    </dgm:pt>
    <dgm:pt modelId="{71CF491D-F9EC-4508-B4CF-BE62F1F39107}" type="parTrans" cxnId="{F5FA8488-A51E-4BE2-AAD9-79E2A1305375}">
      <dgm:prSet/>
      <dgm:spPr/>
      <dgm:t>
        <a:bodyPr/>
        <a:lstStyle/>
        <a:p>
          <a:endParaRPr lang="en-US"/>
        </a:p>
      </dgm:t>
    </dgm:pt>
    <dgm:pt modelId="{7DBC09D3-4CA0-4B83-9D50-4949CB794952}" type="sibTrans" cxnId="{F5FA8488-A51E-4BE2-AAD9-79E2A1305375}">
      <dgm:prSet/>
      <dgm:spPr/>
      <dgm:t>
        <a:bodyPr/>
        <a:lstStyle/>
        <a:p>
          <a:endParaRPr lang="en-US"/>
        </a:p>
      </dgm:t>
    </dgm:pt>
    <dgm:pt modelId="{1F6D1711-B475-4257-BD3A-1E63A91E6CD9}">
      <dgm:prSet/>
      <dgm:spPr/>
      <dgm:t>
        <a:bodyPr/>
        <a:lstStyle/>
        <a:p>
          <a:r>
            <a:rPr lang="en-GB"/>
            <a:t>How are you reviewing the impact of this provision for the pupil ? </a:t>
          </a:r>
          <a:endParaRPr lang="en-US"/>
        </a:p>
      </dgm:t>
    </dgm:pt>
    <dgm:pt modelId="{4D7CBD55-1156-4CF9-872D-C4F137E2D243}" type="parTrans" cxnId="{6F47B87B-36DA-4D6B-8187-482D6A0F83DA}">
      <dgm:prSet/>
      <dgm:spPr/>
      <dgm:t>
        <a:bodyPr/>
        <a:lstStyle/>
        <a:p>
          <a:endParaRPr lang="en-US"/>
        </a:p>
      </dgm:t>
    </dgm:pt>
    <dgm:pt modelId="{67ACA474-EC4C-42C9-A35A-CD8EB44EB6E5}" type="sibTrans" cxnId="{6F47B87B-36DA-4D6B-8187-482D6A0F83DA}">
      <dgm:prSet/>
      <dgm:spPr/>
      <dgm:t>
        <a:bodyPr/>
        <a:lstStyle/>
        <a:p>
          <a:endParaRPr lang="en-US"/>
        </a:p>
      </dgm:t>
    </dgm:pt>
    <dgm:pt modelId="{CFBE2CA3-F6BF-4378-9C0E-3F25503FFB72}" type="pres">
      <dgm:prSet presAssocID="{5E27D94B-FC26-41E4-A301-BDE5A4FEBE99}" presName="root" presStyleCnt="0">
        <dgm:presLayoutVars>
          <dgm:dir/>
          <dgm:resizeHandles val="exact"/>
        </dgm:presLayoutVars>
      </dgm:prSet>
      <dgm:spPr/>
    </dgm:pt>
    <dgm:pt modelId="{8841D96D-D134-4DB5-9957-9A5B4B8B6E9B}" type="pres">
      <dgm:prSet presAssocID="{F0B42DEE-0050-43B0-878B-0B310172CAEC}" presName="compNode" presStyleCnt="0"/>
      <dgm:spPr/>
    </dgm:pt>
    <dgm:pt modelId="{AFFED051-ED51-46A6-9936-015CE6214799}" type="pres">
      <dgm:prSet presAssocID="{F0B42DEE-0050-43B0-878B-0B310172CAEC}" presName="bgRect" presStyleLbl="bgShp" presStyleIdx="0" presStyleCnt="5"/>
      <dgm:spPr/>
    </dgm:pt>
    <dgm:pt modelId="{FAD8FC64-17A8-4B4A-AA68-0905D1FE182E}" type="pres">
      <dgm:prSet presAssocID="{F0B42DEE-0050-43B0-878B-0B310172CAE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AA108373-FA70-42AF-A2AE-DE200B36FD39}" type="pres">
      <dgm:prSet presAssocID="{F0B42DEE-0050-43B0-878B-0B310172CAEC}" presName="spaceRect" presStyleCnt="0"/>
      <dgm:spPr/>
    </dgm:pt>
    <dgm:pt modelId="{2547F605-75F0-4403-8E5A-7CA379CF63F9}" type="pres">
      <dgm:prSet presAssocID="{F0B42DEE-0050-43B0-878B-0B310172CAEC}" presName="parTx" presStyleLbl="revTx" presStyleIdx="0" presStyleCnt="5">
        <dgm:presLayoutVars>
          <dgm:chMax val="0"/>
          <dgm:chPref val="0"/>
        </dgm:presLayoutVars>
      </dgm:prSet>
      <dgm:spPr/>
    </dgm:pt>
    <dgm:pt modelId="{5D2CFE70-ED7F-4024-8FF6-0C5BEC330E16}" type="pres">
      <dgm:prSet presAssocID="{DC9B2913-0819-448E-93C0-8F92F0D04EF7}" presName="sibTrans" presStyleCnt="0"/>
      <dgm:spPr/>
    </dgm:pt>
    <dgm:pt modelId="{DE6FCF9F-072B-4361-8C38-425F2D407B29}" type="pres">
      <dgm:prSet presAssocID="{0AC36FF2-00B8-4072-9E7A-E078D2B086BE}" presName="compNode" presStyleCnt="0"/>
      <dgm:spPr/>
    </dgm:pt>
    <dgm:pt modelId="{6A2BB714-56C3-4A35-8B68-0DB0FC3A160C}" type="pres">
      <dgm:prSet presAssocID="{0AC36FF2-00B8-4072-9E7A-E078D2B086BE}" presName="bgRect" presStyleLbl="bgShp" presStyleIdx="1" presStyleCnt="5"/>
      <dgm:spPr/>
    </dgm:pt>
    <dgm:pt modelId="{833193B4-74C5-48CD-83C5-9A13C7CCE04C}" type="pres">
      <dgm:prSet presAssocID="{0AC36FF2-00B8-4072-9E7A-E078D2B086B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1880895D-2B77-4BEE-80B7-BCFE48A80676}" type="pres">
      <dgm:prSet presAssocID="{0AC36FF2-00B8-4072-9E7A-E078D2B086BE}" presName="spaceRect" presStyleCnt="0"/>
      <dgm:spPr/>
    </dgm:pt>
    <dgm:pt modelId="{44371603-05A1-4DF8-9DB2-32476FD957F6}" type="pres">
      <dgm:prSet presAssocID="{0AC36FF2-00B8-4072-9E7A-E078D2B086BE}" presName="parTx" presStyleLbl="revTx" presStyleIdx="1" presStyleCnt="5">
        <dgm:presLayoutVars>
          <dgm:chMax val="0"/>
          <dgm:chPref val="0"/>
        </dgm:presLayoutVars>
      </dgm:prSet>
      <dgm:spPr/>
    </dgm:pt>
    <dgm:pt modelId="{2950A942-E03B-4329-92FE-8275FF1B83DB}" type="pres">
      <dgm:prSet presAssocID="{39A139A5-F2BC-4A41-A8F3-94BF74D1F8F5}" presName="sibTrans" presStyleCnt="0"/>
      <dgm:spPr/>
    </dgm:pt>
    <dgm:pt modelId="{3135D753-95D0-4C85-A15A-51B031DF4893}" type="pres">
      <dgm:prSet presAssocID="{45370C60-02E7-43B0-8E9E-A8D8F72131D6}" presName="compNode" presStyleCnt="0"/>
      <dgm:spPr/>
    </dgm:pt>
    <dgm:pt modelId="{F7FAA75B-005C-4DFF-921A-6842AEB6CF7E}" type="pres">
      <dgm:prSet presAssocID="{45370C60-02E7-43B0-8E9E-A8D8F72131D6}" presName="bgRect" presStyleLbl="bgShp" presStyleIdx="2" presStyleCnt="5"/>
      <dgm:spPr/>
    </dgm:pt>
    <dgm:pt modelId="{C32D7C1F-9451-42FD-8512-754511E3B156}" type="pres">
      <dgm:prSet presAssocID="{45370C60-02E7-43B0-8E9E-A8D8F72131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144DA86B-F432-43D6-B6D8-008579530FC5}" type="pres">
      <dgm:prSet presAssocID="{45370C60-02E7-43B0-8E9E-A8D8F72131D6}" presName="spaceRect" presStyleCnt="0"/>
      <dgm:spPr/>
    </dgm:pt>
    <dgm:pt modelId="{0E3F51D0-B41E-4AB5-9320-E6CF4961CE2A}" type="pres">
      <dgm:prSet presAssocID="{45370C60-02E7-43B0-8E9E-A8D8F72131D6}" presName="parTx" presStyleLbl="revTx" presStyleIdx="2" presStyleCnt="5">
        <dgm:presLayoutVars>
          <dgm:chMax val="0"/>
          <dgm:chPref val="0"/>
        </dgm:presLayoutVars>
      </dgm:prSet>
      <dgm:spPr/>
    </dgm:pt>
    <dgm:pt modelId="{39C78F0C-3CD2-4467-8B95-978219DE9422}" type="pres">
      <dgm:prSet presAssocID="{FFF75276-69A3-4149-A72F-576BB448D328}" presName="sibTrans" presStyleCnt="0"/>
      <dgm:spPr/>
    </dgm:pt>
    <dgm:pt modelId="{67D08D2C-CCD6-4230-BB92-972829E2CD0E}" type="pres">
      <dgm:prSet presAssocID="{CA460016-46E9-4C9C-8997-78CC81E55313}" presName="compNode" presStyleCnt="0"/>
      <dgm:spPr/>
    </dgm:pt>
    <dgm:pt modelId="{2F5A9170-9A08-4584-92A3-BF94F79D9B96}" type="pres">
      <dgm:prSet presAssocID="{CA460016-46E9-4C9C-8997-78CC81E55313}" presName="bgRect" presStyleLbl="bgShp" presStyleIdx="3" presStyleCnt="5"/>
      <dgm:spPr/>
    </dgm:pt>
    <dgm:pt modelId="{25C296B3-5564-4123-9862-F4B3F842DDCA}" type="pres">
      <dgm:prSet presAssocID="{CA460016-46E9-4C9C-8997-78CC81E5531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ED3D65BF-7266-48CE-B592-87E2FD9E5B98}" type="pres">
      <dgm:prSet presAssocID="{CA460016-46E9-4C9C-8997-78CC81E55313}" presName="spaceRect" presStyleCnt="0"/>
      <dgm:spPr/>
    </dgm:pt>
    <dgm:pt modelId="{8DF91A3B-9421-428B-B476-2AD548840A77}" type="pres">
      <dgm:prSet presAssocID="{CA460016-46E9-4C9C-8997-78CC81E55313}" presName="parTx" presStyleLbl="revTx" presStyleIdx="3" presStyleCnt="5">
        <dgm:presLayoutVars>
          <dgm:chMax val="0"/>
          <dgm:chPref val="0"/>
        </dgm:presLayoutVars>
      </dgm:prSet>
      <dgm:spPr/>
    </dgm:pt>
    <dgm:pt modelId="{9EDF217C-CE5A-4456-8329-943E1AD48CA6}" type="pres">
      <dgm:prSet presAssocID="{7DBC09D3-4CA0-4B83-9D50-4949CB794952}" presName="sibTrans" presStyleCnt="0"/>
      <dgm:spPr/>
    </dgm:pt>
    <dgm:pt modelId="{A20A0220-E686-4F97-8F70-48A89301D5BD}" type="pres">
      <dgm:prSet presAssocID="{1F6D1711-B475-4257-BD3A-1E63A91E6CD9}" presName="compNode" presStyleCnt="0"/>
      <dgm:spPr/>
    </dgm:pt>
    <dgm:pt modelId="{75BAC025-E162-4FD0-8A6B-86BC52E6DAA6}" type="pres">
      <dgm:prSet presAssocID="{1F6D1711-B475-4257-BD3A-1E63A91E6CD9}" presName="bgRect" presStyleLbl="bgShp" presStyleIdx="4" presStyleCnt="5"/>
      <dgm:spPr/>
    </dgm:pt>
    <dgm:pt modelId="{0DD982A4-AA23-466C-B86B-B881D8EE151A}" type="pres">
      <dgm:prSet presAssocID="{1F6D1711-B475-4257-BD3A-1E63A91E6CD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hoolhouse"/>
        </a:ext>
      </dgm:extLst>
    </dgm:pt>
    <dgm:pt modelId="{C4EA85F8-11E1-4ABE-B90E-8A7DE9E50ACF}" type="pres">
      <dgm:prSet presAssocID="{1F6D1711-B475-4257-BD3A-1E63A91E6CD9}" presName="spaceRect" presStyleCnt="0"/>
      <dgm:spPr/>
    </dgm:pt>
    <dgm:pt modelId="{002D49AC-E7AF-46B5-AED6-F5AB62D45509}" type="pres">
      <dgm:prSet presAssocID="{1F6D1711-B475-4257-BD3A-1E63A91E6CD9}" presName="parTx" presStyleLbl="revTx" presStyleIdx="4" presStyleCnt="5">
        <dgm:presLayoutVars>
          <dgm:chMax val="0"/>
          <dgm:chPref val="0"/>
        </dgm:presLayoutVars>
      </dgm:prSet>
      <dgm:spPr/>
    </dgm:pt>
  </dgm:ptLst>
  <dgm:cxnLst>
    <dgm:cxn modelId="{C2180D23-B87A-4788-BB46-97975CDE6548}" type="presOf" srcId="{1F6D1711-B475-4257-BD3A-1E63A91E6CD9}" destId="{002D49AC-E7AF-46B5-AED6-F5AB62D45509}" srcOrd="0" destOrd="0" presId="urn:microsoft.com/office/officeart/2018/2/layout/IconVerticalSolidList"/>
    <dgm:cxn modelId="{5470F55B-F91B-486A-B2EC-A623BD6D7429}" type="presOf" srcId="{0AC36FF2-00B8-4072-9E7A-E078D2B086BE}" destId="{44371603-05A1-4DF8-9DB2-32476FD957F6}" srcOrd="0" destOrd="0" presId="urn:microsoft.com/office/officeart/2018/2/layout/IconVerticalSolidList"/>
    <dgm:cxn modelId="{C6A5C453-7DF8-4A5B-B28B-DEBC8558E71E}" type="presOf" srcId="{F0B42DEE-0050-43B0-878B-0B310172CAEC}" destId="{2547F605-75F0-4403-8E5A-7CA379CF63F9}" srcOrd="0" destOrd="0" presId="urn:microsoft.com/office/officeart/2018/2/layout/IconVerticalSolidList"/>
    <dgm:cxn modelId="{6F47B87B-36DA-4D6B-8187-482D6A0F83DA}" srcId="{5E27D94B-FC26-41E4-A301-BDE5A4FEBE99}" destId="{1F6D1711-B475-4257-BD3A-1E63A91E6CD9}" srcOrd="4" destOrd="0" parTransId="{4D7CBD55-1156-4CF9-872D-C4F137E2D243}" sibTransId="{67ACA474-EC4C-42C9-A35A-CD8EB44EB6E5}"/>
    <dgm:cxn modelId="{A5AA6183-6A4D-4A87-8BE1-01A83FCDB2DF}" type="presOf" srcId="{5E27D94B-FC26-41E4-A301-BDE5A4FEBE99}" destId="{CFBE2CA3-F6BF-4378-9C0E-3F25503FFB72}" srcOrd="0" destOrd="0" presId="urn:microsoft.com/office/officeart/2018/2/layout/IconVerticalSolidList"/>
    <dgm:cxn modelId="{F5FA8488-A51E-4BE2-AAD9-79E2A1305375}" srcId="{5E27D94B-FC26-41E4-A301-BDE5A4FEBE99}" destId="{CA460016-46E9-4C9C-8997-78CC81E55313}" srcOrd="3" destOrd="0" parTransId="{71CF491D-F9EC-4508-B4CF-BE62F1F39107}" sibTransId="{7DBC09D3-4CA0-4B83-9D50-4949CB794952}"/>
    <dgm:cxn modelId="{B27905C0-A31C-443F-8160-F880E2AE079C}" srcId="{5E27D94B-FC26-41E4-A301-BDE5A4FEBE99}" destId="{0AC36FF2-00B8-4072-9E7A-E078D2B086BE}" srcOrd="1" destOrd="0" parTransId="{9026C9F9-25FF-440F-9141-5AEB85EFC92A}" sibTransId="{39A139A5-F2BC-4A41-A8F3-94BF74D1F8F5}"/>
    <dgm:cxn modelId="{E3867DD4-658F-4C82-9985-F723C708034D}" type="presOf" srcId="{CA460016-46E9-4C9C-8997-78CC81E55313}" destId="{8DF91A3B-9421-428B-B476-2AD548840A77}" srcOrd="0" destOrd="0" presId="urn:microsoft.com/office/officeart/2018/2/layout/IconVerticalSolidList"/>
    <dgm:cxn modelId="{196C35E4-95A8-4AD1-A59B-DA9FC011E342}" srcId="{5E27D94B-FC26-41E4-A301-BDE5A4FEBE99}" destId="{F0B42DEE-0050-43B0-878B-0B310172CAEC}" srcOrd="0" destOrd="0" parTransId="{3AAFC27B-F6ED-43A8-B46F-545BDF85131F}" sibTransId="{DC9B2913-0819-448E-93C0-8F92F0D04EF7}"/>
    <dgm:cxn modelId="{4BBED0E9-89EC-49F2-B8D5-279828CE1ED7}" srcId="{5E27D94B-FC26-41E4-A301-BDE5A4FEBE99}" destId="{45370C60-02E7-43B0-8E9E-A8D8F72131D6}" srcOrd="2" destOrd="0" parTransId="{0CBF467A-39D4-4A6C-B298-F2DDE7A27046}" sibTransId="{FFF75276-69A3-4149-A72F-576BB448D328}"/>
    <dgm:cxn modelId="{BAE3B3EA-0DB0-4743-B488-35B07E56B9FA}" type="presOf" srcId="{45370C60-02E7-43B0-8E9E-A8D8F72131D6}" destId="{0E3F51D0-B41E-4AB5-9320-E6CF4961CE2A}" srcOrd="0" destOrd="0" presId="urn:microsoft.com/office/officeart/2018/2/layout/IconVerticalSolidList"/>
    <dgm:cxn modelId="{735E7358-0106-428E-BDA6-28170BD267E7}" type="presParOf" srcId="{CFBE2CA3-F6BF-4378-9C0E-3F25503FFB72}" destId="{8841D96D-D134-4DB5-9957-9A5B4B8B6E9B}" srcOrd="0" destOrd="0" presId="urn:microsoft.com/office/officeart/2018/2/layout/IconVerticalSolidList"/>
    <dgm:cxn modelId="{3BFFF9E8-5C35-4870-B8F5-C703E825C9D8}" type="presParOf" srcId="{8841D96D-D134-4DB5-9957-9A5B4B8B6E9B}" destId="{AFFED051-ED51-46A6-9936-015CE6214799}" srcOrd="0" destOrd="0" presId="urn:microsoft.com/office/officeart/2018/2/layout/IconVerticalSolidList"/>
    <dgm:cxn modelId="{32FEF4CA-A422-4699-A7C1-CD41F937FBBA}" type="presParOf" srcId="{8841D96D-D134-4DB5-9957-9A5B4B8B6E9B}" destId="{FAD8FC64-17A8-4B4A-AA68-0905D1FE182E}" srcOrd="1" destOrd="0" presId="urn:microsoft.com/office/officeart/2018/2/layout/IconVerticalSolidList"/>
    <dgm:cxn modelId="{1B43B06C-B1DE-4F9C-A4C0-BF146DA809D8}" type="presParOf" srcId="{8841D96D-D134-4DB5-9957-9A5B4B8B6E9B}" destId="{AA108373-FA70-42AF-A2AE-DE200B36FD39}" srcOrd="2" destOrd="0" presId="urn:microsoft.com/office/officeart/2018/2/layout/IconVerticalSolidList"/>
    <dgm:cxn modelId="{5C55508F-180F-4130-88D2-59BF719B0521}" type="presParOf" srcId="{8841D96D-D134-4DB5-9957-9A5B4B8B6E9B}" destId="{2547F605-75F0-4403-8E5A-7CA379CF63F9}" srcOrd="3" destOrd="0" presId="urn:microsoft.com/office/officeart/2018/2/layout/IconVerticalSolidList"/>
    <dgm:cxn modelId="{E7EC4E25-571F-4D30-BD66-B33967A59DFD}" type="presParOf" srcId="{CFBE2CA3-F6BF-4378-9C0E-3F25503FFB72}" destId="{5D2CFE70-ED7F-4024-8FF6-0C5BEC330E16}" srcOrd="1" destOrd="0" presId="urn:microsoft.com/office/officeart/2018/2/layout/IconVerticalSolidList"/>
    <dgm:cxn modelId="{294DC767-9F4C-4E88-89A5-08D4DC1A0D83}" type="presParOf" srcId="{CFBE2CA3-F6BF-4378-9C0E-3F25503FFB72}" destId="{DE6FCF9F-072B-4361-8C38-425F2D407B29}" srcOrd="2" destOrd="0" presId="urn:microsoft.com/office/officeart/2018/2/layout/IconVerticalSolidList"/>
    <dgm:cxn modelId="{71F9D14A-D7F1-4DFE-8819-8891A20B141D}" type="presParOf" srcId="{DE6FCF9F-072B-4361-8C38-425F2D407B29}" destId="{6A2BB714-56C3-4A35-8B68-0DB0FC3A160C}" srcOrd="0" destOrd="0" presId="urn:microsoft.com/office/officeart/2018/2/layout/IconVerticalSolidList"/>
    <dgm:cxn modelId="{DEAB976E-CCB9-4A29-8BD6-945D9FA29BC9}" type="presParOf" srcId="{DE6FCF9F-072B-4361-8C38-425F2D407B29}" destId="{833193B4-74C5-48CD-83C5-9A13C7CCE04C}" srcOrd="1" destOrd="0" presId="urn:microsoft.com/office/officeart/2018/2/layout/IconVerticalSolidList"/>
    <dgm:cxn modelId="{47A43BB7-DBDB-4AED-95BA-E1B26BDA9BB7}" type="presParOf" srcId="{DE6FCF9F-072B-4361-8C38-425F2D407B29}" destId="{1880895D-2B77-4BEE-80B7-BCFE48A80676}" srcOrd="2" destOrd="0" presId="urn:microsoft.com/office/officeart/2018/2/layout/IconVerticalSolidList"/>
    <dgm:cxn modelId="{11CF4BA3-B28E-4C04-9BD1-7E2BB78852FD}" type="presParOf" srcId="{DE6FCF9F-072B-4361-8C38-425F2D407B29}" destId="{44371603-05A1-4DF8-9DB2-32476FD957F6}" srcOrd="3" destOrd="0" presId="urn:microsoft.com/office/officeart/2018/2/layout/IconVerticalSolidList"/>
    <dgm:cxn modelId="{83B7A54C-6600-4B5C-8F92-F491122488A9}" type="presParOf" srcId="{CFBE2CA3-F6BF-4378-9C0E-3F25503FFB72}" destId="{2950A942-E03B-4329-92FE-8275FF1B83DB}" srcOrd="3" destOrd="0" presId="urn:microsoft.com/office/officeart/2018/2/layout/IconVerticalSolidList"/>
    <dgm:cxn modelId="{C8237903-9709-4C70-95FE-30DA04F82358}" type="presParOf" srcId="{CFBE2CA3-F6BF-4378-9C0E-3F25503FFB72}" destId="{3135D753-95D0-4C85-A15A-51B031DF4893}" srcOrd="4" destOrd="0" presId="urn:microsoft.com/office/officeart/2018/2/layout/IconVerticalSolidList"/>
    <dgm:cxn modelId="{0DF95AF4-50F1-4FF6-97AD-D083304746FC}" type="presParOf" srcId="{3135D753-95D0-4C85-A15A-51B031DF4893}" destId="{F7FAA75B-005C-4DFF-921A-6842AEB6CF7E}" srcOrd="0" destOrd="0" presId="urn:microsoft.com/office/officeart/2018/2/layout/IconVerticalSolidList"/>
    <dgm:cxn modelId="{BBDB8295-EACC-43BF-B15B-012C480DFA9D}" type="presParOf" srcId="{3135D753-95D0-4C85-A15A-51B031DF4893}" destId="{C32D7C1F-9451-42FD-8512-754511E3B156}" srcOrd="1" destOrd="0" presId="urn:microsoft.com/office/officeart/2018/2/layout/IconVerticalSolidList"/>
    <dgm:cxn modelId="{51F2399C-F9A7-4801-85B2-1417FA084ABA}" type="presParOf" srcId="{3135D753-95D0-4C85-A15A-51B031DF4893}" destId="{144DA86B-F432-43D6-B6D8-008579530FC5}" srcOrd="2" destOrd="0" presId="urn:microsoft.com/office/officeart/2018/2/layout/IconVerticalSolidList"/>
    <dgm:cxn modelId="{1ECFF6EE-AD8C-419B-A275-966F89A8412D}" type="presParOf" srcId="{3135D753-95D0-4C85-A15A-51B031DF4893}" destId="{0E3F51D0-B41E-4AB5-9320-E6CF4961CE2A}" srcOrd="3" destOrd="0" presId="urn:microsoft.com/office/officeart/2018/2/layout/IconVerticalSolidList"/>
    <dgm:cxn modelId="{6976C3E1-5982-43B6-B2A8-2D6F520092ED}" type="presParOf" srcId="{CFBE2CA3-F6BF-4378-9C0E-3F25503FFB72}" destId="{39C78F0C-3CD2-4467-8B95-978219DE9422}" srcOrd="5" destOrd="0" presId="urn:microsoft.com/office/officeart/2018/2/layout/IconVerticalSolidList"/>
    <dgm:cxn modelId="{EA197CDA-A359-4EB1-8BE4-9407CA57A147}" type="presParOf" srcId="{CFBE2CA3-F6BF-4378-9C0E-3F25503FFB72}" destId="{67D08D2C-CCD6-4230-BB92-972829E2CD0E}" srcOrd="6" destOrd="0" presId="urn:microsoft.com/office/officeart/2018/2/layout/IconVerticalSolidList"/>
    <dgm:cxn modelId="{03C8CF67-F29B-49EA-907C-100C5F4F62B1}" type="presParOf" srcId="{67D08D2C-CCD6-4230-BB92-972829E2CD0E}" destId="{2F5A9170-9A08-4584-92A3-BF94F79D9B96}" srcOrd="0" destOrd="0" presId="urn:microsoft.com/office/officeart/2018/2/layout/IconVerticalSolidList"/>
    <dgm:cxn modelId="{6E88A1FA-979D-41BB-B62F-83BFA8E3BFF6}" type="presParOf" srcId="{67D08D2C-CCD6-4230-BB92-972829E2CD0E}" destId="{25C296B3-5564-4123-9862-F4B3F842DDCA}" srcOrd="1" destOrd="0" presId="urn:microsoft.com/office/officeart/2018/2/layout/IconVerticalSolidList"/>
    <dgm:cxn modelId="{0FA9E192-7E19-47D5-8977-C66760761476}" type="presParOf" srcId="{67D08D2C-CCD6-4230-BB92-972829E2CD0E}" destId="{ED3D65BF-7266-48CE-B592-87E2FD9E5B98}" srcOrd="2" destOrd="0" presId="urn:microsoft.com/office/officeart/2018/2/layout/IconVerticalSolidList"/>
    <dgm:cxn modelId="{49B2D159-16E3-4BA6-A755-41D08FD745E0}" type="presParOf" srcId="{67D08D2C-CCD6-4230-BB92-972829E2CD0E}" destId="{8DF91A3B-9421-428B-B476-2AD548840A77}" srcOrd="3" destOrd="0" presId="urn:microsoft.com/office/officeart/2018/2/layout/IconVerticalSolidList"/>
    <dgm:cxn modelId="{EFA1DCE5-4D23-44AC-AE4F-88C25B4EBB73}" type="presParOf" srcId="{CFBE2CA3-F6BF-4378-9C0E-3F25503FFB72}" destId="{9EDF217C-CE5A-4456-8329-943E1AD48CA6}" srcOrd="7" destOrd="0" presId="urn:microsoft.com/office/officeart/2018/2/layout/IconVerticalSolidList"/>
    <dgm:cxn modelId="{F27CA08C-3A07-48C9-8B35-9EA68E5D6FCB}" type="presParOf" srcId="{CFBE2CA3-F6BF-4378-9C0E-3F25503FFB72}" destId="{A20A0220-E686-4F97-8F70-48A89301D5BD}" srcOrd="8" destOrd="0" presId="urn:microsoft.com/office/officeart/2018/2/layout/IconVerticalSolidList"/>
    <dgm:cxn modelId="{F5146C2B-6105-41B2-BAB4-E244B1238FD8}" type="presParOf" srcId="{A20A0220-E686-4F97-8F70-48A89301D5BD}" destId="{75BAC025-E162-4FD0-8A6B-86BC52E6DAA6}" srcOrd="0" destOrd="0" presId="urn:microsoft.com/office/officeart/2018/2/layout/IconVerticalSolidList"/>
    <dgm:cxn modelId="{123D6F8E-FF51-423B-882D-00EC91F19E3B}" type="presParOf" srcId="{A20A0220-E686-4F97-8F70-48A89301D5BD}" destId="{0DD982A4-AA23-466C-B86B-B881D8EE151A}" srcOrd="1" destOrd="0" presId="urn:microsoft.com/office/officeart/2018/2/layout/IconVerticalSolidList"/>
    <dgm:cxn modelId="{06C12869-5E90-4E7C-90B0-DCA21DD46B0C}" type="presParOf" srcId="{A20A0220-E686-4F97-8F70-48A89301D5BD}" destId="{C4EA85F8-11E1-4ABE-B90E-8A7DE9E50ACF}" srcOrd="2" destOrd="0" presId="urn:microsoft.com/office/officeart/2018/2/layout/IconVerticalSolidList"/>
    <dgm:cxn modelId="{78C61365-4053-4030-AA77-8A3E807C32D0}" type="presParOf" srcId="{A20A0220-E686-4F97-8F70-48A89301D5BD}" destId="{002D49AC-E7AF-46B5-AED6-F5AB62D455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175659-285A-4545-B5EC-12CA814682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8DFA415-202F-4EE5-AE17-37E06B796253}">
      <dgm:prSet/>
      <dgm:spPr/>
      <dgm:t>
        <a:bodyPr/>
        <a:lstStyle/>
        <a:p>
          <a:r>
            <a:rPr lang="en-GB" dirty="0"/>
            <a:t>Leaders should ensure that they have visited and ensured that they have checked thoroughly any alternative provision they are electing to use to support the education of any pupil.  You need to have your information about the checks you have undertaken to share with the inspector. </a:t>
          </a:r>
          <a:endParaRPr lang="en-US" dirty="0"/>
        </a:p>
      </dgm:t>
    </dgm:pt>
    <dgm:pt modelId="{F2353F06-982D-420F-8930-3F5EAE00A95B}" type="parTrans" cxnId="{EA5833C0-991A-4199-9080-1C016C980844}">
      <dgm:prSet/>
      <dgm:spPr/>
      <dgm:t>
        <a:bodyPr/>
        <a:lstStyle/>
        <a:p>
          <a:endParaRPr lang="en-US"/>
        </a:p>
      </dgm:t>
    </dgm:pt>
    <dgm:pt modelId="{6320D81F-B8EF-4C69-A379-014C56768C74}" type="sibTrans" cxnId="{EA5833C0-991A-4199-9080-1C016C980844}">
      <dgm:prSet/>
      <dgm:spPr/>
      <dgm:t>
        <a:bodyPr/>
        <a:lstStyle/>
        <a:p>
          <a:endParaRPr lang="en-US"/>
        </a:p>
      </dgm:t>
    </dgm:pt>
    <dgm:pt modelId="{947368BF-838C-4980-9685-6C68BCDA8E59}">
      <dgm:prSet/>
      <dgm:spPr/>
      <dgm:t>
        <a:bodyPr/>
        <a:lstStyle/>
        <a:p>
          <a:r>
            <a:rPr lang="en-GB"/>
            <a:t>Similarly, to other risk assessments you undertake, you will want to be assured that all the employment checks you would undertake have been carried out and you have a letter from the leaders confirming this.  APS do not need to be on the school’s SCR.</a:t>
          </a:r>
          <a:endParaRPr lang="en-US"/>
        </a:p>
      </dgm:t>
    </dgm:pt>
    <dgm:pt modelId="{E14FFB80-C6F0-4224-89E6-9827093C5A96}" type="parTrans" cxnId="{95FFC10D-43F7-471B-A7CE-3DD13715B4E0}">
      <dgm:prSet/>
      <dgm:spPr/>
      <dgm:t>
        <a:bodyPr/>
        <a:lstStyle/>
        <a:p>
          <a:endParaRPr lang="en-US"/>
        </a:p>
      </dgm:t>
    </dgm:pt>
    <dgm:pt modelId="{6874714E-B057-4C75-A459-B01979F8FB84}" type="sibTrans" cxnId="{95FFC10D-43F7-471B-A7CE-3DD13715B4E0}">
      <dgm:prSet/>
      <dgm:spPr/>
      <dgm:t>
        <a:bodyPr/>
        <a:lstStyle/>
        <a:p>
          <a:endParaRPr lang="en-US"/>
        </a:p>
      </dgm:t>
    </dgm:pt>
    <dgm:pt modelId="{CFAB5490-0953-4C36-83A3-1BA49CB8E257}">
      <dgm:prSet/>
      <dgm:spPr/>
      <dgm:t>
        <a:bodyPr/>
        <a:lstStyle/>
        <a:p>
          <a:r>
            <a:rPr lang="en-GB" dirty="0"/>
            <a:t>Guidance from QAL shared last year reminds leaders about the checks that they should undertake. Please review this. </a:t>
          </a:r>
          <a:endParaRPr lang="en-US" dirty="0"/>
        </a:p>
      </dgm:t>
    </dgm:pt>
    <dgm:pt modelId="{26DB13B4-A2C7-4E77-AB92-191ABB0E29FB}" type="parTrans" cxnId="{A96735CB-BFBB-45F8-B568-B3B270144BDA}">
      <dgm:prSet/>
      <dgm:spPr/>
      <dgm:t>
        <a:bodyPr/>
        <a:lstStyle/>
        <a:p>
          <a:endParaRPr lang="en-US"/>
        </a:p>
      </dgm:t>
    </dgm:pt>
    <dgm:pt modelId="{1DE487F5-6BE1-4B86-AC57-248E16ECE72F}" type="sibTrans" cxnId="{A96735CB-BFBB-45F8-B568-B3B270144BDA}">
      <dgm:prSet/>
      <dgm:spPr/>
      <dgm:t>
        <a:bodyPr/>
        <a:lstStyle/>
        <a:p>
          <a:endParaRPr lang="en-US"/>
        </a:p>
      </dgm:t>
    </dgm:pt>
    <dgm:pt modelId="{C4868794-4638-4093-8FDD-72F038EAFC93}">
      <dgm:prSet/>
      <dgm:spPr/>
      <dgm:t>
        <a:bodyPr/>
        <a:lstStyle/>
        <a:p>
          <a:r>
            <a:rPr lang="en-GB"/>
            <a:t>I</a:t>
          </a:r>
          <a:r>
            <a:rPr lang="en-GB" b="0" i="0"/>
            <a:t>nspectors will evaluate the extent to which these placements are safe and effective in promoting pupils’ progress. They will normally visit a sample of the alternative providers used and, if required, may speak to local authorities, other agencies and parents/carers to gather evidence. Inspectors will want to understand how providers ensure that pupils who attend multiple settings or part time are kept safe when they are not on site for the whole school day.</a:t>
          </a:r>
          <a:endParaRPr lang="en-US"/>
        </a:p>
      </dgm:t>
    </dgm:pt>
    <dgm:pt modelId="{2FC1ADD0-1CD8-4FD7-8325-855578C298B8}" type="parTrans" cxnId="{8D5C78F7-F676-4028-94A8-35A026F00587}">
      <dgm:prSet/>
      <dgm:spPr/>
      <dgm:t>
        <a:bodyPr/>
        <a:lstStyle/>
        <a:p>
          <a:endParaRPr lang="en-US"/>
        </a:p>
      </dgm:t>
    </dgm:pt>
    <dgm:pt modelId="{60BC6EC1-A9BE-4EB0-84BD-1B10B8357BDD}" type="sibTrans" cxnId="{8D5C78F7-F676-4028-94A8-35A026F00587}">
      <dgm:prSet/>
      <dgm:spPr/>
      <dgm:t>
        <a:bodyPr/>
        <a:lstStyle/>
        <a:p>
          <a:endParaRPr lang="en-US"/>
        </a:p>
      </dgm:t>
    </dgm:pt>
    <dgm:pt modelId="{CDB65129-BE9C-4286-9E59-4C64F5F1164A}" type="pres">
      <dgm:prSet presAssocID="{B7175659-285A-4545-B5EC-12CA8146820D}" presName="root" presStyleCnt="0">
        <dgm:presLayoutVars>
          <dgm:dir/>
          <dgm:resizeHandles val="exact"/>
        </dgm:presLayoutVars>
      </dgm:prSet>
      <dgm:spPr/>
    </dgm:pt>
    <dgm:pt modelId="{68DF0B9F-487C-48FA-A69B-B13621837DD9}" type="pres">
      <dgm:prSet presAssocID="{E8DFA415-202F-4EE5-AE17-37E06B796253}" presName="compNode" presStyleCnt="0"/>
      <dgm:spPr/>
    </dgm:pt>
    <dgm:pt modelId="{0283A9CC-72D8-461A-AEF4-738086C4629E}" type="pres">
      <dgm:prSet presAssocID="{E8DFA415-202F-4EE5-AE17-37E06B796253}" presName="bgRect" presStyleLbl="bgShp" presStyleIdx="0" presStyleCnt="4"/>
      <dgm:spPr/>
    </dgm:pt>
    <dgm:pt modelId="{0DF3DEB9-2036-44BA-A897-51C169B340FE}" type="pres">
      <dgm:prSet presAssocID="{E8DFA415-202F-4EE5-AE17-37E06B7962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241F489-5D4C-4B82-B891-DFBF4F1E463D}" type="pres">
      <dgm:prSet presAssocID="{E8DFA415-202F-4EE5-AE17-37E06B796253}" presName="spaceRect" presStyleCnt="0"/>
      <dgm:spPr/>
    </dgm:pt>
    <dgm:pt modelId="{0EB4403A-34D7-443B-9BA7-DD1199F1DE48}" type="pres">
      <dgm:prSet presAssocID="{E8DFA415-202F-4EE5-AE17-37E06B796253}" presName="parTx" presStyleLbl="revTx" presStyleIdx="0" presStyleCnt="4">
        <dgm:presLayoutVars>
          <dgm:chMax val="0"/>
          <dgm:chPref val="0"/>
        </dgm:presLayoutVars>
      </dgm:prSet>
      <dgm:spPr/>
    </dgm:pt>
    <dgm:pt modelId="{08E5E206-766E-498C-A4AB-048F2712D930}" type="pres">
      <dgm:prSet presAssocID="{6320D81F-B8EF-4C69-A379-014C56768C74}" presName="sibTrans" presStyleCnt="0"/>
      <dgm:spPr/>
    </dgm:pt>
    <dgm:pt modelId="{1C638D0D-74B6-4ACE-A801-11C7CF7A12A3}" type="pres">
      <dgm:prSet presAssocID="{947368BF-838C-4980-9685-6C68BCDA8E59}" presName="compNode" presStyleCnt="0"/>
      <dgm:spPr/>
    </dgm:pt>
    <dgm:pt modelId="{94209AE4-40FE-4968-81E2-2A7CA026058A}" type="pres">
      <dgm:prSet presAssocID="{947368BF-838C-4980-9685-6C68BCDA8E59}" presName="bgRect" presStyleLbl="bgShp" presStyleIdx="1" presStyleCnt="4"/>
      <dgm:spPr/>
    </dgm:pt>
    <dgm:pt modelId="{700F0173-C492-4A65-883B-D14A72DB1A15}" type="pres">
      <dgm:prSet presAssocID="{947368BF-838C-4980-9685-6C68BCDA8E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8B3C203-50CC-4FFA-AFE3-1AB9B39887F3}" type="pres">
      <dgm:prSet presAssocID="{947368BF-838C-4980-9685-6C68BCDA8E59}" presName="spaceRect" presStyleCnt="0"/>
      <dgm:spPr/>
    </dgm:pt>
    <dgm:pt modelId="{9E2E323D-932F-404F-ADE0-5B2EF2DECB1E}" type="pres">
      <dgm:prSet presAssocID="{947368BF-838C-4980-9685-6C68BCDA8E59}" presName="parTx" presStyleLbl="revTx" presStyleIdx="1" presStyleCnt="4">
        <dgm:presLayoutVars>
          <dgm:chMax val="0"/>
          <dgm:chPref val="0"/>
        </dgm:presLayoutVars>
      </dgm:prSet>
      <dgm:spPr/>
    </dgm:pt>
    <dgm:pt modelId="{60A1B3A9-C33D-424B-8AB2-8D9CBD02DF83}" type="pres">
      <dgm:prSet presAssocID="{6874714E-B057-4C75-A459-B01979F8FB84}" presName="sibTrans" presStyleCnt="0"/>
      <dgm:spPr/>
    </dgm:pt>
    <dgm:pt modelId="{0AA5A703-C252-4E52-A8AE-E7D821F7DF0D}" type="pres">
      <dgm:prSet presAssocID="{CFAB5490-0953-4C36-83A3-1BA49CB8E257}" presName="compNode" presStyleCnt="0"/>
      <dgm:spPr/>
    </dgm:pt>
    <dgm:pt modelId="{D534A007-C228-49BE-9CF8-21B1EBB47119}" type="pres">
      <dgm:prSet presAssocID="{CFAB5490-0953-4C36-83A3-1BA49CB8E257}" presName="bgRect" presStyleLbl="bgShp" presStyleIdx="2" presStyleCnt="4"/>
      <dgm:spPr/>
    </dgm:pt>
    <dgm:pt modelId="{6BC265CE-8035-468F-8548-1284AEC4F050}" type="pres">
      <dgm:prSet presAssocID="{CFAB5490-0953-4C36-83A3-1BA49CB8E2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chart"/>
        </a:ext>
      </dgm:extLst>
    </dgm:pt>
    <dgm:pt modelId="{D3F53A2A-3BB7-450B-91BF-D4848C4EE954}" type="pres">
      <dgm:prSet presAssocID="{CFAB5490-0953-4C36-83A3-1BA49CB8E257}" presName="spaceRect" presStyleCnt="0"/>
      <dgm:spPr/>
    </dgm:pt>
    <dgm:pt modelId="{E44565D1-21ED-4498-9EF6-F752F5816250}" type="pres">
      <dgm:prSet presAssocID="{CFAB5490-0953-4C36-83A3-1BA49CB8E257}" presName="parTx" presStyleLbl="revTx" presStyleIdx="2" presStyleCnt="4">
        <dgm:presLayoutVars>
          <dgm:chMax val="0"/>
          <dgm:chPref val="0"/>
        </dgm:presLayoutVars>
      </dgm:prSet>
      <dgm:spPr/>
    </dgm:pt>
    <dgm:pt modelId="{C8C05671-B27C-4A65-9A30-7A9F55373DF6}" type="pres">
      <dgm:prSet presAssocID="{1DE487F5-6BE1-4B86-AC57-248E16ECE72F}" presName="sibTrans" presStyleCnt="0"/>
      <dgm:spPr/>
    </dgm:pt>
    <dgm:pt modelId="{060F8CF1-1B7F-44B5-B4A4-7F8548FE2FA3}" type="pres">
      <dgm:prSet presAssocID="{C4868794-4638-4093-8FDD-72F038EAFC93}" presName="compNode" presStyleCnt="0"/>
      <dgm:spPr/>
    </dgm:pt>
    <dgm:pt modelId="{B6B3BBD6-25DE-49F7-8F20-D26C2D4BC30D}" type="pres">
      <dgm:prSet presAssocID="{C4868794-4638-4093-8FDD-72F038EAFC93}" presName="bgRect" presStyleLbl="bgShp" presStyleIdx="3" presStyleCnt="4"/>
      <dgm:spPr/>
    </dgm:pt>
    <dgm:pt modelId="{461C0446-B39E-4548-B6BD-B4CE013D97A5}" type="pres">
      <dgm:prSet presAssocID="{C4868794-4638-4093-8FDD-72F038EAFC9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676E7EE1-1C17-45F9-911B-468255C8ACC0}" type="pres">
      <dgm:prSet presAssocID="{C4868794-4638-4093-8FDD-72F038EAFC93}" presName="spaceRect" presStyleCnt="0"/>
      <dgm:spPr/>
    </dgm:pt>
    <dgm:pt modelId="{454C37D3-764F-4BA3-B0F2-0627BD025211}" type="pres">
      <dgm:prSet presAssocID="{C4868794-4638-4093-8FDD-72F038EAFC93}" presName="parTx" presStyleLbl="revTx" presStyleIdx="3" presStyleCnt="4">
        <dgm:presLayoutVars>
          <dgm:chMax val="0"/>
          <dgm:chPref val="0"/>
        </dgm:presLayoutVars>
      </dgm:prSet>
      <dgm:spPr/>
    </dgm:pt>
  </dgm:ptLst>
  <dgm:cxnLst>
    <dgm:cxn modelId="{95FFC10D-43F7-471B-A7CE-3DD13715B4E0}" srcId="{B7175659-285A-4545-B5EC-12CA8146820D}" destId="{947368BF-838C-4980-9685-6C68BCDA8E59}" srcOrd="1" destOrd="0" parTransId="{E14FFB80-C6F0-4224-89E6-9827093C5A96}" sibTransId="{6874714E-B057-4C75-A459-B01979F8FB84}"/>
    <dgm:cxn modelId="{FD485F34-B046-43EB-9FFD-BE89421284FE}" type="presOf" srcId="{B7175659-285A-4545-B5EC-12CA8146820D}" destId="{CDB65129-BE9C-4286-9E59-4C64F5F1164A}" srcOrd="0" destOrd="0" presId="urn:microsoft.com/office/officeart/2018/2/layout/IconVerticalSolidList"/>
    <dgm:cxn modelId="{35813F61-F4A2-4825-A5A5-23F95419B16E}" type="presOf" srcId="{C4868794-4638-4093-8FDD-72F038EAFC93}" destId="{454C37D3-764F-4BA3-B0F2-0627BD025211}" srcOrd="0" destOrd="0" presId="urn:microsoft.com/office/officeart/2018/2/layout/IconVerticalSolidList"/>
    <dgm:cxn modelId="{B770C34D-4A28-4057-A8AF-05A9E9A084BA}" type="presOf" srcId="{CFAB5490-0953-4C36-83A3-1BA49CB8E257}" destId="{E44565D1-21ED-4498-9EF6-F752F5816250}" srcOrd="0" destOrd="0" presId="urn:microsoft.com/office/officeart/2018/2/layout/IconVerticalSolidList"/>
    <dgm:cxn modelId="{CCEC81BD-2E17-4B7F-944A-124F361F9F5B}" type="presOf" srcId="{947368BF-838C-4980-9685-6C68BCDA8E59}" destId="{9E2E323D-932F-404F-ADE0-5B2EF2DECB1E}" srcOrd="0" destOrd="0" presId="urn:microsoft.com/office/officeart/2018/2/layout/IconVerticalSolidList"/>
    <dgm:cxn modelId="{EA5833C0-991A-4199-9080-1C016C980844}" srcId="{B7175659-285A-4545-B5EC-12CA8146820D}" destId="{E8DFA415-202F-4EE5-AE17-37E06B796253}" srcOrd="0" destOrd="0" parTransId="{F2353F06-982D-420F-8930-3F5EAE00A95B}" sibTransId="{6320D81F-B8EF-4C69-A379-014C56768C74}"/>
    <dgm:cxn modelId="{A96735CB-BFBB-45F8-B568-B3B270144BDA}" srcId="{B7175659-285A-4545-B5EC-12CA8146820D}" destId="{CFAB5490-0953-4C36-83A3-1BA49CB8E257}" srcOrd="2" destOrd="0" parTransId="{26DB13B4-A2C7-4E77-AB92-191ABB0E29FB}" sibTransId="{1DE487F5-6BE1-4B86-AC57-248E16ECE72F}"/>
    <dgm:cxn modelId="{1B567BF0-5126-449D-928D-D5E867799EBF}" type="presOf" srcId="{E8DFA415-202F-4EE5-AE17-37E06B796253}" destId="{0EB4403A-34D7-443B-9BA7-DD1199F1DE48}" srcOrd="0" destOrd="0" presId="urn:microsoft.com/office/officeart/2018/2/layout/IconVerticalSolidList"/>
    <dgm:cxn modelId="{8D5C78F7-F676-4028-94A8-35A026F00587}" srcId="{B7175659-285A-4545-B5EC-12CA8146820D}" destId="{C4868794-4638-4093-8FDD-72F038EAFC93}" srcOrd="3" destOrd="0" parTransId="{2FC1ADD0-1CD8-4FD7-8325-855578C298B8}" sibTransId="{60BC6EC1-A9BE-4EB0-84BD-1B10B8357BDD}"/>
    <dgm:cxn modelId="{91DFF3C5-6C75-4828-B493-C0FA96A19C29}" type="presParOf" srcId="{CDB65129-BE9C-4286-9E59-4C64F5F1164A}" destId="{68DF0B9F-487C-48FA-A69B-B13621837DD9}" srcOrd="0" destOrd="0" presId="urn:microsoft.com/office/officeart/2018/2/layout/IconVerticalSolidList"/>
    <dgm:cxn modelId="{C27A1ECD-B085-4D18-A298-FC1FCC327712}" type="presParOf" srcId="{68DF0B9F-487C-48FA-A69B-B13621837DD9}" destId="{0283A9CC-72D8-461A-AEF4-738086C4629E}" srcOrd="0" destOrd="0" presId="urn:microsoft.com/office/officeart/2018/2/layout/IconVerticalSolidList"/>
    <dgm:cxn modelId="{13299343-7456-4D33-951C-1E24757AC00C}" type="presParOf" srcId="{68DF0B9F-487C-48FA-A69B-B13621837DD9}" destId="{0DF3DEB9-2036-44BA-A897-51C169B340FE}" srcOrd="1" destOrd="0" presId="urn:microsoft.com/office/officeart/2018/2/layout/IconVerticalSolidList"/>
    <dgm:cxn modelId="{357F0D46-DB9B-4A6D-BFDD-560E3ED1D85C}" type="presParOf" srcId="{68DF0B9F-487C-48FA-A69B-B13621837DD9}" destId="{C241F489-5D4C-4B82-B891-DFBF4F1E463D}" srcOrd="2" destOrd="0" presId="urn:microsoft.com/office/officeart/2018/2/layout/IconVerticalSolidList"/>
    <dgm:cxn modelId="{64C607C5-5F02-4B35-A966-D6CB00AF6196}" type="presParOf" srcId="{68DF0B9F-487C-48FA-A69B-B13621837DD9}" destId="{0EB4403A-34D7-443B-9BA7-DD1199F1DE48}" srcOrd="3" destOrd="0" presId="urn:microsoft.com/office/officeart/2018/2/layout/IconVerticalSolidList"/>
    <dgm:cxn modelId="{CCF0AC18-95FE-4FA7-B9EC-BAB009F290D3}" type="presParOf" srcId="{CDB65129-BE9C-4286-9E59-4C64F5F1164A}" destId="{08E5E206-766E-498C-A4AB-048F2712D930}" srcOrd="1" destOrd="0" presId="urn:microsoft.com/office/officeart/2018/2/layout/IconVerticalSolidList"/>
    <dgm:cxn modelId="{C6003DF2-70F6-4B29-BED1-FC62F4FB5080}" type="presParOf" srcId="{CDB65129-BE9C-4286-9E59-4C64F5F1164A}" destId="{1C638D0D-74B6-4ACE-A801-11C7CF7A12A3}" srcOrd="2" destOrd="0" presId="urn:microsoft.com/office/officeart/2018/2/layout/IconVerticalSolidList"/>
    <dgm:cxn modelId="{DBFF1465-7688-4FBD-84DA-15B49E655F6F}" type="presParOf" srcId="{1C638D0D-74B6-4ACE-A801-11C7CF7A12A3}" destId="{94209AE4-40FE-4968-81E2-2A7CA026058A}" srcOrd="0" destOrd="0" presId="urn:microsoft.com/office/officeart/2018/2/layout/IconVerticalSolidList"/>
    <dgm:cxn modelId="{4C39A3BE-C712-4132-A699-DF3B12DDEC3E}" type="presParOf" srcId="{1C638D0D-74B6-4ACE-A801-11C7CF7A12A3}" destId="{700F0173-C492-4A65-883B-D14A72DB1A15}" srcOrd="1" destOrd="0" presId="urn:microsoft.com/office/officeart/2018/2/layout/IconVerticalSolidList"/>
    <dgm:cxn modelId="{5239038D-AA48-408C-AC13-228F4E04DBB7}" type="presParOf" srcId="{1C638D0D-74B6-4ACE-A801-11C7CF7A12A3}" destId="{78B3C203-50CC-4FFA-AFE3-1AB9B39887F3}" srcOrd="2" destOrd="0" presId="urn:microsoft.com/office/officeart/2018/2/layout/IconVerticalSolidList"/>
    <dgm:cxn modelId="{26443D07-E708-47B7-A149-C80AA47C7750}" type="presParOf" srcId="{1C638D0D-74B6-4ACE-A801-11C7CF7A12A3}" destId="{9E2E323D-932F-404F-ADE0-5B2EF2DECB1E}" srcOrd="3" destOrd="0" presId="urn:microsoft.com/office/officeart/2018/2/layout/IconVerticalSolidList"/>
    <dgm:cxn modelId="{30E89A3B-9248-48D0-8549-B5F9E58A6821}" type="presParOf" srcId="{CDB65129-BE9C-4286-9E59-4C64F5F1164A}" destId="{60A1B3A9-C33D-424B-8AB2-8D9CBD02DF83}" srcOrd="3" destOrd="0" presId="urn:microsoft.com/office/officeart/2018/2/layout/IconVerticalSolidList"/>
    <dgm:cxn modelId="{EEA916E9-1C6F-459A-9231-BFCA871FCC5D}" type="presParOf" srcId="{CDB65129-BE9C-4286-9E59-4C64F5F1164A}" destId="{0AA5A703-C252-4E52-A8AE-E7D821F7DF0D}" srcOrd="4" destOrd="0" presId="urn:microsoft.com/office/officeart/2018/2/layout/IconVerticalSolidList"/>
    <dgm:cxn modelId="{8338AF20-F151-4724-B107-B46952C834E8}" type="presParOf" srcId="{0AA5A703-C252-4E52-A8AE-E7D821F7DF0D}" destId="{D534A007-C228-49BE-9CF8-21B1EBB47119}" srcOrd="0" destOrd="0" presId="urn:microsoft.com/office/officeart/2018/2/layout/IconVerticalSolidList"/>
    <dgm:cxn modelId="{6D0111E8-6DDB-4B59-884B-CC2FEBEE3E71}" type="presParOf" srcId="{0AA5A703-C252-4E52-A8AE-E7D821F7DF0D}" destId="{6BC265CE-8035-468F-8548-1284AEC4F050}" srcOrd="1" destOrd="0" presId="urn:microsoft.com/office/officeart/2018/2/layout/IconVerticalSolidList"/>
    <dgm:cxn modelId="{F8805EB3-2F5A-4F55-848E-203402637314}" type="presParOf" srcId="{0AA5A703-C252-4E52-A8AE-E7D821F7DF0D}" destId="{D3F53A2A-3BB7-450B-91BF-D4848C4EE954}" srcOrd="2" destOrd="0" presId="urn:microsoft.com/office/officeart/2018/2/layout/IconVerticalSolidList"/>
    <dgm:cxn modelId="{4E7D05DB-C29F-482F-894C-51C41B2EEBEA}" type="presParOf" srcId="{0AA5A703-C252-4E52-A8AE-E7D821F7DF0D}" destId="{E44565D1-21ED-4498-9EF6-F752F5816250}" srcOrd="3" destOrd="0" presId="urn:microsoft.com/office/officeart/2018/2/layout/IconVerticalSolidList"/>
    <dgm:cxn modelId="{C4AF4BDB-DB55-4706-BA84-2B5D2848BD2C}" type="presParOf" srcId="{CDB65129-BE9C-4286-9E59-4C64F5F1164A}" destId="{C8C05671-B27C-4A65-9A30-7A9F55373DF6}" srcOrd="5" destOrd="0" presId="urn:microsoft.com/office/officeart/2018/2/layout/IconVerticalSolidList"/>
    <dgm:cxn modelId="{8327D841-3076-4925-8F82-B62F5B1AC6F3}" type="presParOf" srcId="{CDB65129-BE9C-4286-9E59-4C64F5F1164A}" destId="{060F8CF1-1B7F-44B5-B4A4-7F8548FE2FA3}" srcOrd="6" destOrd="0" presId="urn:microsoft.com/office/officeart/2018/2/layout/IconVerticalSolidList"/>
    <dgm:cxn modelId="{EA7A7E26-CC4E-4F05-A960-8D3A7F1689A9}" type="presParOf" srcId="{060F8CF1-1B7F-44B5-B4A4-7F8548FE2FA3}" destId="{B6B3BBD6-25DE-49F7-8F20-D26C2D4BC30D}" srcOrd="0" destOrd="0" presId="urn:microsoft.com/office/officeart/2018/2/layout/IconVerticalSolidList"/>
    <dgm:cxn modelId="{DCB4B1AB-08ED-48FF-8BBE-AEFB66B78ACC}" type="presParOf" srcId="{060F8CF1-1B7F-44B5-B4A4-7F8548FE2FA3}" destId="{461C0446-B39E-4548-B6BD-B4CE013D97A5}" srcOrd="1" destOrd="0" presId="urn:microsoft.com/office/officeart/2018/2/layout/IconVerticalSolidList"/>
    <dgm:cxn modelId="{389B0AB8-206D-41F2-B2AA-42F8D45D72BF}" type="presParOf" srcId="{060F8CF1-1B7F-44B5-B4A4-7F8548FE2FA3}" destId="{676E7EE1-1C17-45F9-911B-468255C8ACC0}" srcOrd="2" destOrd="0" presId="urn:microsoft.com/office/officeart/2018/2/layout/IconVerticalSolidList"/>
    <dgm:cxn modelId="{EAAF47E4-82FB-4D6D-88BF-169980EEF39B}" type="presParOf" srcId="{060F8CF1-1B7F-44B5-B4A4-7F8548FE2FA3}" destId="{454C37D3-764F-4BA3-B0F2-0627BD0252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AFFDA0-323D-4D7C-B12E-C0ED336B9E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7D7CE3-4937-46BD-8382-0F99F17AEB46}">
      <dgm:prSet/>
      <dgm:spPr/>
      <dgm:t>
        <a:bodyPr/>
        <a:lstStyle/>
        <a:p>
          <a:r>
            <a:rPr lang="en-GB" dirty="0"/>
            <a:t>Updated duty to reflect more precisely the requirements for each sector.  Separate section for education now. </a:t>
          </a:r>
          <a:endParaRPr lang="en-US" dirty="0"/>
        </a:p>
      </dgm:t>
    </dgm:pt>
    <dgm:pt modelId="{BD74110B-194A-4282-8F4D-D01CC39EAEC4}" type="parTrans" cxnId="{76EC95A4-81E0-4B61-8CAA-246E454FE21B}">
      <dgm:prSet/>
      <dgm:spPr/>
      <dgm:t>
        <a:bodyPr/>
        <a:lstStyle/>
        <a:p>
          <a:endParaRPr lang="en-US"/>
        </a:p>
      </dgm:t>
    </dgm:pt>
    <dgm:pt modelId="{107DD5A1-C1DA-487B-B382-E1BB01C8AECD}" type="sibTrans" cxnId="{76EC95A4-81E0-4B61-8CAA-246E454FE21B}">
      <dgm:prSet/>
      <dgm:spPr/>
      <dgm:t>
        <a:bodyPr/>
        <a:lstStyle/>
        <a:p>
          <a:endParaRPr lang="en-US"/>
        </a:p>
      </dgm:t>
    </dgm:pt>
    <dgm:pt modelId="{607F1B73-947D-45A4-9BC2-831DABEE79F3}">
      <dgm:prSet/>
      <dgm:spPr/>
      <dgm:t>
        <a:bodyPr/>
        <a:lstStyle/>
        <a:p>
          <a:r>
            <a:rPr lang="en-GB" dirty="0"/>
            <a:t>Please complete the updated prevent training with all staff in the autumn term.  Link in following slide. Expectation training updated </a:t>
          </a:r>
          <a:r>
            <a:rPr lang="en-GB"/>
            <a:t>every three years. </a:t>
          </a:r>
          <a:endParaRPr lang="en-US" dirty="0"/>
        </a:p>
      </dgm:t>
    </dgm:pt>
    <dgm:pt modelId="{9F991F82-447B-4112-9C0F-1136C3646515}" type="parTrans" cxnId="{126A3394-219E-4DCF-A00E-F0AAD878487A}">
      <dgm:prSet/>
      <dgm:spPr/>
      <dgm:t>
        <a:bodyPr/>
        <a:lstStyle/>
        <a:p>
          <a:endParaRPr lang="en-US"/>
        </a:p>
      </dgm:t>
    </dgm:pt>
    <dgm:pt modelId="{658B25D3-3798-4DA2-A1FC-3BE159DB0D3A}" type="sibTrans" cxnId="{126A3394-219E-4DCF-A00E-F0AAD878487A}">
      <dgm:prSet/>
      <dgm:spPr/>
      <dgm:t>
        <a:bodyPr/>
        <a:lstStyle/>
        <a:p>
          <a:endParaRPr lang="en-US"/>
        </a:p>
      </dgm:t>
    </dgm:pt>
    <dgm:pt modelId="{91E4823B-5384-46F1-96F7-D4A0D9E07283}" type="pres">
      <dgm:prSet presAssocID="{29AFFDA0-323D-4D7C-B12E-C0ED336B9EC1}" presName="linear" presStyleCnt="0">
        <dgm:presLayoutVars>
          <dgm:animLvl val="lvl"/>
          <dgm:resizeHandles val="exact"/>
        </dgm:presLayoutVars>
      </dgm:prSet>
      <dgm:spPr/>
    </dgm:pt>
    <dgm:pt modelId="{46F82E18-393D-4FD3-B16F-5601F2347EC8}" type="pres">
      <dgm:prSet presAssocID="{7D7D7CE3-4937-46BD-8382-0F99F17AEB46}" presName="parentText" presStyleLbl="node1" presStyleIdx="0" presStyleCnt="2">
        <dgm:presLayoutVars>
          <dgm:chMax val="0"/>
          <dgm:bulletEnabled val="1"/>
        </dgm:presLayoutVars>
      </dgm:prSet>
      <dgm:spPr/>
    </dgm:pt>
    <dgm:pt modelId="{8C3D4295-D63C-4381-A7B9-AB8C8E3643F2}" type="pres">
      <dgm:prSet presAssocID="{107DD5A1-C1DA-487B-B382-E1BB01C8AECD}" presName="spacer" presStyleCnt="0"/>
      <dgm:spPr/>
    </dgm:pt>
    <dgm:pt modelId="{8A69A88C-6396-4021-8EF4-CA621EDD0A7D}" type="pres">
      <dgm:prSet presAssocID="{607F1B73-947D-45A4-9BC2-831DABEE79F3}" presName="parentText" presStyleLbl="node1" presStyleIdx="1" presStyleCnt="2">
        <dgm:presLayoutVars>
          <dgm:chMax val="0"/>
          <dgm:bulletEnabled val="1"/>
        </dgm:presLayoutVars>
      </dgm:prSet>
      <dgm:spPr/>
    </dgm:pt>
  </dgm:ptLst>
  <dgm:cxnLst>
    <dgm:cxn modelId="{BD75383F-E56C-4409-89A5-F84AC116D0FF}" type="presOf" srcId="{29AFFDA0-323D-4D7C-B12E-C0ED336B9EC1}" destId="{91E4823B-5384-46F1-96F7-D4A0D9E07283}" srcOrd="0" destOrd="0" presId="urn:microsoft.com/office/officeart/2005/8/layout/vList2"/>
    <dgm:cxn modelId="{6E09D287-6246-4900-9236-FFFABAA1AC11}" type="presOf" srcId="{607F1B73-947D-45A4-9BC2-831DABEE79F3}" destId="{8A69A88C-6396-4021-8EF4-CA621EDD0A7D}" srcOrd="0" destOrd="0" presId="urn:microsoft.com/office/officeart/2005/8/layout/vList2"/>
    <dgm:cxn modelId="{126A3394-219E-4DCF-A00E-F0AAD878487A}" srcId="{29AFFDA0-323D-4D7C-B12E-C0ED336B9EC1}" destId="{607F1B73-947D-45A4-9BC2-831DABEE79F3}" srcOrd="1" destOrd="0" parTransId="{9F991F82-447B-4112-9C0F-1136C3646515}" sibTransId="{658B25D3-3798-4DA2-A1FC-3BE159DB0D3A}"/>
    <dgm:cxn modelId="{76EC95A4-81E0-4B61-8CAA-246E454FE21B}" srcId="{29AFFDA0-323D-4D7C-B12E-C0ED336B9EC1}" destId="{7D7D7CE3-4937-46BD-8382-0F99F17AEB46}" srcOrd="0" destOrd="0" parTransId="{BD74110B-194A-4282-8F4D-D01CC39EAEC4}" sibTransId="{107DD5A1-C1DA-487B-B382-E1BB01C8AECD}"/>
    <dgm:cxn modelId="{7E8829C3-DC76-40B8-9A78-BF0AA5159EA0}" type="presOf" srcId="{7D7D7CE3-4937-46BD-8382-0F99F17AEB46}" destId="{46F82E18-393D-4FD3-B16F-5601F2347EC8}" srcOrd="0" destOrd="0" presId="urn:microsoft.com/office/officeart/2005/8/layout/vList2"/>
    <dgm:cxn modelId="{2532416A-5FBE-40B5-A2A9-254D19A1C4B8}" type="presParOf" srcId="{91E4823B-5384-46F1-96F7-D4A0D9E07283}" destId="{46F82E18-393D-4FD3-B16F-5601F2347EC8}" srcOrd="0" destOrd="0" presId="urn:microsoft.com/office/officeart/2005/8/layout/vList2"/>
    <dgm:cxn modelId="{98A48B71-F42E-4F3D-B4BF-99DBDA63A3B5}" type="presParOf" srcId="{91E4823B-5384-46F1-96F7-D4A0D9E07283}" destId="{8C3D4295-D63C-4381-A7B9-AB8C8E3643F2}" srcOrd="1" destOrd="0" presId="urn:microsoft.com/office/officeart/2005/8/layout/vList2"/>
    <dgm:cxn modelId="{66A3B8EF-C58B-40DB-9A5B-9BDA13C63B4E}" type="presParOf" srcId="{91E4823B-5384-46F1-96F7-D4A0D9E07283}" destId="{8A69A88C-6396-4021-8EF4-CA621EDD0A7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1A99B-2077-4A11-9872-A5736BCC655C}">
      <dsp:nvSpPr>
        <dsp:cNvPr id="0" name=""/>
        <dsp:cNvSpPr/>
      </dsp:nvSpPr>
      <dsp:spPr>
        <a:xfrm>
          <a:off x="0" y="124596"/>
          <a:ext cx="6364224" cy="617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dirty="0"/>
            <a:t>There is no consultation on the changes to KCSIE this year. Call for evidence for 2025 supersedes this. </a:t>
          </a:r>
          <a:endParaRPr lang="en-US" sz="1600" kern="1200" dirty="0"/>
        </a:p>
      </dsp:txBody>
      <dsp:txXfrm>
        <a:off x="30157" y="154753"/>
        <a:ext cx="6303910" cy="557446"/>
      </dsp:txXfrm>
    </dsp:sp>
    <dsp:sp modelId="{12FAA74A-6811-4C17-828A-84DDAAE115FB}">
      <dsp:nvSpPr>
        <dsp:cNvPr id="0" name=""/>
        <dsp:cNvSpPr/>
      </dsp:nvSpPr>
      <dsp:spPr>
        <a:xfrm>
          <a:off x="0" y="788436"/>
          <a:ext cx="6364224" cy="617760"/>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Information has been added to the definition of safeguarding</a:t>
          </a:r>
          <a:endParaRPr lang="en-US" sz="1600" kern="1200"/>
        </a:p>
      </dsp:txBody>
      <dsp:txXfrm>
        <a:off x="30157" y="818593"/>
        <a:ext cx="6303910" cy="557446"/>
      </dsp:txXfrm>
    </dsp:sp>
    <dsp:sp modelId="{3579E2CF-7794-4732-9C53-40C4790FBD0F}">
      <dsp:nvSpPr>
        <dsp:cNvPr id="0" name=""/>
        <dsp:cNvSpPr/>
      </dsp:nvSpPr>
      <dsp:spPr>
        <a:xfrm>
          <a:off x="0" y="1452276"/>
          <a:ext cx="6364224" cy="617760"/>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dirty="0"/>
            <a:t>Suspensions and exclusions are a factor that should be considered when looking at early help</a:t>
          </a:r>
          <a:endParaRPr lang="en-US" sz="1600" kern="1200" dirty="0"/>
        </a:p>
      </dsp:txBody>
      <dsp:txXfrm>
        <a:off x="30157" y="1482433"/>
        <a:ext cx="6303910" cy="557446"/>
      </dsp:txXfrm>
    </dsp:sp>
    <dsp:sp modelId="{53E077B7-4679-4103-84A1-DBE2F1286E1B}">
      <dsp:nvSpPr>
        <dsp:cNvPr id="0" name=""/>
        <dsp:cNvSpPr/>
      </dsp:nvSpPr>
      <dsp:spPr>
        <a:xfrm>
          <a:off x="0" y="2116116"/>
          <a:ext cx="6364224" cy="617760"/>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All staff should be aware of the indicators of exploitation</a:t>
          </a:r>
          <a:endParaRPr lang="en-US" sz="1600" kern="1200"/>
        </a:p>
      </dsp:txBody>
      <dsp:txXfrm>
        <a:off x="30157" y="2146273"/>
        <a:ext cx="6303910" cy="557446"/>
      </dsp:txXfrm>
    </dsp:sp>
    <dsp:sp modelId="{C9D169CB-7E6F-4DE0-876C-CA3B0810551D}">
      <dsp:nvSpPr>
        <dsp:cNvPr id="0" name=""/>
        <dsp:cNvSpPr/>
      </dsp:nvSpPr>
      <dsp:spPr>
        <a:xfrm>
          <a:off x="0" y="2779956"/>
          <a:ext cx="6364224" cy="617760"/>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dirty="0"/>
            <a:t>Schools remain responsible for the safeguarding of pupils in alternative provision</a:t>
          </a:r>
          <a:endParaRPr lang="en-US" sz="1600" kern="1200" dirty="0"/>
        </a:p>
      </dsp:txBody>
      <dsp:txXfrm>
        <a:off x="30157" y="2810113"/>
        <a:ext cx="6303910" cy="557446"/>
      </dsp:txXfrm>
    </dsp:sp>
    <dsp:sp modelId="{AB88AB18-3CFC-468C-868F-817AE6FE270A}">
      <dsp:nvSpPr>
        <dsp:cNvPr id="0" name=""/>
        <dsp:cNvSpPr/>
      </dsp:nvSpPr>
      <dsp:spPr>
        <a:xfrm>
          <a:off x="0" y="3443796"/>
          <a:ext cx="6364224" cy="617760"/>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DSLs should keep records of decisions made regarding safeguarding concerns</a:t>
          </a:r>
          <a:endParaRPr lang="en-US" sz="1600" kern="1200"/>
        </a:p>
      </dsp:txBody>
      <dsp:txXfrm>
        <a:off x="30157" y="3473953"/>
        <a:ext cx="6303910" cy="557446"/>
      </dsp:txXfrm>
    </dsp:sp>
    <dsp:sp modelId="{CED58D39-4927-44B9-8C51-2C01576C86D9}">
      <dsp:nvSpPr>
        <dsp:cNvPr id="0" name=""/>
        <dsp:cNvSpPr/>
      </dsp:nvSpPr>
      <dsp:spPr>
        <a:xfrm>
          <a:off x="0" y="4107636"/>
          <a:ext cx="6364224" cy="617760"/>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Disclaimers have been added to highlight guidance that is under review</a:t>
          </a:r>
          <a:endParaRPr lang="en-US" sz="1600" kern="1200"/>
        </a:p>
      </dsp:txBody>
      <dsp:txXfrm>
        <a:off x="30157" y="4137793"/>
        <a:ext cx="6303910" cy="557446"/>
      </dsp:txXfrm>
    </dsp:sp>
    <dsp:sp modelId="{B51C9F69-3F98-4FFA-A901-560759ABCA69}">
      <dsp:nvSpPr>
        <dsp:cNvPr id="0" name=""/>
        <dsp:cNvSpPr/>
      </dsp:nvSpPr>
      <dsp:spPr>
        <a:xfrm>
          <a:off x="0" y="4771476"/>
          <a:ext cx="6364224" cy="6177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dirty="0"/>
            <a:t>Changes have been made to reflect the latest version of ‘Working Together to Safeguard Children’</a:t>
          </a:r>
          <a:endParaRPr lang="en-US" sz="1600" kern="1200" dirty="0"/>
        </a:p>
      </dsp:txBody>
      <dsp:txXfrm>
        <a:off x="30157" y="4801633"/>
        <a:ext cx="6303910" cy="55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35E36-81CE-479F-A59F-BEF85777B024}">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7802CF18-1ED6-4951-8257-DE67AFDCE686}">
      <dsp:nvSpPr>
        <dsp:cNvPr id="0" name=""/>
        <dsp:cNvSpPr/>
      </dsp:nvSpPr>
      <dsp:spPr>
        <a:xfrm>
          <a:off x="748607" y="2795"/>
          <a:ext cx="1922896" cy="115373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Skipping school </a:t>
          </a:r>
          <a:endParaRPr lang="en-US" sz="1200" kern="1200"/>
        </a:p>
      </dsp:txBody>
      <dsp:txXfrm>
        <a:off x="748607" y="2795"/>
        <a:ext cx="1922896" cy="1153737"/>
      </dsp:txXfrm>
    </dsp:sp>
    <dsp:sp modelId="{7BD3E6E2-36DB-4CBD-B85A-FB10B4B4E935}">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6350" cap="flat" cmpd="sng" algn="ctr">
          <a:solidFill>
            <a:schemeClr val="accent5">
              <a:hueOff val="-675854"/>
              <a:satOff val="-1742"/>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181D6AEA-53EA-4E20-9E95-4D48268FCC92}">
      <dsp:nvSpPr>
        <dsp:cNvPr id="0" name=""/>
        <dsp:cNvSpPr/>
      </dsp:nvSpPr>
      <dsp:spPr>
        <a:xfrm>
          <a:off x="3113770" y="2795"/>
          <a:ext cx="1922896" cy="1153737"/>
        </a:xfrm>
        <a:prstGeom prst="rect">
          <a:avLst/>
        </a:prstGeom>
        <a:gradFill rotWithShape="0">
          <a:gsLst>
            <a:gs pos="0">
              <a:schemeClr val="accent5">
                <a:hueOff val="-614413"/>
                <a:satOff val="-1584"/>
                <a:lumOff val="-1070"/>
                <a:alphaOff val="0"/>
                <a:satMod val="103000"/>
                <a:lumMod val="102000"/>
                <a:tint val="94000"/>
              </a:schemeClr>
            </a:gs>
            <a:gs pos="50000">
              <a:schemeClr val="accent5">
                <a:hueOff val="-614413"/>
                <a:satOff val="-1584"/>
                <a:lumOff val="-1070"/>
                <a:alphaOff val="0"/>
                <a:satMod val="110000"/>
                <a:lumMod val="100000"/>
                <a:shade val="100000"/>
              </a:schemeClr>
            </a:gs>
            <a:gs pos="100000">
              <a:schemeClr val="accent5">
                <a:hueOff val="-614413"/>
                <a:satOff val="-1584"/>
                <a:lumOff val="-10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Staying out late or overnight </a:t>
          </a:r>
          <a:endParaRPr lang="en-US" sz="1200" kern="1200"/>
        </a:p>
      </dsp:txBody>
      <dsp:txXfrm>
        <a:off x="3113770" y="2795"/>
        <a:ext cx="1922896" cy="1153737"/>
      </dsp:txXfrm>
    </dsp:sp>
    <dsp:sp modelId="{D6091D4E-5CF8-4647-A025-FA9D0832BFA1}">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D4D6C269-0991-4994-9AE5-4496CBDD11BB}">
      <dsp:nvSpPr>
        <dsp:cNvPr id="0" name=""/>
        <dsp:cNvSpPr/>
      </dsp:nvSpPr>
      <dsp:spPr>
        <a:xfrm>
          <a:off x="5478933" y="2795"/>
          <a:ext cx="1922896" cy="1153737"/>
        </a:xfrm>
        <a:prstGeom prst="rect">
          <a:avLst/>
        </a:prstGeom>
        <a:gradFill rotWithShape="0">
          <a:gsLst>
            <a:gs pos="0">
              <a:schemeClr val="accent5">
                <a:hueOff val="-1228826"/>
                <a:satOff val="-3167"/>
                <a:lumOff val="-2139"/>
                <a:alphaOff val="0"/>
                <a:satMod val="103000"/>
                <a:lumMod val="102000"/>
                <a:tint val="94000"/>
              </a:schemeClr>
            </a:gs>
            <a:gs pos="50000">
              <a:schemeClr val="accent5">
                <a:hueOff val="-1228826"/>
                <a:satOff val="-3167"/>
                <a:lumOff val="-2139"/>
                <a:alphaOff val="0"/>
                <a:satMod val="110000"/>
                <a:lumMod val="100000"/>
                <a:shade val="100000"/>
              </a:schemeClr>
            </a:gs>
            <a:gs pos="100000">
              <a:schemeClr val="accent5">
                <a:hueOff val="-1228826"/>
                <a:satOff val="-3167"/>
                <a:lumOff val="-21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Unexplained gifts/new possessions </a:t>
          </a:r>
          <a:endParaRPr lang="en-US" sz="1200" kern="1200"/>
        </a:p>
      </dsp:txBody>
      <dsp:txXfrm>
        <a:off x="5478933" y="2795"/>
        <a:ext cx="1922896" cy="1153737"/>
      </dsp:txXfrm>
    </dsp:sp>
    <dsp:sp modelId="{0C13D52B-314C-45AE-A36B-1141B844EE91}">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5">
              <a:hueOff val="-2027563"/>
              <a:satOff val="-5226"/>
              <a:lumOff val="-35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D2ECB84B-9BAB-455F-BBDB-B0E6DC7661A8}">
      <dsp:nvSpPr>
        <dsp:cNvPr id="0" name=""/>
        <dsp:cNvSpPr/>
      </dsp:nvSpPr>
      <dsp:spPr>
        <a:xfrm>
          <a:off x="7844095" y="2795"/>
          <a:ext cx="1922896" cy="1153737"/>
        </a:xfrm>
        <a:prstGeom prst="rect">
          <a:avLst/>
        </a:prstGeom>
        <a:gradFill rotWithShape="0">
          <a:gsLst>
            <a:gs pos="0">
              <a:schemeClr val="accent5">
                <a:hueOff val="-1843239"/>
                <a:satOff val="-4751"/>
                <a:lumOff val="-3209"/>
                <a:alphaOff val="0"/>
                <a:satMod val="103000"/>
                <a:lumMod val="102000"/>
                <a:tint val="94000"/>
              </a:schemeClr>
            </a:gs>
            <a:gs pos="50000">
              <a:schemeClr val="accent5">
                <a:hueOff val="-1843239"/>
                <a:satOff val="-4751"/>
                <a:lumOff val="-3209"/>
                <a:alphaOff val="0"/>
                <a:satMod val="110000"/>
                <a:lumMod val="100000"/>
                <a:shade val="100000"/>
              </a:schemeClr>
            </a:gs>
            <a:gs pos="100000">
              <a:schemeClr val="accent5">
                <a:hueOff val="-1843239"/>
                <a:satOff val="-4751"/>
                <a:lumOff val="-32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Drugs and alcohol misuse </a:t>
          </a:r>
          <a:endParaRPr lang="en-US" sz="1200" kern="1200"/>
        </a:p>
      </dsp:txBody>
      <dsp:txXfrm>
        <a:off x="7844095" y="2795"/>
        <a:ext cx="1922896" cy="1153737"/>
      </dsp:txXfrm>
    </dsp:sp>
    <dsp:sp modelId="{4A141D7A-EDBE-4482-8A87-9CA84C60C879}">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D461BC74-E449-4441-9E84-BCFDC59FA6D8}">
      <dsp:nvSpPr>
        <dsp:cNvPr id="0" name=""/>
        <dsp:cNvSpPr/>
      </dsp:nvSpPr>
      <dsp:spPr>
        <a:xfrm>
          <a:off x="748607" y="1598800"/>
          <a:ext cx="1922896" cy="1153737"/>
        </a:xfrm>
        <a:prstGeom prst="rect">
          <a:avLst/>
        </a:prstGeom>
        <a:gradFill rotWithShape="0">
          <a:gsLst>
            <a:gs pos="0">
              <a:schemeClr val="accent5">
                <a:hueOff val="-2457652"/>
                <a:satOff val="-6334"/>
                <a:lumOff val="-4278"/>
                <a:alphaOff val="0"/>
                <a:satMod val="103000"/>
                <a:lumMod val="102000"/>
                <a:tint val="94000"/>
              </a:schemeClr>
            </a:gs>
            <a:gs pos="50000">
              <a:schemeClr val="accent5">
                <a:hueOff val="-2457652"/>
                <a:satOff val="-6334"/>
                <a:lumOff val="-4278"/>
                <a:alphaOff val="0"/>
                <a:satMod val="110000"/>
                <a:lumMod val="100000"/>
                <a:shade val="100000"/>
              </a:schemeClr>
            </a:gs>
            <a:gs pos="100000">
              <a:schemeClr val="accent5">
                <a:hueOff val="-2457652"/>
                <a:satOff val="-6334"/>
                <a:lumOff val="-42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Secretive behaviour </a:t>
          </a:r>
          <a:endParaRPr lang="en-US" sz="1200" kern="1200"/>
        </a:p>
      </dsp:txBody>
      <dsp:txXfrm>
        <a:off x="748607" y="1598800"/>
        <a:ext cx="1922896" cy="1153737"/>
      </dsp:txXfrm>
    </dsp:sp>
    <dsp:sp modelId="{E612B4CF-9168-4EC4-9C96-11E30E46849B}">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D298FE4D-E664-40D5-B987-509AC921152F}">
      <dsp:nvSpPr>
        <dsp:cNvPr id="0" name=""/>
        <dsp:cNvSpPr/>
      </dsp:nvSpPr>
      <dsp:spPr>
        <a:xfrm>
          <a:off x="3113770" y="1598800"/>
          <a:ext cx="1922896" cy="1153737"/>
        </a:xfrm>
        <a:prstGeom prst="rect">
          <a:avLst/>
        </a:prstGeom>
        <a:gradFill rotWithShape="0">
          <a:gsLst>
            <a:gs pos="0">
              <a:schemeClr val="accent5">
                <a:hueOff val="-3072065"/>
                <a:satOff val="-7918"/>
                <a:lumOff val="-5348"/>
                <a:alphaOff val="0"/>
                <a:satMod val="103000"/>
                <a:lumMod val="102000"/>
                <a:tint val="94000"/>
              </a:schemeClr>
            </a:gs>
            <a:gs pos="50000">
              <a:schemeClr val="accent5">
                <a:hueOff val="-3072065"/>
                <a:satOff val="-7918"/>
                <a:lumOff val="-5348"/>
                <a:alphaOff val="0"/>
                <a:satMod val="110000"/>
                <a:lumMod val="100000"/>
                <a:shade val="100000"/>
              </a:schemeClr>
            </a:gs>
            <a:gs pos="100000">
              <a:schemeClr val="accent5">
                <a:hueOff val="-3072065"/>
                <a:satOff val="-7918"/>
                <a:lumOff val="-53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Inappropriate or sexualised behaviour </a:t>
          </a:r>
          <a:endParaRPr lang="en-US" sz="1200" kern="1200"/>
        </a:p>
      </dsp:txBody>
      <dsp:txXfrm>
        <a:off x="3113770" y="1598800"/>
        <a:ext cx="1922896" cy="1153737"/>
      </dsp:txXfrm>
    </dsp:sp>
    <dsp:sp modelId="{61D9FF87-23AD-4AA4-B780-60E128533F01}">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316BC0B1-E1C6-4493-ACB5-DF48CB21F8F1}">
      <dsp:nvSpPr>
        <dsp:cNvPr id="0" name=""/>
        <dsp:cNvSpPr/>
      </dsp:nvSpPr>
      <dsp:spPr>
        <a:xfrm>
          <a:off x="5478933" y="1598800"/>
          <a:ext cx="1922896" cy="1153737"/>
        </a:xfrm>
        <a:prstGeom prst="rect">
          <a:avLst/>
        </a:prstGeom>
        <a:gradFill rotWithShape="0">
          <a:gsLst>
            <a:gs pos="0">
              <a:schemeClr val="accent5">
                <a:hueOff val="-3686478"/>
                <a:satOff val="-9501"/>
                <a:lumOff val="-6417"/>
                <a:alphaOff val="0"/>
                <a:satMod val="103000"/>
                <a:lumMod val="102000"/>
                <a:tint val="94000"/>
              </a:schemeClr>
            </a:gs>
            <a:gs pos="50000">
              <a:schemeClr val="accent5">
                <a:hueOff val="-3686478"/>
                <a:satOff val="-9501"/>
                <a:lumOff val="-6417"/>
                <a:alphaOff val="0"/>
                <a:satMod val="110000"/>
                <a:lumMod val="100000"/>
                <a:shade val="100000"/>
              </a:schemeClr>
            </a:gs>
            <a:gs pos="100000">
              <a:schemeClr val="accent5">
                <a:hueOff val="-3686478"/>
                <a:satOff val="-9501"/>
                <a:lumOff val="-64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Friendship or relationships with older adults </a:t>
          </a:r>
          <a:endParaRPr lang="en-US" sz="1200" kern="1200"/>
        </a:p>
      </dsp:txBody>
      <dsp:txXfrm>
        <a:off x="5478933" y="1598800"/>
        <a:ext cx="1922896" cy="1153737"/>
      </dsp:txXfrm>
    </dsp:sp>
    <dsp:sp modelId="{CD12B151-5DC9-48D5-BA83-B89E009253ED}">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5">
              <a:hueOff val="-4730980"/>
              <a:satOff val="-12193"/>
              <a:lumOff val="-82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FD652D97-DCC5-4B7B-BB61-99B2D9AB1522}">
      <dsp:nvSpPr>
        <dsp:cNvPr id="0" name=""/>
        <dsp:cNvSpPr/>
      </dsp:nvSpPr>
      <dsp:spPr>
        <a:xfrm>
          <a:off x="7844095" y="1598800"/>
          <a:ext cx="1922896" cy="1153737"/>
        </a:xfrm>
        <a:prstGeom prst="rect">
          <a:avLst/>
        </a:prstGeom>
        <a:gradFill rotWithShape="0">
          <a:gsLst>
            <a:gs pos="0">
              <a:schemeClr val="accent5">
                <a:hueOff val="-4300891"/>
                <a:satOff val="-11085"/>
                <a:lumOff val="-7487"/>
                <a:alphaOff val="0"/>
                <a:satMod val="103000"/>
                <a:lumMod val="102000"/>
                <a:tint val="94000"/>
              </a:schemeClr>
            </a:gs>
            <a:gs pos="50000">
              <a:schemeClr val="accent5">
                <a:hueOff val="-4300891"/>
                <a:satOff val="-11085"/>
                <a:lumOff val="-7487"/>
                <a:alphaOff val="0"/>
                <a:satMod val="110000"/>
                <a:lumMod val="100000"/>
                <a:shade val="100000"/>
              </a:schemeClr>
            </a:gs>
            <a:gs pos="100000">
              <a:schemeClr val="accent5">
                <a:hueOff val="-4300891"/>
                <a:satOff val="-11085"/>
                <a:lumOff val="-74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Significant changes in mood or behaviour changes in appearance (clothes, hygiene, etc). </a:t>
          </a:r>
          <a:endParaRPr lang="en-US" sz="1200" kern="1200"/>
        </a:p>
      </dsp:txBody>
      <dsp:txXfrm>
        <a:off x="7844095" y="1598800"/>
        <a:ext cx="1922896" cy="1153737"/>
      </dsp:txXfrm>
    </dsp:sp>
    <dsp:sp modelId="{1B306057-D78A-4CF6-9636-0251487E6BC0}">
      <dsp:nvSpPr>
        <dsp:cNvPr id="0" name=""/>
        <dsp:cNvSpPr/>
      </dsp:nvSpPr>
      <dsp:spPr>
        <a:xfrm>
          <a:off x="2669704" y="3725953"/>
          <a:ext cx="411666" cy="91440"/>
        </a:xfrm>
        <a:custGeom>
          <a:avLst/>
          <a:gdLst/>
          <a:ahLst/>
          <a:cxnLst/>
          <a:rect l="0" t="0" r="0" b="0"/>
          <a:pathLst>
            <a:path>
              <a:moveTo>
                <a:pt x="0" y="45720"/>
              </a:moveTo>
              <a:lnTo>
                <a:pt x="411666" y="45720"/>
              </a:lnTo>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3769461"/>
        <a:ext cx="22113" cy="4422"/>
      </dsp:txXfrm>
    </dsp:sp>
    <dsp:sp modelId="{64FE485F-EA70-42A0-9B57-4C37A3C1258A}">
      <dsp:nvSpPr>
        <dsp:cNvPr id="0" name=""/>
        <dsp:cNvSpPr/>
      </dsp:nvSpPr>
      <dsp:spPr>
        <a:xfrm>
          <a:off x="748607" y="3194804"/>
          <a:ext cx="1922896" cy="1153737"/>
        </a:xfrm>
        <a:prstGeom prst="rect">
          <a:avLst/>
        </a:prstGeom>
        <a:gradFill rotWithShape="0">
          <a:gsLst>
            <a:gs pos="0">
              <a:schemeClr val="accent5">
                <a:hueOff val="-4915304"/>
                <a:satOff val="-12668"/>
                <a:lumOff val="-8556"/>
                <a:alphaOff val="0"/>
                <a:satMod val="103000"/>
                <a:lumMod val="102000"/>
                <a:tint val="94000"/>
              </a:schemeClr>
            </a:gs>
            <a:gs pos="50000">
              <a:schemeClr val="accent5">
                <a:hueOff val="-4915304"/>
                <a:satOff val="-12668"/>
                <a:lumOff val="-8556"/>
                <a:alphaOff val="0"/>
                <a:satMod val="110000"/>
                <a:lumMod val="100000"/>
                <a:shade val="100000"/>
              </a:schemeClr>
            </a:gs>
            <a:gs pos="100000">
              <a:schemeClr val="accent5">
                <a:hueOff val="-4915304"/>
                <a:satOff val="-12668"/>
                <a:lumOff val="-855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Becoming withdrawn or isolated, poor mental health/self-harm etc. </a:t>
          </a:r>
          <a:endParaRPr lang="en-US" sz="1200" kern="1200"/>
        </a:p>
      </dsp:txBody>
      <dsp:txXfrm>
        <a:off x="748607" y="3194804"/>
        <a:ext cx="1922896" cy="1153737"/>
      </dsp:txXfrm>
    </dsp:sp>
    <dsp:sp modelId="{62766346-3E4F-4F32-B741-813496F04A97}">
      <dsp:nvSpPr>
        <dsp:cNvPr id="0" name=""/>
        <dsp:cNvSpPr/>
      </dsp:nvSpPr>
      <dsp:spPr>
        <a:xfrm>
          <a:off x="5034866" y="3725953"/>
          <a:ext cx="411666" cy="91440"/>
        </a:xfrm>
        <a:custGeom>
          <a:avLst/>
          <a:gdLst/>
          <a:ahLst/>
          <a:cxnLst/>
          <a:rect l="0" t="0" r="0" b="0"/>
          <a:pathLst>
            <a:path>
              <a:moveTo>
                <a:pt x="0" y="45720"/>
              </a:moveTo>
              <a:lnTo>
                <a:pt x="411666" y="45720"/>
              </a:lnTo>
            </a:path>
          </a:pathLst>
        </a:custGeom>
        <a:noFill/>
        <a:ln w="6350" cap="flat" cmpd="sng" algn="ctr">
          <a:solidFill>
            <a:schemeClr val="accent5">
              <a:hueOff val="-6082688"/>
              <a:satOff val="-15677"/>
              <a:lumOff val="-10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3769461"/>
        <a:ext cx="22113" cy="4422"/>
      </dsp:txXfrm>
    </dsp:sp>
    <dsp:sp modelId="{0850D740-77EE-4584-99EA-C41367699ED5}">
      <dsp:nvSpPr>
        <dsp:cNvPr id="0" name=""/>
        <dsp:cNvSpPr/>
      </dsp:nvSpPr>
      <dsp:spPr>
        <a:xfrm>
          <a:off x="3113770" y="3194804"/>
          <a:ext cx="1922896" cy="1153737"/>
        </a:xfrm>
        <a:prstGeom prst="rect">
          <a:avLst/>
        </a:prstGeom>
        <a:gradFill rotWithShape="0">
          <a:gsLst>
            <a:gs pos="0">
              <a:schemeClr val="accent5">
                <a:hueOff val="-5529717"/>
                <a:satOff val="-14252"/>
                <a:lumOff val="-9626"/>
                <a:alphaOff val="0"/>
                <a:satMod val="103000"/>
                <a:lumMod val="102000"/>
                <a:tint val="94000"/>
              </a:schemeClr>
            </a:gs>
            <a:gs pos="50000">
              <a:schemeClr val="accent5">
                <a:hueOff val="-5529717"/>
                <a:satOff val="-14252"/>
                <a:lumOff val="-9626"/>
                <a:alphaOff val="0"/>
                <a:satMod val="110000"/>
                <a:lumMod val="100000"/>
                <a:shade val="100000"/>
              </a:schemeClr>
            </a:gs>
            <a:gs pos="100000">
              <a:schemeClr val="accent5">
                <a:hueOff val="-5529717"/>
                <a:satOff val="-14252"/>
                <a:lumOff val="-96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Lots of time spent on social media talking to ‘friends’ they haven’t met or that you don’t know. </a:t>
          </a:r>
          <a:endParaRPr lang="en-US" sz="1200" kern="1200"/>
        </a:p>
      </dsp:txBody>
      <dsp:txXfrm>
        <a:off x="3113770" y="3194804"/>
        <a:ext cx="1922896" cy="1153737"/>
      </dsp:txXfrm>
    </dsp:sp>
    <dsp:sp modelId="{DA67FF61-EAE7-4DEA-965D-8A2EA8C14BD3}">
      <dsp:nvSpPr>
        <dsp:cNvPr id="0" name=""/>
        <dsp:cNvSpPr/>
      </dsp:nvSpPr>
      <dsp:spPr>
        <a:xfrm>
          <a:off x="7400029" y="3725953"/>
          <a:ext cx="411666" cy="91440"/>
        </a:xfrm>
        <a:custGeom>
          <a:avLst/>
          <a:gdLst/>
          <a:ahLst/>
          <a:cxnLst/>
          <a:rect l="0" t="0" r="0" b="0"/>
          <a:pathLst>
            <a:path>
              <a:moveTo>
                <a:pt x="0" y="45720"/>
              </a:moveTo>
              <a:lnTo>
                <a:pt x="411666"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3769461"/>
        <a:ext cx="22113" cy="4422"/>
      </dsp:txXfrm>
    </dsp:sp>
    <dsp:sp modelId="{DCFBAA04-A60E-45DE-97D8-C4525FA85D6A}">
      <dsp:nvSpPr>
        <dsp:cNvPr id="0" name=""/>
        <dsp:cNvSpPr/>
      </dsp:nvSpPr>
      <dsp:spPr>
        <a:xfrm>
          <a:off x="5478933" y="3194804"/>
          <a:ext cx="1922896" cy="1153737"/>
        </a:xfrm>
        <a:prstGeom prst="rect">
          <a:avLst/>
        </a:prstGeom>
        <a:gradFill rotWithShape="0">
          <a:gsLst>
            <a:gs pos="0">
              <a:schemeClr val="accent5">
                <a:hueOff val="-6144130"/>
                <a:satOff val="-15835"/>
                <a:lumOff val="-10695"/>
                <a:alphaOff val="0"/>
                <a:satMod val="103000"/>
                <a:lumMod val="102000"/>
                <a:tint val="94000"/>
              </a:schemeClr>
            </a:gs>
            <a:gs pos="50000">
              <a:schemeClr val="accent5">
                <a:hueOff val="-6144130"/>
                <a:satOff val="-15835"/>
                <a:lumOff val="-10695"/>
                <a:alphaOff val="0"/>
                <a:satMod val="110000"/>
                <a:lumMod val="100000"/>
                <a:shade val="100000"/>
              </a:schemeClr>
            </a:gs>
            <a:gs pos="100000">
              <a:schemeClr val="accent5">
                <a:hueOff val="-6144130"/>
                <a:satOff val="-15835"/>
                <a:lumOff val="-106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Unexplained injuries </a:t>
          </a:r>
          <a:endParaRPr lang="en-US" sz="1200" kern="1200"/>
        </a:p>
      </dsp:txBody>
      <dsp:txXfrm>
        <a:off x="5478933" y="3194804"/>
        <a:ext cx="1922896" cy="1153737"/>
      </dsp:txXfrm>
    </dsp:sp>
    <dsp:sp modelId="{0769E85B-EA43-4751-89DA-3FD9B3F87B7B}">
      <dsp:nvSpPr>
        <dsp:cNvPr id="0" name=""/>
        <dsp:cNvSpPr/>
      </dsp:nvSpPr>
      <dsp:spPr>
        <a:xfrm>
          <a:off x="7844095" y="3194804"/>
          <a:ext cx="1922896" cy="1153737"/>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GB" sz="1200" b="0" i="0" kern="1200"/>
            <a:t>They own a second mobile phone from which they are receiving a high volume of calls or need to leave urgently after receiving a text/call </a:t>
          </a:r>
          <a:endParaRPr lang="en-US" sz="1200" kern="1200"/>
        </a:p>
      </dsp:txBody>
      <dsp:txXfrm>
        <a:off x="7844095" y="3194804"/>
        <a:ext cx="1922896" cy="1153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99BE0-9AFA-4A8E-B20F-7385488259E1}">
      <dsp:nvSpPr>
        <dsp:cNvPr id="0" name=""/>
        <dsp:cNvSpPr/>
      </dsp:nvSpPr>
      <dsp:spPr>
        <a:xfrm>
          <a:off x="0" y="529"/>
          <a:ext cx="10232136" cy="12380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E5132-F449-462A-97AA-91B285987F9B}">
      <dsp:nvSpPr>
        <dsp:cNvPr id="0" name=""/>
        <dsp:cNvSpPr/>
      </dsp:nvSpPr>
      <dsp:spPr>
        <a:xfrm>
          <a:off x="374512" y="279091"/>
          <a:ext cx="680931" cy="6809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4195BB-0184-4337-8798-FF684A54E629}">
      <dsp:nvSpPr>
        <dsp:cNvPr id="0" name=""/>
        <dsp:cNvSpPr/>
      </dsp:nvSpPr>
      <dsp:spPr>
        <a:xfrm>
          <a:off x="1429955" y="529"/>
          <a:ext cx="8802180" cy="12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8" tIns="131028" rIns="131028" bIns="131028" numCol="1" spcCol="1270" anchor="ctr" anchorCtr="0">
          <a:noAutofit/>
        </a:bodyPr>
        <a:lstStyle/>
        <a:p>
          <a:pPr marL="0" lvl="0" indent="0" algn="l" defTabSz="977900">
            <a:lnSpc>
              <a:spcPct val="90000"/>
            </a:lnSpc>
            <a:spcBef>
              <a:spcPct val="0"/>
            </a:spcBef>
            <a:spcAft>
              <a:spcPct val="35000"/>
            </a:spcAft>
            <a:buNone/>
          </a:pPr>
          <a:r>
            <a:rPr lang="en-GB" sz="2200" b="0" i="0" kern="1200"/>
            <a:t>KCSIE has a list of factors that staff should be particularly alert to that may make a pupil in particular need of early help. </a:t>
          </a:r>
          <a:endParaRPr lang="en-US" sz="2200" kern="1200"/>
        </a:p>
      </dsp:txBody>
      <dsp:txXfrm>
        <a:off x="1429955" y="529"/>
        <a:ext cx="8802180" cy="1238056"/>
      </dsp:txXfrm>
    </dsp:sp>
    <dsp:sp modelId="{337C74B5-7794-4173-9605-C6B74B672349}">
      <dsp:nvSpPr>
        <dsp:cNvPr id="0" name=""/>
        <dsp:cNvSpPr/>
      </dsp:nvSpPr>
      <dsp:spPr>
        <a:xfrm>
          <a:off x="0" y="1548099"/>
          <a:ext cx="10232136" cy="12380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E990AB-6FA3-4F14-83C7-CB3003D917CE}">
      <dsp:nvSpPr>
        <dsp:cNvPr id="0" name=""/>
        <dsp:cNvSpPr/>
      </dsp:nvSpPr>
      <dsp:spPr>
        <a:xfrm>
          <a:off x="374512" y="1826662"/>
          <a:ext cx="680931" cy="6809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BF4CA-F830-48C0-B8FC-A27162629DA0}">
      <dsp:nvSpPr>
        <dsp:cNvPr id="0" name=""/>
        <dsp:cNvSpPr/>
      </dsp:nvSpPr>
      <dsp:spPr>
        <a:xfrm>
          <a:off x="1429955" y="1548099"/>
          <a:ext cx="8802180" cy="12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8" tIns="131028" rIns="131028" bIns="131028" numCol="1" spcCol="1270" anchor="ctr" anchorCtr="0">
          <a:noAutofit/>
        </a:bodyPr>
        <a:lstStyle/>
        <a:p>
          <a:pPr marL="0" lvl="0" indent="0" algn="l" defTabSz="977900">
            <a:lnSpc>
              <a:spcPct val="90000"/>
            </a:lnSpc>
            <a:spcBef>
              <a:spcPct val="0"/>
            </a:spcBef>
            <a:spcAft>
              <a:spcPct val="35000"/>
            </a:spcAft>
            <a:buNone/>
          </a:pPr>
          <a:r>
            <a:rPr lang="en-GB" sz="2200" b="0" i="0" kern="1200"/>
            <a:t>The DfE has added the following factor to KCSIE 2024: “Has experienced multiple suspensions, is at risk of being permanently excluded from schools, colleges and in alternative provision or a pupil referral unit.”</a:t>
          </a:r>
          <a:endParaRPr lang="en-US" sz="2200" kern="1200"/>
        </a:p>
      </dsp:txBody>
      <dsp:txXfrm>
        <a:off x="1429955" y="1548099"/>
        <a:ext cx="8802180" cy="1238056"/>
      </dsp:txXfrm>
    </dsp:sp>
    <dsp:sp modelId="{6278E403-EC75-4662-BD1B-38AA234F1655}">
      <dsp:nvSpPr>
        <dsp:cNvPr id="0" name=""/>
        <dsp:cNvSpPr/>
      </dsp:nvSpPr>
      <dsp:spPr>
        <a:xfrm>
          <a:off x="0" y="3095670"/>
          <a:ext cx="10232136" cy="12380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6CF42-3312-4CE2-8B54-D64A9523F1C6}">
      <dsp:nvSpPr>
        <dsp:cNvPr id="0" name=""/>
        <dsp:cNvSpPr/>
      </dsp:nvSpPr>
      <dsp:spPr>
        <a:xfrm>
          <a:off x="374512" y="3374233"/>
          <a:ext cx="680931" cy="6809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296121-BF0C-4C9B-A9C9-79E4DDF02C1E}">
      <dsp:nvSpPr>
        <dsp:cNvPr id="0" name=""/>
        <dsp:cNvSpPr/>
      </dsp:nvSpPr>
      <dsp:spPr>
        <a:xfrm>
          <a:off x="1429955" y="3095670"/>
          <a:ext cx="8802180" cy="12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8" tIns="131028" rIns="131028" bIns="131028" numCol="1" spcCol="1270" anchor="ctr" anchorCtr="0">
          <a:noAutofit/>
        </a:bodyPr>
        <a:lstStyle/>
        <a:p>
          <a:pPr marL="0" lvl="0" indent="0" algn="l" defTabSz="977900">
            <a:lnSpc>
              <a:spcPct val="90000"/>
            </a:lnSpc>
            <a:spcBef>
              <a:spcPct val="0"/>
            </a:spcBef>
            <a:spcAft>
              <a:spcPct val="35000"/>
            </a:spcAft>
            <a:buNone/>
          </a:pPr>
          <a:r>
            <a:rPr lang="en-GB" sz="2200" kern="1200" dirty="0"/>
            <a:t>Do you consider this when you are making a decision about suspension in school ?  Have you considered what might be driving this behaviour ? </a:t>
          </a:r>
          <a:endParaRPr lang="en-US" sz="2200" kern="1200" dirty="0"/>
        </a:p>
      </dsp:txBody>
      <dsp:txXfrm>
        <a:off x="1429955" y="3095670"/>
        <a:ext cx="8802180" cy="1238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ED051-ED51-46A6-9936-015CE6214799}">
      <dsp:nvSpPr>
        <dsp:cNvPr id="0" name=""/>
        <dsp:cNvSpPr/>
      </dsp:nvSpPr>
      <dsp:spPr>
        <a:xfrm>
          <a:off x="0" y="3399"/>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8FC64-17A8-4B4A-AA68-0905D1FE182E}">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47F605-75F0-4403-8E5A-7CA379CF63F9}">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Have you undertaken the required checks in line with DGAT’s expectations ? </a:t>
          </a:r>
          <a:endParaRPr lang="en-US" sz="1900" kern="1200"/>
        </a:p>
      </dsp:txBody>
      <dsp:txXfrm>
        <a:off x="836323" y="3399"/>
        <a:ext cx="9679276" cy="724089"/>
      </dsp:txXfrm>
    </dsp:sp>
    <dsp:sp modelId="{6A2BB714-56C3-4A35-8B68-0DB0FC3A160C}">
      <dsp:nvSpPr>
        <dsp:cNvPr id="0" name=""/>
        <dsp:cNvSpPr/>
      </dsp:nvSpPr>
      <dsp:spPr>
        <a:xfrm>
          <a:off x="0" y="908511"/>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193B4-74C5-48CD-83C5-9A13C7CCE04C}">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71603-05A1-4DF8-9DB2-32476FD957F6}">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Can you evidence these checks ? </a:t>
          </a:r>
          <a:endParaRPr lang="en-US" sz="1900" kern="1200"/>
        </a:p>
      </dsp:txBody>
      <dsp:txXfrm>
        <a:off x="836323" y="908511"/>
        <a:ext cx="9679276" cy="724089"/>
      </dsp:txXfrm>
    </dsp:sp>
    <dsp:sp modelId="{F7FAA75B-005C-4DFF-921A-6842AEB6CF7E}">
      <dsp:nvSpPr>
        <dsp:cNvPr id="0" name=""/>
        <dsp:cNvSpPr/>
      </dsp:nvSpPr>
      <dsp:spPr>
        <a:xfrm>
          <a:off x="0" y="1813624"/>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D7C1F-9451-42FD-8512-754511E3B156}">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3F51D0-B41E-4AB5-9320-E6CF4961CE2A}">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Are you sure that the provision selected is meeting the pupil’s needs ?</a:t>
          </a:r>
          <a:endParaRPr lang="en-US" sz="1900" kern="1200"/>
        </a:p>
      </dsp:txBody>
      <dsp:txXfrm>
        <a:off x="836323" y="1813624"/>
        <a:ext cx="9679276" cy="724089"/>
      </dsp:txXfrm>
    </dsp:sp>
    <dsp:sp modelId="{2F5A9170-9A08-4584-92A3-BF94F79D9B96}">
      <dsp:nvSpPr>
        <dsp:cNvPr id="0" name=""/>
        <dsp:cNvSpPr/>
      </dsp:nvSpPr>
      <dsp:spPr>
        <a:xfrm>
          <a:off x="0" y="2718736"/>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296B3-5564-4123-9862-F4B3F842DDCA}">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F91A3B-9421-428B-B476-2AD548840A77}">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How do you check attendance whilst at APS ?   Should be coded B as dual registered.</a:t>
          </a:r>
          <a:endParaRPr lang="en-US" sz="1900" kern="1200"/>
        </a:p>
      </dsp:txBody>
      <dsp:txXfrm>
        <a:off x="836323" y="2718736"/>
        <a:ext cx="9679276" cy="724089"/>
      </dsp:txXfrm>
    </dsp:sp>
    <dsp:sp modelId="{75BAC025-E162-4FD0-8A6B-86BC52E6DAA6}">
      <dsp:nvSpPr>
        <dsp:cNvPr id="0" name=""/>
        <dsp:cNvSpPr/>
      </dsp:nvSpPr>
      <dsp:spPr>
        <a:xfrm>
          <a:off x="0" y="3623848"/>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D982A4-AA23-466C-B86B-B881D8EE151A}">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2D49AC-E7AF-46B5-AED6-F5AB62D45509}">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How are you reviewing the impact of this provision for the pupil ? </a:t>
          </a:r>
          <a:endParaRPr lang="en-US" sz="1900" kern="1200"/>
        </a:p>
      </dsp:txBody>
      <dsp:txXfrm>
        <a:off x="836323" y="3623848"/>
        <a:ext cx="9679276"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3A9CC-72D8-461A-AEF4-738086C4629E}">
      <dsp:nvSpPr>
        <dsp:cNvPr id="0" name=""/>
        <dsp:cNvSpPr/>
      </dsp:nvSpPr>
      <dsp:spPr>
        <a:xfrm>
          <a:off x="0" y="3934"/>
          <a:ext cx="10515600" cy="8879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3DEB9-2036-44BA-A897-51C169B340FE}">
      <dsp:nvSpPr>
        <dsp:cNvPr id="0" name=""/>
        <dsp:cNvSpPr/>
      </dsp:nvSpPr>
      <dsp:spPr>
        <a:xfrm>
          <a:off x="268610" y="203727"/>
          <a:ext cx="488859" cy="488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B4403A-34D7-443B-9BA7-DD1199F1DE48}">
      <dsp:nvSpPr>
        <dsp:cNvPr id="0" name=""/>
        <dsp:cNvSpPr/>
      </dsp:nvSpPr>
      <dsp:spPr>
        <a:xfrm>
          <a:off x="1026080" y="3934"/>
          <a:ext cx="9473717"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en-GB" sz="1400" kern="1200" dirty="0"/>
            <a:t>Leaders should ensure that they have visited and ensured that they have checked thoroughly any alternative provision they are electing to use to support the education of any pupil.  You need to have your information about the checks you have undertaken to share with the inspector. </a:t>
          </a:r>
          <a:endParaRPr lang="en-US" sz="1400" kern="1200" dirty="0"/>
        </a:p>
      </dsp:txBody>
      <dsp:txXfrm>
        <a:off x="1026080" y="3934"/>
        <a:ext cx="9473717" cy="915716"/>
      </dsp:txXfrm>
    </dsp:sp>
    <dsp:sp modelId="{94209AE4-40FE-4968-81E2-2A7CA026058A}">
      <dsp:nvSpPr>
        <dsp:cNvPr id="0" name=""/>
        <dsp:cNvSpPr/>
      </dsp:nvSpPr>
      <dsp:spPr>
        <a:xfrm>
          <a:off x="0" y="1148580"/>
          <a:ext cx="10515600" cy="887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F0173-C492-4A65-883B-D14A72DB1A15}">
      <dsp:nvSpPr>
        <dsp:cNvPr id="0" name=""/>
        <dsp:cNvSpPr/>
      </dsp:nvSpPr>
      <dsp:spPr>
        <a:xfrm>
          <a:off x="268610" y="1348373"/>
          <a:ext cx="488859" cy="488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2E323D-932F-404F-ADE0-5B2EF2DECB1E}">
      <dsp:nvSpPr>
        <dsp:cNvPr id="0" name=""/>
        <dsp:cNvSpPr/>
      </dsp:nvSpPr>
      <dsp:spPr>
        <a:xfrm>
          <a:off x="1026080" y="1148580"/>
          <a:ext cx="9473717"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en-GB" sz="1400" kern="1200"/>
            <a:t>Similarly, to other risk assessments you undertake, you will want to be assured that all the employment checks you would undertake have been carried out and you have a letter from the leaders confirming this.  APS do not need to be on the school’s SCR.</a:t>
          </a:r>
          <a:endParaRPr lang="en-US" sz="1400" kern="1200"/>
        </a:p>
      </dsp:txBody>
      <dsp:txXfrm>
        <a:off x="1026080" y="1148580"/>
        <a:ext cx="9473717" cy="915716"/>
      </dsp:txXfrm>
    </dsp:sp>
    <dsp:sp modelId="{D534A007-C228-49BE-9CF8-21B1EBB47119}">
      <dsp:nvSpPr>
        <dsp:cNvPr id="0" name=""/>
        <dsp:cNvSpPr/>
      </dsp:nvSpPr>
      <dsp:spPr>
        <a:xfrm>
          <a:off x="0" y="2293226"/>
          <a:ext cx="10515600" cy="8879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265CE-8035-468F-8548-1284AEC4F050}">
      <dsp:nvSpPr>
        <dsp:cNvPr id="0" name=""/>
        <dsp:cNvSpPr/>
      </dsp:nvSpPr>
      <dsp:spPr>
        <a:xfrm>
          <a:off x="268610" y="2493019"/>
          <a:ext cx="488859" cy="488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4565D1-21ED-4498-9EF6-F752F5816250}">
      <dsp:nvSpPr>
        <dsp:cNvPr id="0" name=""/>
        <dsp:cNvSpPr/>
      </dsp:nvSpPr>
      <dsp:spPr>
        <a:xfrm>
          <a:off x="1026080" y="2293226"/>
          <a:ext cx="9473717"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en-GB" sz="1400" kern="1200" dirty="0"/>
            <a:t>Guidance from QAL shared last year reminds leaders about the checks that they should undertake. Please review this. </a:t>
          </a:r>
          <a:endParaRPr lang="en-US" sz="1400" kern="1200" dirty="0"/>
        </a:p>
      </dsp:txBody>
      <dsp:txXfrm>
        <a:off x="1026080" y="2293226"/>
        <a:ext cx="9473717" cy="915716"/>
      </dsp:txXfrm>
    </dsp:sp>
    <dsp:sp modelId="{B6B3BBD6-25DE-49F7-8F20-D26C2D4BC30D}">
      <dsp:nvSpPr>
        <dsp:cNvPr id="0" name=""/>
        <dsp:cNvSpPr/>
      </dsp:nvSpPr>
      <dsp:spPr>
        <a:xfrm>
          <a:off x="0" y="3437872"/>
          <a:ext cx="10515600" cy="8879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C0446-B39E-4548-B6BD-B4CE013D97A5}">
      <dsp:nvSpPr>
        <dsp:cNvPr id="0" name=""/>
        <dsp:cNvSpPr/>
      </dsp:nvSpPr>
      <dsp:spPr>
        <a:xfrm>
          <a:off x="268872" y="3637665"/>
          <a:ext cx="488859" cy="488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C37D3-764F-4BA3-B0F2-0627BD025211}">
      <dsp:nvSpPr>
        <dsp:cNvPr id="0" name=""/>
        <dsp:cNvSpPr/>
      </dsp:nvSpPr>
      <dsp:spPr>
        <a:xfrm>
          <a:off x="1026605" y="3437872"/>
          <a:ext cx="945691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en-GB" sz="1400" kern="1200"/>
            <a:t>I</a:t>
          </a:r>
          <a:r>
            <a:rPr lang="en-GB" sz="1400" b="0" i="0" kern="1200"/>
            <a:t>nspectors will evaluate the extent to which these placements are safe and effective in promoting pupils’ progress. They will normally visit a sample of the alternative providers used and, if required, may speak to local authorities, other agencies and parents/carers to gather evidence. Inspectors will want to understand how providers ensure that pupils who attend multiple settings or part time are kept safe when they are not on site for the whole school day.</a:t>
          </a:r>
          <a:endParaRPr lang="en-US" sz="1400" kern="1200"/>
        </a:p>
      </dsp:txBody>
      <dsp:txXfrm>
        <a:off x="1026605" y="3437872"/>
        <a:ext cx="9456913" cy="9157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82E18-393D-4FD3-B16F-5601F2347EC8}">
      <dsp:nvSpPr>
        <dsp:cNvPr id="0" name=""/>
        <dsp:cNvSpPr/>
      </dsp:nvSpPr>
      <dsp:spPr>
        <a:xfrm>
          <a:off x="0" y="88811"/>
          <a:ext cx="6583363" cy="2467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Updated duty to reflect more precisely the requirements for each sector.  Separate section for education now. </a:t>
          </a:r>
          <a:endParaRPr lang="en-US" sz="3000" kern="1200" dirty="0"/>
        </a:p>
      </dsp:txBody>
      <dsp:txXfrm>
        <a:off x="120476" y="209287"/>
        <a:ext cx="6342411" cy="2227016"/>
      </dsp:txXfrm>
    </dsp:sp>
    <dsp:sp modelId="{8A69A88C-6396-4021-8EF4-CA621EDD0A7D}">
      <dsp:nvSpPr>
        <dsp:cNvPr id="0" name=""/>
        <dsp:cNvSpPr/>
      </dsp:nvSpPr>
      <dsp:spPr>
        <a:xfrm>
          <a:off x="0" y="2643180"/>
          <a:ext cx="6583363" cy="2467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Please complete the updated prevent training with all staff in the autumn term.  Link in following slide. Expectation training updated </a:t>
          </a:r>
          <a:r>
            <a:rPr lang="en-GB" sz="3000" kern="1200"/>
            <a:t>every three years. </a:t>
          </a:r>
          <a:endParaRPr lang="en-US" sz="3000" kern="1200" dirty="0"/>
        </a:p>
      </dsp:txBody>
      <dsp:txXfrm>
        <a:off x="120476" y="2763656"/>
        <a:ext cx="6342411" cy="2227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619" cy="49654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4118" y="0"/>
            <a:ext cx="2879619" cy="496542"/>
          </a:xfrm>
          <a:prstGeom prst="rect">
            <a:avLst/>
          </a:prstGeom>
        </p:spPr>
        <p:txBody>
          <a:bodyPr vert="horz" lIns="91440" tIns="45720" rIns="91440" bIns="45720" rtlCol="0"/>
          <a:lstStyle>
            <a:lvl1pPr algn="r">
              <a:defRPr sz="1200"/>
            </a:lvl1pPr>
          </a:lstStyle>
          <a:p>
            <a:fld id="{62E055AF-62EC-4250-BA3A-999A762B51A6}" type="datetimeFigureOut">
              <a:rPr lang="en-GB" smtClean="0"/>
              <a:t>28/08/2024</a:t>
            </a:fld>
            <a:endParaRPr lang="en-GB"/>
          </a:p>
        </p:txBody>
      </p:sp>
      <p:sp>
        <p:nvSpPr>
          <p:cNvPr id="4" name="Slide Image Placeholder 3"/>
          <p:cNvSpPr>
            <a:spLocks noGrp="1" noRot="1" noChangeAspect="1"/>
          </p:cNvSpPr>
          <p:nvPr>
            <p:ph type="sldImg" idx="2"/>
          </p:nvPr>
        </p:nvSpPr>
        <p:spPr>
          <a:xfrm>
            <a:off x="354013" y="1236663"/>
            <a:ext cx="5937250" cy="3340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4528" y="4762679"/>
            <a:ext cx="5316220" cy="38967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99934"/>
            <a:ext cx="2879619" cy="49654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4118" y="9399934"/>
            <a:ext cx="2879619" cy="496541"/>
          </a:xfrm>
          <a:prstGeom prst="rect">
            <a:avLst/>
          </a:prstGeom>
        </p:spPr>
        <p:txBody>
          <a:bodyPr vert="horz" lIns="91440" tIns="45720" rIns="91440" bIns="45720" rtlCol="0" anchor="b"/>
          <a:lstStyle>
            <a:lvl1pPr algn="r">
              <a:defRPr sz="1200"/>
            </a:lvl1pPr>
          </a:lstStyle>
          <a:p>
            <a:fld id="{E217774F-5F4F-4DA6-939D-9654141A55C7}" type="slidenum">
              <a:rPr lang="en-GB" smtClean="0"/>
              <a:t>‹#›</a:t>
            </a:fld>
            <a:endParaRPr lang="en-GB"/>
          </a:p>
        </p:txBody>
      </p:sp>
    </p:spTree>
    <p:extLst>
      <p:ext uri="{BB962C8B-B14F-4D97-AF65-F5344CB8AC3E}">
        <p14:creationId xmlns:p14="http://schemas.microsoft.com/office/powerpoint/2010/main" val="79404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ce.researchinpractice.org.uk/professionals-working-directly-with-children-young-peopl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mn-lt"/>
              </a:rPr>
              <a:t>Ask staff to reflect on the two questions – talk to the person next to them.</a:t>
            </a:r>
          </a:p>
          <a:p>
            <a:r>
              <a:rPr lang="en-GB" sz="1100" dirty="0">
                <a:latin typeface="+mn-lt"/>
              </a:rPr>
              <a:t>Take feedback on each question for 5 mins.</a:t>
            </a:r>
          </a:p>
          <a:p>
            <a:endParaRPr lang="en-GB" sz="1100" dirty="0">
              <a:latin typeface="+mn-lt"/>
            </a:endParaRPr>
          </a:p>
          <a:p>
            <a:r>
              <a:rPr lang="en-GB" sz="1100" b="1" dirty="0">
                <a:latin typeface="+mn-lt"/>
              </a:rPr>
              <a:t>DSL:  Remind staff </a:t>
            </a:r>
            <a:r>
              <a:rPr lang="en-GB" sz="1100" b="0" dirty="0">
                <a:latin typeface="+mn-lt"/>
              </a:rPr>
              <a:t>i</a:t>
            </a:r>
            <a:r>
              <a:rPr lang="en-GB" sz="1100" dirty="0">
                <a:latin typeface="+mn-lt"/>
              </a:rPr>
              <a:t>t is important to strip back to ‘why we are here’ as a reminder that promoting the welfare of children is taking time to pause, reflect and act.</a:t>
            </a:r>
          </a:p>
          <a:p>
            <a:endParaRPr lang="en-GB" sz="1100" dirty="0">
              <a:latin typeface="+mn-lt"/>
            </a:endParaRPr>
          </a:p>
          <a:p>
            <a:r>
              <a:rPr lang="en-GB" sz="1100" b="1" dirty="0">
                <a:latin typeface="+mn-lt"/>
              </a:rPr>
              <a:t>Remember: everyone has a role to play in identifying concerns, sharing information and taking prompt 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altLang="en-US" sz="11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1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Activity:  What does safeguarding children look like here?  Use 5 words to describe the ethos of this school?  How does it feel to be in this school?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mn-lt"/>
                <a:ea typeface="+mn-ea"/>
                <a:cs typeface="+mn-cs"/>
              </a:rPr>
              <a:t>Record on flip chart or other and keep to revisit at end of training when looking at school’s safeguarding culture.</a:t>
            </a:r>
          </a:p>
        </p:txBody>
      </p:sp>
      <p:sp>
        <p:nvSpPr>
          <p:cNvPr id="4" name="Slide Number Placeholder 3"/>
          <p:cNvSpPr>
            <a:spLocks noGrp="1"/>
          </p:cNvSpPr>
          <p:nvPr>
            <p:ph type="sldNum" sz="quarter" idx="5"/>
          </p:nvPr>
        </p:nvSpPr>
        <p:spPr/>
        <p:txBody>
          <a:bodyPr/>
          <a:lstStyle/>
          <a:p>
            <a:fld id="{495D3666-F1CD-4CCE-A79C-4A8C8D9C0F91}" type="slidenum">
              <a:rPr lang="en-GB" smtClean="0"/>
              <a:t>7</a:t>
            </a:fld>
            <a:endParaRPr lang="en-GB"/>
          </a:p>
        </p:txBody>
      </p:sp>
    </p:spTree>
    <p:extLst>
      <p:ext uri="{BB962C8B-B14F-4D97-AF65-F5344CB8AC3E}">
        <p14:creationId xmlns:p14="http://schemas.microsoft.com/office/powerpoint/2010/main" val="421253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County lines: </a:t>
            </a:r>
            <a:r>
              <a:rPr lang="en-GB" sz="1100" b="0" dirty="0"/>
              <a:t>is a form of criminal exploitation.  It is when criminals befriend children, either online or offline, and then manipulate them into drug dealing.  The ‘lines’ refer to mobile phones that are used to control a young person who is delivering drugs, often to towns outside their home county.</a:t>
            </a:r>
          </a:p>
          <a:p>
            <a:endParaRPr lang="en-GB" sz="1100" b="0" dirty="0"/>
          </a:p>
          <a:p>
            <a:r>
              <a:rPr lang="en-GB" sz="1100" b="0" dirty="0"/>
              <a:t>Children as young as </a:t>
            </a:r>
            <a:r>
              <a:rPr lang="en-GB" sz="1100" b="1" dirty="0"/>
              <a:t>7 </a:t>
            </a:r>
            <a:r>
              <a:rPr lang="en-GB" sz="1100" b="0" dirty="0"/>
              <a:t>are targeted – primary school children are seen as easy targets because they’re less likely to get caught.  Grooming might start with them being asked to ‘keep watch’ but soon escalates to them being forced to stash weapons, money, or become drug couriers.  Young people aged </a:t>
            </a:r>
            <a:r>
              <a:rPr lang="en-GB" sz="1100" b="1" dirty="0"/>
              <a:t>14-17 </a:t>
            </a:r>
            <a:r>
              <a:rPr lang="en-GB" sz="1100" b="0" dirty="0"/>
              <a:t>are </a:t>
            </a:r>
            <a:r>
              <a:rPr lang="en-GB" sz="1100" b="1" dirty="0"/>
              <a:t>most likely </a:t>
            </a:r>
            <a:r>
              <a:rPr lang="en-GB" sz="1100" b="0" dirty="0"/>
              <a:t>to be targeted by criminal groups.</a:t>
            </a:r>
            <a:endParaRPr lang="en-GB" sz="1100" b="1" dirty="0"/>
          </a:p>
        </p:txBody>
      </p:sp>
      <p:sp>
        <p:nvSpPr>
          <p:cNvPr id="4" name="Slide Number Placeholder 3"/>
          <p:cNvSpPr>
            <a:spLocks noGrp="1"/>
          </p:cNvSpPr>
          <p:nvPr>
            <p:ph type="sldNum" sz="quarter" idx="5"/>
          </p:nvPr>
        </p:nvSpPr>
        <p:spPr/>
        <p:txBody>
          <a:bodyPr/>
          <a:lstStyle/>
          <a:p>
            <a:fld id="{495D3666-F1CD-4CCE-A79C-4A8C8D9C0F91}" type="slidenum">
              <a:rPr lang="en-GB" smtClean="0"/>
              <a:t>24</a:t>
            </a:fld>
            <a:endParaRPr lang="en-GB"/>
          </a:p>
        </p:txBody>
      </p:sp>
    </p:spTree>
    <p:extLst>
      <p:ext uri="{BB962C8B-B14F-4D97-AF65-F5344CB8AC3E}">
        <p14:creationId xmlns:p14="http://schemas.microsoft.com/office/powerpoint/2010/main" val="357828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D3666-F1CD-4CCE-A79C-4A8C8D9C0F91}" type="slidenum">
              <a:rPr lang="en-GB" smtClean="0"/>
              <a:t>25</a:t>
            </a:fld>
            <a:endParaRPr lang="en-GB"/>
          </a:p>
        </p:txBody>
      </p:sp>
    </p:spTree>
    <p:extLst>
      <p:ext uri="{BB962C8B-B14F-4D97-AF65-F5344CB8AC3E}">
        <p14:creationId xmlns:p14="http://schemas.microsoft.com/office/powerpoint/2010/main" val="3667642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7774F-5F4F-4DA6-939D-9654141A55C7}" type="slidenum">
              <a:rPr lang="en-GB" smtClean="0"/>
              <a:t>26</a:t>
            </a:fld>
            <a:endParaRPr lang="en-GB"/>
          </a:p>
        </p:txBody>
      </p:sp>
    </p:spTree>
    <p:extLst>
      <p:ext uri="{BB962C8B-B14F-4D97-AF65-F5344CB8AC3E}">
        <p14:creationId xmlns:p14="http://schemas.microsoft.com/office/powerpoint/2010/main" val="233066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D80D08-8D5C-4A48-95AE-55B7270DB7A0}" type="slidenum">
              <a:rPr lang="en-GB" smtClean="0"/>
              <a:t>27</a:t>
            </a:fld>
            <a:endParaRPr lang="en-GB"/>
          </a:p>
        </p:txBody>
      </p:sp>
    </p:spTree>
    <p:extLst>
      <p:ext uri="{BB962C8B-B14F-4D97-AF65-F5344CB8AC3E}">
        <p14:creationId xmlns:p14="http://schemas.microsoft.com/office/powerpoint/2010/main" val="134383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5D3666-F1CD-4CCE-A79C-4A8C8D9C0F91}" type="slidenum">
              <a:rPr lang="en-GB" smtClean="0"/>
              <a:t>28</a:t>
            </a:fld>
            <a:endParaRPr lang="en-GB"/>
          </a:p>
        </p:txBody>
      </p:sp>
    </p:spTree>
    <p:extLst>
      <p:ext uri="{BB962C8B-B14F-4D97-AF65-F5344CB8AC3E}">
        <p14:creationId xmlns:p14="http://schemas.microsoft.com/office/powerpoint/2010/main" val="106046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D80D08-8D5C-4A48-95AE-55B7270DB7A0}" type="slidenum">
              <a:rPr lang="en-GB" smtClean="0"/>
              <a:t>30</a:t>
            </a:fld>
            <a:endParaRPr lang="en-GB"/>
          </a:p>
        </p:txBody>
      </p:sp>
    </p:spTree>
    <p:extLst>
      <p:ext uri="{BB962C8B-B14F-4D97-AF65-F5344CB8AC3E}">
        <p14:creationId xmlns:p14="http://schemas.microsoft.com/office/powerpoint/2010/main" val="406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7774F-5F4F-4DA6-939D-9654141A55C7}" type="slidenum">
              <a:rPr lang="en-GB" smtClean="0"/>
              <a:t>36</a:t>
            </a:fld>
            <a:endParaRPr lang="en-GB"/>
          </a:p>
        </p:txBody>
      </p:sp>
    </p:spTree>
    <p:extLst>
      <p:ext uri="{BB962C8B-B14F-4D97-AF65-F5344CB8AC3E}">
        <p14:creationId xmlns:p14="http://schemas.microsoft.com/office/powerpoint/2010/main" val="790827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DSL remind staff of expectations to report and self-report and how to do this and where to find the Staff code of conduct/behaviour policy.  The importance of a culture of openness, trust and transparency.</a:t>
            </a:r>
          </a:p>
          <a:p>
            <a:endParaRPr lang="en-GB" sz="1100" dirty="0"/>
          </a:p>
          <a:p>
            <a:r>
              <a:rPr lang="en-GB" sz="1100" dirty="0"/>
              <a:t>Staff should be mindful of ‘grooming’ behaviour, normalising behaviour, imbalance of power, be professionally curious and use whistleblowing procedure if feeling school doesn’t have a clear procedure for managing allegations and concerns.</a:t>
            </a:r>
          </a:p>
        </p:txBody>
      </p:sp>
      <p:sp>
        <p:nvSpPr>
          <p:cNvPr id="4" name="Slide Number Placeholder 3"/>
          <p:cNvSpPr>
            <a:spLocks noGrp="1"/>
          </p:cNvSpPr>
          <p:nvPr>
            <p:ph type="sldNum" sz="quarter" idx="5"/>
          </p:nvPr>
        </p:nvSpPr>
        <p:spPr/>
        <p:txBody>
          <a:bodyPr/>
          <a:lstStyle/>
          <a:p>
            <a:fld id="{495D3666-F1CD-4CCE-A79C-4A8C8D9C0F91}" type="slidenum">
              <a:rPr lang="en-GB" smtClean="0"/>
              <a:t>38</a:t>
            </a:fld>
            <a:endParaRPr lang="en-GB"/>
          </a:p>
        </p:txBody>
      </p:sp>
    </p:spTree>
    <p:extLst>
      <p:ext uri="{BB962C8B-B14F-4D97-AF65-F5344CB8AC3E}">
        <p14:creationId xmlns:p14="http://schemas.microsoft.com/office/powerpoint/2010/main" val="301791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report it to the Headteacher/DSL.  Ideally you should also tell the teacher to self refer.   HT should inform the LADO and take advice. </a:t>
            </a:r>
          </a:p>
        </p:txBody>
      </p:sp>
      <p:sp>
        <p:nvSpPr>
          <p:cNvPr id="4" name="Slide Number Placeholder 3"/>
          <p:cNvSpPr>
            <a:spLocks noGrp="1"/>
          </p:cNvSpPr>
          <p:nvPr>
            <p:ph type="sldNum" sz="quarter" idx="5"/>
          </p:nvPr>
        </p:nvSpPr>
        <p:spPr/>
        <p:txBody>
          <a:bodyPr/>
          <a:lstStyle/>
          <a:p>
            <a:fld id="{E217774F-5F4F-4DA6-939D-9654141A55C7}" type="slidenum">
              <a:rPr lang="en-GB" smtClean="0"/>
              <a:t>40</a:t>
            </a:fld>
            <a:endParaRPr lang="en-GB"/>
          </a:p>
        </p:txBody>
      </p:sp>
    </p:spTree>
    <p:extLst>
      <p:ext uri="{BB962C8B-B14F-4D97-AF65-F5344CB8AC3E}">
        <p14:creationId xmlns:p14="http://schemas.microsoft.com/office/powerpoint/2010/main" val="837875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GB" sz="1800" u="none" strike="noStrike" kern="100" dirty="0">
                <a:solidFill>
                  <a:srgbClr val="0563C1"/>
                </a:solidFill>
                <a:effectLst/>
                <a:uFill>
                  <a:solidFill>
                    <a:srgbClr val="000000"/>
                  </a:solidFill>
                </a:uFill>
                <a:latin typeface="Gill Sans MT" panose="020B0502020104020203" pitchFamily="34" charset="0"/>
                <a:ea typeface="Arial" panose="020B0604020202020204" pitchFamily="34" charset="0"/>
              </a:rPr>
              <a:t>they witness or suspect unsuitable material has been accessed</a:t>
            </a:r>
            <a:r>
              <a:rPr lang="en-GB"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rPr>
              <a:t> </a:t>
            </a:r>
            <a:endParaRPr lang="en-GB" sz="1800" u="sng" kern="100" dirty="0">
              <a:solidFill>
                <a:srgbClr val="0563C1"/>
              </a:solidFill>
              <a:effectLst/>
              <a:uFill>
                <a:solidFill>
                  <a:srgbClr val="0563C1"/>
                </a:solidFill>
              </a:uFill>
              <a:latin typeface="Arial" panose="020B0604020202020204" pitchFamily="34" charset="0"/>
              <a:ea typeface="Arial" panose="020B0604020202020204" pitchFamily="34" charset="0"/>
            </a:endParaRPr>
          </a:p>
          <a:p>
            <a:pPr marL="342900" lvl="0" indent="-342900">
              <a:lnSpc>
                <a:spcPct val="107000"/>
              </a:lnSpc>
              <a:buFont typeface="Wingdings" panose="05000000000000000000" pitchFamily="2" charset="2"/>
              <a:buChar char=""/>
            </a:pPr>
            <a:r>
              <a:rPr lang="en-GB" sz="1800" u="none" strike="noStrike" kern="100" dirty="0">
                <a:solidFill>
                  <a:srgbClr val="0563C1"/>
                </a:solidFill>
                <a:effectLst/>
                <a:uFill>
                  <a:solidFill>
                    <a:srgbClr val="000000"/>
                  </a:solidFill>
                </a:uFill>
                <a:latin typeface="Gill Sans MT" panose="020B0502020104020203" pitchFamily="34" charset="0"/>
                <a:ea typeface="Arial" panose="020B0604020202020204" pitchFamily="34" charset="0"/>
              </a:rPr>
              <a:t>they can access unsuitable material</a:t>
            </a:r>
            <a:r>
              <a:rPr lang="en-GB"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rPr>
              <a:t>  </a:t>
            </a:r>
            <a:endParaRPr lang="en-GB" sz="1800" u="sng" kern="100" dirty="0">
              <a:solidFill>
                <a:srgbClr val="0563C1"/>
              </a:solidFill>
              <a:effectLst/>
              <a:uFill>
                <a:solidFill>
                  <a:srgbClr val="0563C1"/>
                </a:solidFill>
              </a:uFill>
              <a:latin typeface="Arial" panose="020B0604020202020204" pitchFamily="34" charset="0"/>
              <a:ea typeface="Arial" panose="020B0604020202020204" pitchFamily="34" charset="0"/>
            </a:endParaRPr>
          </a:p>
          <a:p>
            <a:pPr marL="342900" lvl="0" indent="-342900">
              <a:lnSpc>
                <a:spcPct val="107000"/>
              </a:lnSpc>
              <a:buFont typeface="Wingdings" panose="05000000000000000000" pitchFamily="2" charset="2"/>
              <a:buChar char=""/>
            </a:pPr>
            <a:r>
              <a:rPr lang="en-GB" sz="1800" u="none" strike="noStrike" kern="100" dirty="0">
                <a:solidFill>
                  <a:srgbClr val="0563C1"/>
                </a:solidFill>
                <a:effectLst/>
                <a:uFill>
                  <a:solidFill>
                    <a:srgbClr val="000000"/>
                  </a:solidFill>
                </a:uFill>
                <a:latin typeface="Gill Sans MT" panose="020B0502020104020203" pitchFamily="34" charset="0"/>
                <a:ea typeface="Arial" panose="020B0604020202020204" pitchFamily="34" charset="0"/>
              </a:rPr>
              <a:t>they are teaching topics which could create unusual activity on the filtering logs</a:t>
            </a:r>
            <a:r>
              <a:rPr lang="en-GB"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rPr>
              <a:t> </a:t>
            </a:r>
            <a:endParaRPr lang="en-GB" sz="1800" u="sng" kern="100" dirty="0">
              <a:solidFill>
                <a:srgbClr val="0563C1"/>
              </a:solidFill>
              <a:effectLst/>
              <a:uFill>
                <a:solidFill>
                  <a:srgbClr val="0563C1"/>
                </a:solidFill>
              </a:uFill>
              <a:latin typeface="Arial" panose="020B0604020202020204" pitchFamily="34" charset="0"/>
              <a:ea typeface="Arial" panose="020B0604020202020204" pitchFamily="34" charset="0"/>
            </a:endParaRPr>
          </a:p>
          <a:p>
            <a:pPr marL="342900" lvl="0" indent="-342900">
              <a:lnSpc>
                <a:spcPct val="107000"/>
              </a:lnSpc>
              <a:buFont typeface="Wingdings" panose="05000000000000000000" pitchFamily="2" charset="2"/>
              <a:buChar char=""/>
            </a:pPr>
            <a:r>
              <a:rPr lang="en-GB" sz="1800" u="none" strike="noStrike" kern="100" dirty="0">
                <a:solidFill>
                  <a:srgbClr val="0563C1"/>
                </a:solidFill>
                <a:effectLst/>
                <a:uFill>
                  <a:solidFill>
                    <a:srgbClr val="000000"/>
                  </a:solidFill>
                </a:uFill>
                <a:latin typeface="Gill Sans MT" panose="020B0502020104020203" pitchFamily="34" charset="0"/>
                <a:ea typeface="Arial" panose="020B0604020202020204" pitchFamily="34" charset="0"/>
              </a:rPr>
              <a:t>there is failure in the software or abuse of the system</a:t>
            </a:r>
            <a:r>
              <a:rPr lang="en-GB"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rPr>
              <a:t> </a:t>
            </a:r>
            <a:endParaRPr lang="en-GB" sz="1800" u="sng" kern="100" dirty="0">
              <a:solidFill>
                <a:srgbClr val="0563C1"/>
              </a:solidFill>
              <a:effectLst/>
              <a:uFill>
                <a:solidFill>
                  <a:srgbClr val="0563C1"/>
                </a:solidFill>
              </a:uFill>
              <a:latin typeface="Arial" panose="020B0604020202020204" pitchFamily="34" charset="0"/>
              <a:ea typeface="Arial" panose="020B0604020202020204" pitchFamily="34" charset="0"/>
            </a:endParaRPr>
          </a:p>
          <a:p>
            <a:pPr marL="342900" lvl="0" indent="-342900">
              <a:lnSpc>
                <a:spcPct val="107000"/>
              </a:lnSpc>
              <a:spcAft>
                <a:spcPts val="70"/>
              </a:spcAft>
              <a:buFont typeface="Wingdings" panose="05000000000000000000" pitchFamily="2" charset="2"/>
              <a:buChar char=""/>
            </a:pPr>
            <a:r>
              <a:rPr lang="en-GB" sz="1800" u="none" strike="noStrike" kern="100" dirty="0">
                <a:solidFill>
                  <a:srgbClr val="0563C1"/>
                </a:solidFill>
                <a:effectLst/>
                <a:uFill>
                  <a:solidFill>
                    <a:srgbClr val="000000"/>
                  </a:solidFill>
                </a:uFill>
                <a:latin typeface="Gill Sans MT" panose="020B0502020104020203" pitchFamily="34" charset="0"/>
                <a:ea typeface="Arial" panose="020B0604020202020204" pitchFamily="34" charset="0"/>
              </a:rPr>
              <a:t>there are perceived unreasonable restrictions that affect teaching and learning or administrative tasks</a:t>
            </a:r>
            <a:r>
              <a:rPr lang="en-GB"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rPr>
              <a:t> </a:t>
            </a:r>
          </a:p>
          <a:p>
            <a:pPr marL="342900" lvl="0" indent="-342900">
              <a:lnSpc>
                <a:spcPct val="107000"/>
              </a:lnSpc>
              <a:spcAft>
                <a:spcPts val="70"/>
              </a:spcAft>
              <a:buFont typeface="Wingdings" panose="05000000000000000000" pitchFamily="2" charset="2"/>
              <a:buChar char=""/>
            </a:pPr>
            <a:r>
              <a:rPr lang="en-GB" sz="1800" dirty="0">
                <a:effectLst/>
                <a:latin typeface="Gill Sans MT" panose="020B0502020104020203" pitchFamily="34" charset="0"/>
                <a:ea typeface="Arial" panose="020B0604020202020204" pitchFamily="34" charset="0"/>
                <a:cs typeface="Arial" panose="020B0604020202020204" pitchFamily="34" charset="0"/>
              </a:rPr>
              <a:t>they notice abbreviations or misspellings that allow access to restricted material</a:t>
            </a:r>
            <a:endParaRPr lang="en-GB" dirty="0"/>
          </a:p>
        </p:txBody>
      </p:sp>
      <p:sp>
        <p:nvSpPr>
          <p:cNvPr id="4" name="Slide Number Placeholder 3"/>
          <p:cNvSpPr>
            <a:spLocks noGrp="1"/>
          </p:cNvSpPr>
          <p:nvPr>
            <p:ph type="sldNum" sz="quarter" idx="5"/>
          </p:nvPr>
        </p:nvSpPr>
        <p:spPr/>
        <p:txBody>
          <a:bodyPr/>
          <a:lstStyle/>
          <a:p>
            <a:fld id="{E217774F-5F4F-4DA6-939D-9654141A55C7}" type="slidenum">
              <a:rPr lang="en-GB" smtClean="0"/>
              <a:t>41</a:t>
            </a:fld>
            <a:endParaRPr lang="en-GB"/>
          </a:p>
        </p:txBody>
      </p:sp>
    </p:spTree>
    <p:extLst>
      <p:ext uri="{BB962C8B-B14F-4D97-AF65-F5344CB8AC3E}">
        <p14:creationId xmlns:p14="http://schemas.microsoft.com/office/powerpoint/2010/main" val="26092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This is the statutory definition of safeguarding.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1: providing help – education settings and staff particularly important as in a privileged position to identify and support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2: protecting – child protection, protecting children from risk of harm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3: preventing – ALL – universal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4: ensuring – ALL - universal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rPr>
              <a:t>Point 5: Do something – this may be short term, long term, or periods of – safeguarding continuum.</a:t>
            </a:r>
          </a:p>
        </p:txBody>
      </p:sp>
      <p:sp>
        <p:nvSpPr>
          <p:cNvPr id="4" name="Slide Number Placeholder 3"/>
          <p:cNvSpPr>
            <a:spLocks noGrp="1"/>
          </p:cNvSpPr>
          <p:nvPr>
            <p:ph type="sldNum" sz="quarter" idx="5"/>
          </p:nvPr>
        </p:nvSpPr>
        <p:spPr/>
        <p:txBody>
          <a:bodyPr/>
          <a:lstStyle/>
          <a:p>
            <a:fld id="{495D3666-F1CD-4CCE-A79C-4A8C8D9C0F91}" type="slidenum">
              <a:rPr lang="en-GB" smtClean="0"/>
              <a:t>12</a:t>
            </a:fld>
            <a:endParaRPr lang="en-GB"/>
          </a:p>
        </p:txBody>
      </p:sp>
    </p:spTree>
    <p:extLst>
      <p:ext uri="{BB962C8B-B14F-4D97-AF65-F5344CB8AC3E}">
        <p14:creationId xmlns:p14="http://schemas.microsoft.com/office/powerpoint/2010/main" val="3634333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72BF0BE-E8EF-88F6-8A48-5F90757A1D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B2FE56B2-4C21-52F1-9A7E-E91730779AB7}"/>
              </a:ext>
            </a:extLst>
          </p:cNvPr>
          <p:cNvSpPr>
            <a:spLocks noGrp="1" noChangeArrowheads="1"/>
          </p:cNvSpPr>
          <p:nvPr>
            <p:ph type="body" idx="1"/>
          </p:nvPr>
        </p:nvSpPr>
        <p:spPr bwMode="auto">
          <a:xfrm>
            <a:off x="664528" y="4762679"/>
            <a:ext cx="5316220" cy="4939647"/>
          </a:xfrm>
        </p:spPr>
        <p:txBody>
          <a:bodyPr wrap="square" numCol="1" anchor="t" anchorCtr="0" compatLnSpc="1">
            <a:prstTxWarp prst="textNoShape">
              <a:avLst/>
            </a:prstTxWarp>
          </a:bodyPr>
          <a:lstStyle/>
          <a:p>
            <a:pPr>
              <a:defRPr/>
            </a:pPr>
            <a:r>
              <a:rPr lang="en-GB" altLang="en-US" sz="1100" dirty="0"/>
              <a:t>A strong culture of safeguarding starts with that ability to remain open-minded. Staff should be encouraged to not only provide that professional challenge, but to share their concerns. Whistleblowing should not be a taboo, instead it should be </a:t>
            </a:r>
            <a:r>
              <a:rPr lang="en-GB" altLang="en-US" sz="1100" b="1" dirty="0"/>
              <a:t>expected. </a:t>
            </a:r>
          </a:p>
          <a:p>
            <a:pPr>
              <a:defRPr/>
            </a:pPr>
            <a:endParaRPr lang="en-GB" altLang="en-US" sz="1100" dirty="0"/>
          </a:p>
          <a:p>
            <a:pPr>
              <a:defRPr/>
            </a:pPr>
            <a:r>
              <a:rPr lang="en-GB" altLang="en-US" sz="1100" dirty="0"/>
              <a:t>All staff and volunteers should feel able to raise concerns about poor or unsafe practice and potential failures in the school and know that such concerns will be taken seriously by the senior leadership team.</a:t>
            </a:r>
          </a:p>
          <a:p>
            <a:pPr>
              <a:defRPr/>
            </a:pPr>
            <a:endParaRPr lang="en-GB" altLang="en-US" sz="1100" dirty="0"/>
          </a:p>
          <a:p>
            <a:pPr>
              <a:defRPr/>
            </a:pPr>
            <a:r>
              <a:rPr lang="en-GB" altLang="en-US" sz="1100" dirty="0"/>
              <a:t>As a </a:t>
            </a:r>
            <a:r>
              <a:rPr lang="en-GB" altLang="en-US" sz="1100" dirty="0" err="1"/>
              <a:t>whistleblower</a:t>
            </a:r>
            <a:r>
              <a:rPr lang="en-GB" altLang="en-US" sz="1100" dirty="0"/>
              <a:t> you’re protected by law – you should not be treated unfairly or lose your job because you ‘blow the whistle’</a:t>
            </a:r>
          </a:p>
          <a:p>
            <a:pPr>
              <a:defRPr/>
            </a:pPr>
            <a:r>
              <a:rPr lang="en-GB" altLang="en-US" sz="1100" dirty="0"/>
              <a:t>You can raise your concern at any time about an incident that happened in the past, is happening now, or you believe will happen in the near future.</a:t>
            </a:r>
          </a:p>
          <a:p>
            <a:pPr>
              <a:defRPr/>
            </a:pPr>
            <a:endParaRPr lang="en-GB" altLang="en-US" sz="1100" dirty="0"/>
          </a:p>
          <a:p>
            <a:pPr>
              <a:defRPr/>
            </a:pPr>
            <a:r>
              <a:rPr lang="en-GB" altLang="en-US" sz="1100" b="1" dirty="0"/>
              <a:t>When might you </a:t>
            </a:r>
            <a:r>
              <a:rPr lang="en-GB" altLang="en-US" sz="1100" b="1" dirty="0" err="1"/>
              <a:t>whistleblow</a:t>
            </a:r>
            <a:r>
              <a:rPr lang="en-GB" altLang="en-US" sz="1100" b="1" dirty="0"/>
              <a:t>?</a:t>
            </a:r>
          </a:p>
          <a:p>
            <a:pPr marL="171450" indent="-171450">
              <a:buFont typeface="Arial" panose="020B0604020202020204" pitchFamily="34" charset="0"/>
              <a:buChar char="•"/>
              <a:defRPr/>
            </a:pPr>
            <a:r>
              <a:rPr lang="en-GB" altLang="en-US" sz="1100" dirty="0"/>
              <a:t>Your school doesn’t have clear s/g procedures to follow</a:t>
            </a:r>
          </a:p>
          <a:p>
            <a:pPr marL="171450" indent="-171450">
              <a:buFont typeface="Arial" panose="020B0604020202020204" pitchFamily="34" charset="0"/>
              <a:buChar char="•"/>
              <a:defRPr/>
            </a:pPr>
            <a:r>
              <a:rPr lang="en-GB" altLang="en-US" sz="1100" dirty="0"/>
              <a:t>You think your concern won’t be dealt with properly or may be covered up</a:t>
            </a:r>
          </a:p>
          <a:p>
            <a:pPr marL="171450" indent="-171450">
              <a:buFont typeface="Arial" panose="020B0604020202020204" pitchFamily="34" charset="0"/>
              <a:buChar char="•"/>
              <a:defRPr/>
            </a:pPr>
            <a:r>
              <a:rPr lang="en-GB" altLang="en-US" sz="1100" dirty="0"/>
              <a:t>You’ve raised a concern but it hasn’t been acted upon</a:t>
            </a:r>
          </a:p>
          <a:p>
            <a:pPr>
              <a:defRPr/>
            </a:pPr>
            <a:endParaRPr lang="en-GB" altLang="en-US" sz="1100" dirty="0"/>
          </a:p>
          <a:p>
            <a:pPr>
              <a:defRPr/>
            </a:pPr>
            <a:r>
              <a:rPr lang="en-GB" altLang="en-US" sz="1100" b="1" dirty="0"/>
              <a:t>Remind staff about where to find the W/B policy and ensure staff know the details of NSPCC helpline (staffroom?) </a:t>
            </a:r>
          </a:p>
          <a:p>
            <a:pPr>
              <a:defRPr/>
            </a:pPr>
            <a:r>
              <a:rPr lang="en-GB" altLang="en-US" sz="1100" b="1" dirty="0"/>
              <a:t>Secondary whistleblowing channels should be shared with staff for anyone wanting to </a:t>
            </a:r>
            <a:r>
              <a:rPr lang="en-GB" altLang="en-US" sz="1100" b="1" dirty="0" err="1"/>
              <a:t>whistleblow</a:t>
            </a:r>
            <a:r>
              <a:rPr lang="en-GB" altLang="en-US" sz="1100" b="1" dirty="0"/>
              <a:t> outside of the school. </a:t>
            </a:r>
          </a:p>
        </p:txBody>
      </p:sp>
      <p:sp>
        <p:nvSpPr>
          <p:cNvPr id="94212" name="Slide Number Placeholder 3">
            <a:extLst>
              <a:ext uri="{FF2B5EF4-FFF2-40B4-BE49-F238E27FC236}">
                <a16:creationId xmlns:a16="http://schemas.microsoft.com/office/drawing/2014/main" id="{53897C25-7865-D4AF-13AE-66411B6E02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43F09E9-5055-4E28-8923-482CB472F82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D5841746-31F3-0C15-BEFA-445E57BD9AF9}"/>
              </a:ext>
            </a:extLst>
          </p:cNvPr>
          <p:cNvSpPr>
            <a:spLocks noGrp="1" noRot="1" noChangeAspect="1" noChangeArrowheads="1" noTextEdit="1"/>
          </p:cNvSpPr>
          <p:nvPr>
            <p:ph type="sldImg"/>
          </p:nvPr>
        </p:nvSpPr>
        <p:spPr bwMode="auto">
          <a:xfrm>
            <a:off x="1119188" y="263525"/>
            <a:ext cx="4311650" cy="2425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0B0CF7D4-25CD-1E92-2D04-1BF24586A535}"/>
              </a:ext>
            </a:extLst>
          </p:cNvPr>
          <p:cNvSpPr>
            <a:spLocks noGrp="1" noChangeArrowheads="1"/>
          </p:cNvSpPr>
          <p:nvPr>
            <p:ph type="body" idx="1"/>
          </p:nvPr>
        </p:nvSpPr>
        <p:spPr bwMode="auto">
          <a:xfrm>
            <a:off x="407639" y="2688888"/>
            <a:ext cx="5720781" cy="64395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0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Use 5 words to describe the  safeguarding ethos of this school?  How does it feel to be in this school?</a:t>
            </a:r>
          </a:p>
          <a:p>
            <a:endParaRPr lang="en-GB" altLang="en-US" sz="1000" b="1" dirty="0">
              <a:latin typeface="+mn-lt"/>
            </a:endParaRPr>
          </a:p>
          <a:p>
            <a:pPr>
              <a:buFontTx/>
              <a:buChar char="•"/>
            </a:pPr>
            <a:r>
              <a:rPr lang="en-GB" altLang="en-US" sz="1000" b="1" dirty="0">
                <a:latin typeface="+mn-lt"/>
              </a:rPr>
              <a:t>Consider the different elements which contribute to robust safeguarding ethos</a:t>
            </a:r>
          </a:p>
          <a:p>
            <a:pPr>
              <a:buFontTx/>
              <a:buChar char="•"/>
            </a:pPr>
            <a:r>
              <a:rPr lang="en-GB" altLang="en-US" sz="1000" b="1" dirty="0">
                <a:latin typeface="+mn-lt"/>
              </a:rPr>
              <a:t>Do we have it right? Can we improve?</a:t>
            </a:r>
          </a:p>
          <a:p>
            <a:r>
              <a:rPr lang="en-GB" altLang="en-US" sz="1000" u="sng" dirty="0">
                <a:latin typeface="+mn-lt"/>
              </a:rPr>
              <a:t>Note for DSLs to aid explanation of each bullet point:</a:t>
            </a:r>
          </a:p>
          <a:p>
            <a:pPr>
              <a:buFontTx/>
              <a:buAutoNum type="arabicPeriod"/>
            </a:pPr>
            <a:endParaRPr lang="en-GB" altLang="en-US" sz="1000" b="1" u="sng" dirty="0">
              <a:latin typeface="+mn-lt"/>
            </a:endParaRPr>
          </a:p>
          <a:p>
            <a:pPr>
              <a:buFontTx/>
              <a:buAutoNum type="arabicPeriod"/>
            </a:pPr>
            <a:r>
              <a:rPr lang="en-GB" altLang="en-US" sz="1000" b="1" u="sng" dirty="0">
                <a:latin typeface="+mn-lt"/>
              </a:rPr>
              <a:t>The school’s systems and processes:</a:t>
            </a:r>
          </a:p>
          <a:p>
            <a:pPr>
              <a:buFontTx/>
              <a:buChar char="•"/>
            </a:pPr>
            <a:r>
              <a:rPr lang="en-GB" altLang="en-US" sz="1000" b="1" dirty="0">
                <a:latin typeface="+mn-lt"/>
              </a:rPr>
              <a:t>Whole-school approach to safeguarding: </a:t>
            </a:r>
            <a:r>
              <a:rPr lang="en-GB" altLang="en-US" sz="1000" dirty="0" err="1">
                <a:latin typeface="+mn-lt"/>
              </a:rPr>
              <a:t>sfg</a:t>
            </a:r>
            <a:r>
              <a:rPr lang="en-GB" altLang="en-US" sz="1000" dirty="0">
                <a:latin typeface="+mn-lt"/>
              </a:rPr>
              <a:t> is integrated and embedded through the school’s aims and values, systems and processes. This means leaders ensure that safeguarding and child protection are at the forefront and underpin all aspects of the school. We often refer to </a:t>
            </a:r>
            <a:r>
              <a:rPr lang="en-GB" altLang="en-US" sz="1000" dirty="0" err="1">
                <a:latin typeface="+mn-lt"/>
              </a:rPr>
              <a:t>sfg</a:t>
            </a:r>
            <a:r>
              <a:rPr lang="en-GB" altLang="en-US" sz="1000" dirty="0">
                <a:latin typeface="+mn-lt"/>
              </a:rPr>
              <a:t> as the ‘golden thread’ which is present throughout rather than being one aspect of the school.</a:t>
            </a:r>
          </a:p>
          <a:p>
            <a:pPr>
              <a:buFontTx/>
              <a:buChar char="•"/>
            </a:pPr>
            <a:r>
              <a:rPr lang="en-GB" altLang="en-US" sz="1000" b="1" dirty="0">
                <a:latin typeface="+mn-lt"/>
              </a:rPr>
              <a:t>Timeliness</a:t>
            </a:r>
            <a:r>
              <a:rPr lang="en-GB" altLang="en-US" sz="1000" dirty="0">
                <a:latin typeface="+mn-lt"/>
              </a:rPr>
              <a:t> of staff reporting their concerns to the DSL and the DSL referring to MASH</a:t>
            </a:r>
          </a:p>
          <a:p>
            <a:pPr>
              <a:buFontTx/>
              <a:buChar char="•"/>
            </a:pPr>
            <a:r>
              <a:rPr lang="en-GB" altLang="en-US" sz="1000" b="1" dirty="0">
                <a:latin typeface="+mn-lt"/>
              </a:rPr>
              <a:t>A clear offer of early help - </a:t>
            </a:r>
            <a:r>
              <a:rPr lang="en-GB" altLang="en-US" sz="1000" dirty="0">
                <a:latin typeface="+mn-lt"/>
              </a:rPr>
              <a:t>In cases of incidents between children, including online, </a:t>
            </a:r>
            <a:r>
              <a:rPr lang="en-GB" altLang="en-US" sz="1000" b="1" dirty="0">
                <a:latin typeface="+mn-lt"/>
              </a:rPr>
              <a:t>support is always considered for the perpetrators </a:t>
            </a:r>
            <a:r>
              <a:rPr lang="en-GB" altLang="en-US" sz="1000" dirty="0">
                <a:latin typeface="+mn-lt"/>
              </a:rPr>
              <a:t>as well as the victims of the abuse.</a:t>
            </a:r>
          </a:p>
          <a:p>
            <a:pPr>
              <a:buFontTx/>
              <a:buChar char="•"/>
            </a:pPr>
            <a:r>
              <a:rPr lang="en-GB" altLang="en-US" sz="1000" b="1" dirty="0">
                <a:latin typeface="+mn-lt"/>
              </a:rPr>
              <a:t>Recording keeping: </a:t>
            </a:r>
            <a:r>
              <a:rPr lang="en-GB" altLang="en-US" sz="1000" dirty="0">
                <a:latin typeface="+mn-lt"/>
              </a:rPr>
              <a:t>records should include:</a:t>
            </a:r>
          </a:p>
          <a:p>
            <a:pPr marL="628650" lvl="1" indent="-171450">
              <a:buFont typeface="Courier New" panose="02070309020205020404" pitchFamily="49" charset="0"/>
              <a:buChar char="o"/>
            </a:pPr>
            <a:r>
              <a:rPr lang="en-GB" altLang="en-US" sz="1000" dirty="0">
                <a:latin typeface="+mn-lt"/>
              </a:rPr>
              <a:t>a clear and comprehensive summary of the concern;</a:t>
            </a:r>
          </a:p>
          <a:p>
            <a:pPr marL="628650" lvl="1" indent="-171450">
              <a:buFont typeface="Courier New" panose="02070309020205020404" pitchFamily="49" charset="0"/>
              <a:buChar char="o"/>
            </a:pPr>
            <a:r>
              <a:rPr lang="en-GB" altLang="en-US" sz="1000" dirty="0">
                <a:latin typeface="+mn-lt"/>
              </a:rPr>
              <a:t>details of how the concern was followed up and resolved;</a:t>
            </a:r>
          </a:p>
          <a:p>
            <a:pPr marL="628650" lvl="1" indent="-171450">
              <a:buFont typeface="Courier New" panose="02070309020205020404" pitchFamily="49" charset="0"/>
              <a:buChar char="o"/>
            </a:pPr>
            <a:r>
              <a:rPr lang="en-GB" altLang="en-US" sz="1000" dirty="0">
                <a:latin typeface="+mn-lt"/>
              </a:rPr>
              <a:t>a note of any action taken, decisions reached and the outcome.</a:t>
            </a:r>
          </a:p>
          <a:p>
            <a:pPr>
              <a:buFontTx/>
              <a:buChar char="•"/>
            </a:pPr>
            <a:r>
              <a:rPr lang="en-GB" altLang="en-US" sz="1000" b="1" dirty="0">
                <a:latin typeface="+mn-lt"/>
              </a:rPr>
              <a:t>Transparent working culture of speaking up is championed and modelled, </a:t>
            </a:r>
            <a:r>
              <a:rPr lang="en-GB" altLang="en-US" sz="1000" dirty="0">
                <a:latin typeface="+mn-lt"/>
              </a:rPr>
              <a:t>whistleblowing is encouraged and welcome, the school is reflective where a concerns is raised about the safeguarding practice.</a:t>
            </a:r>
          </a:p>
          <a:p>
            <a:pPr>
              <a:buFontTx/>
              <a:buChar char="•"/>
            </a:pPr>
            <a:r>
              <a:rPr lang="en-GB" altLang="en-US" sz="1000" dirty="0">
                <a:latin typeface="+mn-lt"/>
              </a:rPr>
              <a:t>Strong </a:t>
            </a:r>
            <a:r>
              <a:rPr lang="en-GB" altLang="en-US" sz="1000" b="1" dirty="0">
                <a:latin typeface="+mn-lt"/>
              </a:rPr>
              <a:t>oversight and scrutiny </a:t>
            </a:r>
            <a:r>
              <a:rPr lang="en-GB" altLang="en-US" sz="1000" dirty="0">
                <a:latin typeface="+mn-lt"/>
              </a:rPr>
              <a:t>– the governing body acts as a critical friend and hold leaders into account.</a:t>
            </a:r>
          </a:p>
          <a:p>
            <a:pPr>
              <a:buFontTx/>
              <a:buChar char="•"/>
            </a:pPr>
            <a:r>
              <a:rPr lang="en-GB" altLang="en-US" sz="1000" b="1" dirty="0">
                <a:latin typeface="+mn-lt"/>
              </a:rPr>
              <a:t>Visitors procedures </a:t>
            </a:r>
            <a:r>
              <a:rPr lang="en-GB" altLang="en-US" sz="1000" dirty="0">
                <a:latin typeface="+mn-lt"/>
              </a:rPr>
              <a:t>– remind all staff the need to challenge anyone who is not wearing a lanyard.</a:t>
            </a:r>
          </a:p>
          <a:p>
            <a:endParaRPr lang="en-GB" altLang="en-US" sz="1000" b="1" u="sng" dirty="0">
              <a:latin typeface="+mn-lt"/>
            </a:endParaRPr>
          </a:p>
          <a:p>
            <a:r>
              <a:rPr lang="en-GB" altLang="en-US" sz="1000" b="1" u="sng" dirty="0">
                <a:latin typeface="+mn-lt"/>
              </a:rPr>
              <a:t>2. A child-centred approach: </a:t>
            </a:r>
            <a:r>
              <a:rPr lang="en-GB" altLang="en-US" sz="1000" dirty="0">
                <a:latin typeface="+mn-lt"/>
              </a:rPr>
              <a:t>ultimately, all systems, processes and policies operate with the best interests of children at their core.</a:t>
            </a:r>
          </a:p>
          <a:p>
            <a:r>
              <a:rPr lang="en-GB" altLang="en-US" sz="1000" dirty="0">
                <a:latin typeface="+mn-lt"/>
              </a:rPr>
              <a:t>The child’s wishes and feelings taken into account when determining what action to take + systems in place for children to express their views and give feedback – best interests of the child at heart</a:t>
            </a:r>
          </a:p>
          <a:p>
            <a:pPr>
              <a:buFontTx/>
              <a:buChar char="•"/>
            </a:pPr>
            <a:r>
              <a:rPr lang="en-GB" altLang="en-US" sz="1000" b="1" dirty="0">
                <a:latin typeface="+mn-lt"/>
              </a:rPr>
              <a:t>Pupil voice is sought and recorded, </a:t>
            </a:r>
            <a:r>
              <a:rPr lang="en-GB" altLang="en-US" sz="1000" dirty="0">
                <a:latin typeface="+mn-lt"/>
              </a:rPr>
              <a:t>for example on safeguarding concern forms.</a:t>
            </a:r>
          </a:p>
          <a:p>
            <a:pPr>
              <a:buFontTx/>
              <a:buChar char="•"/>
            </a:pPr>
            <a:r>
              <a:rPr lang="en-GB" altLang="en-US" sz="1000" b="1" dirty="0">
                <a:latin typeface="+mn-lt"/>
              </a:rPr>
              <a:t>Curriculum</a:t>
            </a:r>
            <a:r>
              <a:rPr lang="en-GB" altLang="en-US" sz="1000" dirty="0">
                <a:latin typeface="+mn-lt"/>
              </a:rPr>
              <a:t>: children are taught about safeguarding, including online safety</a:t>
            </a:r>
          </a:p>
          <a:p>
            <a:pPr>
              <a:buFontTx/>
              <a:buChar char="•"/>
            </a:pPr>
            <a:r>
              <a:rPr lang="en-GB" altLang="en-US" sz="1000" b="1" dirty="0">
                <a:latin typeface="+mn-lt"/>
              </a:rPr>
              <a:t>Children are protected and feel safe: </a:t>
            </a:r>
            <a:r>
              <a:rPr lang="en-GB" altLang="en-US" sz="1000" dirty="0">
                <a:latin typeface="+mn-lt"/>
              </a:rPr>
              <a:t>Those who are able to communicate know how to complain and understand the process for doing so. Systems are in place, and are well promoted, easily understood and easily accessible for children to report abuse. Children know their concerns are treated seriously.</a:t>
            </a:r>
          </a:p>
          <a:p>
            <a:pPr>
              <a:buFontTx/>
              <a:buChar char="•"/>
            </a:pPr>
            <a:r>
              <a:rPr lang="en-GB" altLang="en-US" sz="1000" dirty="0">
                <a:latin typeface="+mn-lt"/>
              </a:rPr>
              <a:t>Additionally to pupil voice, there is a clear culture of </a:t>
            </a:r>
            <a:r>
              <a:rPr lang="en-GB" altLang="en-US" sz="1000" b="1" dirty="0">
                <a:latin typeface="+mn-lt"/>
              </a:rPr>
              <a:t>active listening to children, </a:t>
            </a:r>
            <a:r>
              <a:rPr lang="en-GB" altLang="en-US" sz="1000" dirty="0">
                <a:latin typeface="+mn-lt"/>
              </a:rPr>
              <a:t>not just within the context of a disclosure but in all interactions </a:t>
            </a:r>
            <a:r>
              <a:rPr lang="en-GB" altLang="en-US" sz="1000" dirty="0" err="1">
                <a:latin typeface="+mn-lt"/>
              </a:rPr>
              <a:t>ie</a:t>
            </a:r>
            <a:r>
              <a:rPr lang="en-GB" altLang="en-US" sz="1000" dirty="0">
                <a:latin typeface="+mn-lt"/>
              </a:rPr>
              <a:t> use of the TED method Tell me Explain Describe. An example of this: “How was your weekend” rather than “Did you have a good weekend?” implying that the staff is expecting the child to answer ‘yes’.</a:t>
            </a:r>
          </a:p>
          <a:p>
            <a:pPr>
              <a:buFontTx/>
              <a:buChar char="•"/>
            </a:pPr>
            <a:r>
              <a:rPr lang="en-GB" altLang="en-US" sz="1000" b="1" dirty="0">
                <a:latin typeface="+mn-lt"/>
              </a:rPr>
              <a:t>Know your school and the community it sits in</a:t>
            </a:r>
            <a:r>
              <a:rPr lang="en-GB" altLang="en-US" sz="1000" dirty="0">
                <a:latin typeface="+mn-lt"/>
              </a:rPr>
              <a:t>; what are the local challenges, how safe are public areas? </a:t>
            </a:r>
          </a:p>
          <a:p>
            <a:endParaRPr lang="en-GB" altLang="en-US" sz="1000" b="1" u="sng" dirty="0">
              <a:latin typeface="+mn-lt"/>
            </a:endParaRPr>
          </a:p>
          <a:p>
            <a:r>
              <a:rPr lang="en-GB" altLang="en-US" sz="1000" b="1" u="sng" dirty="0">
                <a:latin typeface="+mn-lt"/>
              </a:rPr>
              <a:t>3. Staff knowledge and skills</a:t>
            </a:r>
          </a:p>
          <a:p>
            <a:pPr>
              <a:buFontTx/>
              <a:buChar char="•"/>
            </a:pPr>
            <a:r>
              <a:rPr lang="en-GB" altLang="en-US" sz="1000" b="1" dirty="0">
                <a:latin typeface="+mn-lt"/>
              </a:rPr>
              <a:t>Safeguarding training for staff, </a:t>
            </a:r>
            <a:r>
              <a:rPr lang="en-GB" altLang="en-US" sz="1000" dirty="0">
                <a:latin typeface="+mn-lt"/>
              </a:rPr>
              <a:t>including online safety training, is integrated, aligned and considered as part of the whole school safeguarding approach</a:t>
            </a:r>
          </a:p>
          <a:p>
            <a:pPr>
              <a:buFontTx/>
              <a:buChar char="•"/>
            </a:pPr>
            <a:r>
              <a:rPr lang="en-GB" altLang="en-US" sz="1000" dirty="0">
                <a:latin typeface="+mn-lt"/>
              </a:rPr>
              <a:t>As a result, staff understand the </a:t>
            </a:r>
            <a:r>
              <a:rPr lang="en-GB" altLang="en-US" sz="1000" b="1" dirty="0">
                <a:latin typeface="+mn-lt"/>
              </a:rPr>
              <a:t>indicators</a:t>
            </a:r>
            <a:r>
              <a:rPr lang="en-GB" altLang="en-US" sz="1000" dirty="0">
                <a:latin typeface="+mn-lt"/>
              </a:rPr>
              <a:t> that may suggest that a child is suffering or is at risk of suffering abuse, neglect or harm. This includes</a:t>
            </a:r>
          </a:p>
          <a:p>
            <a:pPr marL="628650" lvl="1" indent="-171450">
              <a:buFont typeface="Courier New" panose="02070309020205020404" pitchFamily="49" charset="0"/>
              <a:buChar char="o"/>
            </a:pPr>
            <a:r>
              <a:rPr lang="en-GB" altLang="en-US" sz="1000" dirty="0">
                <a:latin typeface="+mn-lt"/>
              </a:rPr>
              <a:t>the risk of abuse and neglect in the home as well as </a:t>
            </a:r>
          </a:p>
          <a:p>
            <a:pPr marL="628650" lvl="1" indent="-171450">
              <a:buFont typeface="Courier New" panose="02070309020205020404" pitchFamily="49" charset="0"/>
              <a:buChar char="o"/>
            </a:pPr>
            <a:r>
              <a:rPr lang="en-GB" altLang="en-US" sz="1000" dirty="0">
                <a:latin typeface="+mn-lt"/>
              </a:rPr>
              <a:t>risks outside the home such as sexual and/or criminal exploitation, radicalisation, bullying and children going missing</a:t>
            </a:r>
          </a:p>
          <a:p>
            <a:pPr marL="628650" lvl="1" indent="-171450">
              <a:buFont typeface="Courier New" panose="02070309020205020404" pitchFamily="49" charset="0"/>
              <a:buChar char="o"/>
            </a:pPr>
            <a:r>
              <a:rPr lang="en-GB" altLang="en-US" sz="1000" dirty="0">
                <a:latin typeface="+mn-lt"/>
              </a:rPr>
              <a:t>Risks associated with using technology, including social media, of bullying, grooming, exploiting, radicalising or abusing children </a:t>
            </a:r>
          </a:p>
          <a:p>
            <a:pPr>
              <a:buFontTx/>
              <a:buChar char="•"/>
            </a:pPr>
            <a:r>
              <a:rPr lang="en-GB" altLang="en-US" sz="1000" dirty="0">
                <a:latin typeface="+mn-lt"/>
              </a:rPr>
              <a:t>Fostering an attitude of ‘</a:t>
            </a:r>
            <a:r>
              <a:rPr lang="en-GB" altLang="en-US" sz="1000" b="1" dirty="0">
                <a:latin typeface="+mn-lt"/>
              </a:rPr>
              <a:t>it can/does happen here</a:t>
            </a:r>
            <a:r>
              <a:rPr lang="en-GB" altLang="en-US" sz="1000" dirty="0">
                <a:latin typeface="+mn-lt"/>
              </a:rPr>
              <a:t>’</a:t>
            </a:r>
          </a:p>
          <a:p>
            <a:pPr>
              <a:buFontTx/>
              <a:buChar char="•"/>
            </a:pPr>
            <a:r>
              <a:rPr lang="en-GB" altLang="en-US" sz="1000" b="1" dirty="0">
                <a:latin typeface="+mn-lt"/>
              </a:rPr>
              <a:t>Information sharing</a:t>
            </a:r>
          </a:p>
          <a:p>
            <a:pPr>
              <a:buFont typeface="+mj-lt"/>
              <a:buNone/>
            </a:pPr>
            <a:r>
              <a:rPr lang="en-GB" altLang="en-US" sz="1000" dirty="0">
                <a:latin typeface="+mn-lt"/>
              </a:rPr>
              <a:t>Quick search in KCSIE 24 on sharing, share and shared = approx.138 times</a:t>
            </a:r>
          </a:p>
          <a:p>
            <a:pPr>
              <a:buFont typeface="+mj-lt"/>
              <a:buNone/>
            </a:pPr>
            <a:r>
              <a:rPr lang="en-GB" altLang="en-US" sz="1000" dirty="0">
                <a:latin typeface="+mn-lt"/>
              </a:rPr>
              <a:t>Of course GDPR is important, when it comes to safeguarding KCSIE is clear: </a:t>
            </a:r>
            <a:r>
              <a:rPr lang="en-GB" altLang="en-US" sz="1000" b="1" dirty="0">
                <a:latin typeface="+mn-lt"/>
              </a:rPr>
              <a:t>we share, internally and externally.</a:t>
            </a:r>
          </a:p>
          <a:p>
            <a:r>
              <a:rPr lang="en-GB" altLang="en-US" sz="1000" dirty="0">
                <a:latin typeface="+mn-lt"/>
              </a:rPr>
              <a:t>Staff who work closely with children should be aware of the concerns recorded by the school (or other agencies), in line with recent clarification in </a:t>
            </a:r>
            <a:r>
              <a:rPr lang="en-GB" altLang="en-US" sz="1000" dirty="0" err="1">
                <a:latin typeface="+mn-lt"/>
              </a:rPr>
              <a:t>KCSiE</a:t>
            </a:r>
            <a:r>
              <a:rPr lang="en-GB" altLang="en-US" sz="1000" dirty="0">
                <a:latin typeface="+mn-lt"/>
              </a:rPr>
              <a:t> (Annex C):</a:t>
            </a:r>
          </a:p>
          <a:p>
            <a:r>
              <a:rPr lang="en-GB" altLang="en-US" sz="1000" i="1" dirty="0">
                <a:latin typeface="+mn-lt"/>
              </a:rPr>
              <a:t>The DSL should … help promote educational outcomes by sharing the information about the welfare, safeguarding and child protection issues that children, including children with a social worker, are experiencing, or have experienced, with teachers and school and college leadership staff.</a:t>
            </a:r>
          </a:p>
          <a:p>
            <a:r>
              <a:rPr lang="en-GB" altLang="en-US" sz="1000" dirty="0">
                <a:latin typeface="+mn-lt"/>
              </a:rPr>
              <a:t>If not sharing due to confidentiality issues, then the school ought to consider formal process.</a:t>
            </a:r>
          </a:p>
          <a:p>
            <a:pPr>
              <a:buFontTx/>
              <a:buChar char="•"/>
            </a:pPr>
            <a:r>
              <a:rPr lang="en-GB" altLang="en-US" sz="1000" dirty="0">
                <a:latin typeface="+mn-lt"/>
              </a:rPr>
              <a:t>Encourage </a:t>
            </a:r>
            <a:r>
              <a:rPr lang="en-GB" altLang="en-US" sz="1000" b="1" dirty="0">
                <a:latin typeface="+mn-lt"/>
              </a:rPr>
              <a:t>professional disagreement and where required, professional challenge </a:t>
            </a:r>
            <a:r>
              <a:rPr lang="en-GB" altLang="en-US" sz="1000" dirty="0">
                <a:latin typeface="+mn-lt"/>
              </a:rPr>
              <a:t>– ref: case resolution protocol. Terminology “pass on” vs “reporting” a concern: in our school, we don’t pass on concern like a hot potato for someone else to deal with: we report concerns and we are persistent in ensuring the situation improves for the child. We remain concerned until we’re no longer concerned (even when a social worker is working with the family).</a:t>
            </a:r>
          </a:p>
          <a:p>
            <a:pPr>
              <a:buFontTx/>
              <a:buChar char="•"/>
            </a:pPr>
            <a:r>
              <a:rPr lang="en-GB" altLang="en-US" sz="1000" b="1" dirty="0">
                <a:latin typeface="+mn-lt"/>
              </a:rPr>
              <a:t>Professional curiosity </a:t>
            </a:r>
            <a:r>
              <a:rPr lang="en-GB" altLang="en-US" sz="1000" dirty="0">
                <a:latin typeface="+mn-lt"/>
              </a:rPr>
              <a:t>– at every level. This has been reinforced in </a:t>
            </a:r>
            <a:r>
              <a:rPr lang="en-GB" altLang="en-US" sz="1000" dirty="0" err="1">
                <a:latin typeface="+mn-lt"/>
              </a:rPr>
              <a:t>KCSiE</a:t>
            </a:r>
            <a:r>
              <a:rPr lang="en-GB" altLang="en-US" sz="1000" dirty="0">
                <a:latin typeface="+mn-lt"/>
              </a:rPr>
              <a:t>: </a:t>
            </a:r>
            <a:r>
              <a:rPr lang="en-GB" altLang="en-US" sz="1000" i="1" dirty="0">
                <a:latin typeface="+mn-lt"/>
              </a:rPr>
              <a:t>All staff should be aware that children may not feel ready or know how to tell someone that they are being abused, exploited, or neglected, and/or they may not recognise their experiences as harmful. For example, children may feel embarrassed, humiliated, or being threatened. This could be due to their vulnerability, disability and/or sexual orientation or language barriers. </a:t>
            </a:r>
          </a:p>
          <a:p>
            <a:pPr>
              <a:buFontTx/>
              <a:buChar char="•"/>
            </a:pPr>
            <a:r>
              <a:rPr lang="en-GB" altLang="en-US" sz="1000" b="1" dirty="0">
                <a:latin typeface="+mn-lt"/>
              </a:rPr>
              <a:t>Tenacity</a:t>
            </a:r>
            <a:r>
              <a:rPr lang="en-GB" altLang="en-US" sz="1000" dirty="0">
                <a:latin typeface="+mn-lt"/>
              </a:rPr>
              <a:t> – this isn’t the same as being nosey: we understand our responsibility in ensuring the best outcomes for our children.</a:t>
            </a:r>
          </a:p>
        </p:txBody>
      </p:sp>
      <p:sp>
        <p:nvSpPr>
          <p:cNvPr id="86020" name="Slide Number Placeholder 3">
            <a:extLst>
              <a:ext uri="{FF2B5EF4-FFF2-40B4-BE49-F238E27FC236}">
                <a16:creationId xmlns:a16="http://schemas.microsoft.com/office/drawing/2014/main" id="{64E340DE-139E-99E8-B747-E00E88089F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1FC59F-AA80-4424-8317-79C61E62359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1050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7774F-5F4F-4DA6-939D-9654141A55C7}" type="slidenum">
              <a:rPr lang="en-GB" smtClean="0"/>
              <a:t>44</a:t>
            </a:fld>
            <a:endParaRPr lang="en-GB"/>
          </a:p>
        </p:txBody>
      </p:sp>
    </p:spTree>
    <p:extLst>
      <p:ext uri="{BB962C8B-B14F-4D97-AF65-F5344CB8AC3E}">
        <p14:creationId xmlns:p14="http://schemas.microsoft.com/office/powerpoint/2010/main" val="3150328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7774F-5F4F-4DA6-939D-9654141A55C7}" type="slidenum">
              <a:rPr lang="en-GB" smtClean="0"/>
              <a:t>45</a:t>
            </a:fld>
            <a:endParaRPr lang="en-GB"/>
          </a:p>
        </p:txBody>
      </p:sp>
    </p:spTree>
    <p:extLst>
      <p:ext uri="{BB962C8B-B14F-4D97-AF65-F5344CB8AC3E}">
        <p14:creationId xmlns:p14="http://schemas.microsoft.com/office/powerpoint/2010/main" val="211906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7AD9EA5-441E-B732-DD99-C0161C821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BF18137-D505-0414-5220-5E9DA23B5142}"/>
              </a:ext>
            </a:extLst>
          </p:cNvPr>
          <p:cNvSpPr>
            <a:spLocks noGrp="1" noChangeArrowheads="1"/>
          </p:cNvSpPr>
          <p:nvPr>
            <p:ph type="body" idx="1"/>
          </p:nvPr>
        </p:nvSpPr>
        <p:spPr bwMode="auto"/>
        <p:txBody>
          <a:bodyPr wrap="square" numCol="1" anchor="t" anchorCtr="0" compatLnSpc="1">
            <a:prstTxWarp prst="textNoShape">
              <a:avLst/>
            </a:prstTxWarp>
          </a:bodyPr>
          <a:lstStyle/>
          <a:p>
            <a:pPr>
              <a:spcBef>
                <a:spcPct val="20000"/>
              </a:spcBef>
              <a:defRPr/>
            </a:pPr>
            <a:r>
              <a:rPr lang="en-GB" sz="1100" kern="0" dirty="0"/>
              <a:t>The Children Act 1989 introduced Significant Harm as the threshold that </a:t>
            </a:r>
            <a:r>
              <a:rPr lang="en-GB" sz="1100" b="1" kern="0" dirty="0"/>
              <a:t>justifies compulsory intervention in family life in the best interest of children.</a:t>
            </a:r>
          </a:p>
          <a:p>
            <a:pPr>
              <a:spcBef>
                <a:spcPct val="20000"/>
              </a:spcBef>
              <a:defRPr/>
            </a:pPr>
            <a:endParaRPr lang="en-GB" sz="1100" b="1" kern="0" dirty="0"/>
          </a:p>
          <a:p>
            <a:pPr>
              <a:spcBef>
                <a:spcPct val="20000"/>
              </a:spcBef>
              <a:defRPr/>
            </a:pPr>
            <a:r>
              <a:rPr lang="en-GB" sz="1100" kern="0" dirty="0"/>
              <a:t>Although there is no absolute criteria for determining whether or not harm is “significant”, local authorities such as social services, police, education and health agencies work with family members to assess the child, and a decision is made based on their professional judgement using the gathered evidence. </a:t>
            </a:r>
          </a:p>
          <a:p>
            <a:pPr>
              <a:buFont typeface="Arial" panose="020B0604020202020204" pitchFamily="34" charset="0"/>
              <a:buNone/>
              <a:defRPr/>
            </a:pPr>
            <a:endParaRPr lang="en-GB" altLang="en-US" sz="1100" dirty="0"/>
          </a:p>
          <a:p>
            <a:pPr>
              <a:buFont typeface="Arial" panose="020B0604020202020204" pitchFamily="34" charset="0"/>
              <a:buNone/>
              <a:defRPr/>
            </a:pPr>
            <a:r>
              <a:rPr lang="en-GB" altLang="en-US" sz="1100" dirty="0"/>
              <a:t>Any concerns raised that </a:t>
            </a:r>
            <a:r>
              <a:rPr lang="en-GB" altLang="en-US" sz="1100" b="1" dirty="0"/>
              <a:t>might </a:t>
            </a:r>
            <a:r>
              <a:rPr lang="en-GB" altLang="en-US" sz="1100" dirty="0"/>
              <a:t>meet the threshold of significant harm </a:t>
            </a:r>
            <a:r>
              <a:rPr lang="en-GB" altLang="en-US" sz="1100" b="1" dirty="0"/>
              <a:t>must </a:t>
            </a:r>
            <a:r>
              <a:rPr lang="en-GB" altLang="en-US" sz="1100" dirty="0"/>
              <a:t>be reported </a:t>
            </a:r>
            <a:r>
              <a:rPr lang="en-GB" altLang="en-US" sz="1100" b="1" dirty="0"/>
              <a:t>immediately </a:t>
            </a:r>
            <a:r>
              <a:rPr lang="en-GB" altLang="en-US" sz="1100" dirty="0"/>
              <a:t>to a DSL and the person raising the concern should expect to know the outcome the same working day (before the child is sent home) whenever possible. </a:t>
            </a:r>
          </a:p>
          <a:p>
            <a:pPr>
              <a:buFont typeface="Arial" panose="020B0604020202020204" pitchFamily="34" charset="0"/>
              <a:buNone/>
              <a:defRPr/>
            </a:pPr>
            <a:endParaRPr lang="en-GB" altLang="en-US" sz="1100" dirty="0"/>
          </a:p>
          <a:p>
            <a:pPr>
              <a:defRPr/>
            </a:pPr>
            <a:r>
              <a:rPr lang="en-GB" sz="1100" dirty="0"/>
              <a:t>Harm can be determined “significant” by “comparing a child’s health and development with what might be reasonably expected of a similar child”.</a:t>
            </a:r>
          </a:p>
          <a:p>
            <a:pPr>
              <a:defRPr/>
            </a:pPr>
            <a:r>
              <a:rPr lang="en-GB" altLang="en-US" sz="1100" dirty="0"/>
              <a:t>This includes harm that occurs inside or outside the home, including online.</a:t>
            </a:r>
          </a:p>
        </p:txBody>
      </p:sp>
      <p:sp>
        <p:nvSpPr>
          <p:cNvPr id="77828" name="Slide Number Placeholder 3">
            <a:extLst>
              <a:ext uri="{FF2B5EF4-FFF2-40B4-BE49-F238E27FC236}">
                <a16:creationId xmlns:a16="http://schemas.microsoft.com/office/drawing/2014/main" id="{42F6A3E9-A758-FBE4-3976-764FB1FA94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CD155C-BE5A-4EEF-BFC9-04471B66259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201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847725"/>
            <a:ext cx="5002213" cy="2814638"/>
          </a:xfrm>
        </p:spPr>
      </p:sp>
      <p:sp>
        <p:nvSpPr>
          <p:cNvPr id="3" name="Notes Placeholder 2"/>
          <p:cNvSpPr>
            <a:spLocks noGrp="1"/>
          </p:cNvSpPr>
          <p:nvPr>
            <p:ph type="body" idx="1"/>
          </p:nvPr>
        </p:nvSpPr>
        <p:spPr>
          <a:xfrm>
            <a:off x="664528" y="3884736"/>
            <a:ext cx="5316220" cy="623330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Activity: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Ask the audience what the 4 categories of abuse are – then show them on the slide – each category will ‘fly in’ as you move through the slide.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In groups, identify the indicators of the different types of abuse and neglect  -  you could do it as a flipchart activity or post it note… but make it interactive.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Groups to move around every 2-3 min and add to each page</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Feedback to whole group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sng" strike="noStrike" kern="1200" cap="none" spc="0" normalizeH="0" baseline="0" noProof="0" dirty="0">
                <a:ln>
                  <a:noFill/>
                </a:ln>
                <a:solidFill>
                  <a:prstClr val="black"/>
                </a:solidFill>
                <a:effectLst/>
                <a:uLnTx/>
                <a:uFillTx/>
                <a:latin typeface="Calibri" panose="020F0502020204030204"/>
                <a:ea typeface="+mn-ea"/>
                <a:cs typeface="+mn-cs"/>
              </a:rPr>
              <a:t>Notes for DSLs to aid discussion: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Smacking – as a ‘reasonable form of chastisement’ is an accepted defense in law but may not involve use of a belt, strap or other instrument or leave marks as this would constitute abuse. </a:t>
            </a: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 </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illegal in Wales and Scotland.</a:t>
            </a:r>
            <a:endPar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Safeguarding issues – All staff should have an awareness of safeguarding issues that can put children at risk of harm. </a:t>
            </a:r>
            <a:r>
              <a:rPr kumimoji="0" lang="en-GB"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Annex B contains important information about specific forms of abuse and s/g issues and anyone who work directly with children should read 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What signs may you see that a child is at risk? </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Acknowledge how some signs of abuse are more visible than others; there are different degrees of severity, some happen in a continuum, yet all constitute abuse.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We have a duty to challenge signs of neglect. </a:t>
            </a: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 Cycle of neglect over time, from one generation to another. This is why sharing concerns is so important and thinking of the context for that child; building jigsaw puzzle pieces to form whole picture. What is the experience of this child? </a:t>
            </a:r>
            <a:r>
              <a:rPr kumimoji="0" lang="en-GB"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We must not allow acts of omission to continue un-checked.</a:t>
            </a:r>
            <a:endPar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altLang="en-US" sz="1000" b="1" i="0" u="none" strike="noStrike" kern="1200" cap="none" spc="0" normalizeH="0" baseline="0" noProof="0" dirty="0">
                <a:ln>
                  <a:noFill/>
                </a:ln>
                <a:solidFill>
                  <a:prstClr val="black"/>
                </a:solidFill>
                <a:effectLst/>
                <a:uLnTx/>
                <a:uFillTx/>
                <a:latin typeface="Calibri" panose="020F0502020204030204"/>
                <a:ea typeface="+mn-ea"/>
                <a:cs typeface="+mn-cs"/>
              </a:rPr>
              <a:t>As staff we need to be mindful:</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en-GB"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How easy it can be to ignore or minimise the persistent signs as/if individually they resonate with our own (not persistent) experiences? – healthy to challenge unconscious bias.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en-GB" alt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fact that it is evident that parents love their children too can cloud the issue. Neglect by parents is very often nothing to do with lack of love for their children.</a:t>
            </a:r>
          </a:p>
          <a:p>
            <a:endParaRPr lang="en-GB" sz="1050" dirty="0"/>
          </a:p>
        </p:txBody>
      </p:sp>
      <p:sp>
        <p:nvSpPr>
          <p:cNvPr id="4" name="Slide Number Placeholder 3"/>
          <p:cNvSpPr>
            <a:spLocks noGrp="1"/>
          </p:cNvSpPr>
          <p:nvPr>
            <p:ph type="sldNum" sz="quarter" idx="5"/>
          </p:nvPr>
        </p:nvSpPr>
        <p:spPr/>
        <p:txBody>
          <a:bodyPr/>
          <a:lstStyle/>
          <a:p>
            <a:fld id="{495D3666-F1CD-4CCE-A79C-4A8C8D9C0F91}" type="slidenum">
              <a:rPr lang="en-GB" smtClean="0"/>
              <a:t>14</a:t>
            </a:fld>
            <a:endParaRPr lang="en-GB"/>
          </a:p>
        </p:txBody>
      </p:sp>
    </p:spTree>
    <p:extLst>
      <p:ext uri="{BB962C8B-B14F-4D97-AF65-F5344CB8AC3E}">
        <p14:creationId xmlns:p14="http://schemas.microsoft.com/office/powerpoint/2010/main" val="272011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4528" y="4762679"/>
            <a:ext cx="5316220" cy="5133796"/>
          </a:xfrm>
        </p:spPr>
        <p:txBody>
          <a:body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ACES: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Emotional Abuse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Physical Abuse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Sexual Abuse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Emotional Neglect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Physical Neglect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Parental Separation/Loss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Domestic Violence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Family Member with an addiction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Family Member with mental ill health</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Family Member in prison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Poverty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Parental split</a:t>
            </a:r>
          </a:p>
          <a:p>
            <a:pPr marL="0" marR="0" lvl="0" indent="0" algn="l" defTabSz="914400" rtl="0" eaLnBrk="0" fontAlgn="base" latinLnBrk="0" hangingPunct="0">
              <a:lnSpc>
                <a:spcPct val="120000"/>
              </a:lnSpc>
              <a:spcBef>
                <a:spcPct val="20000"/>
              </a:spcBef>
              <a:spcAft>
                <a:spcPct val="0"/>
              </a:spcAft>
              <a:buClrTx/>
              <a:buSzTx/>
              <a:buFontTx/>
              <a:buNone/>
              <a:tabLst/>
              <a:defRPr/>
            </a:pPr>
            <a:endParaRPr kumimoji="0" lang="en-GB" sz="1100" b="0" i="0" u="none" strike="noStrike" kern="0" cap="none" spc="0" normalizeH="0" baseline="0" noProof="0" dirty="0">
              <a:ln>
                <a:noFill/>
              </a:ln>
              <a:solidFill>
                <a:srgbClr val="333333"/>
              </a:solidFill>
              <a:effectLst/>
              <a:uLnTx/>
              <a:uFillTx/>
              <a:latin typeface="+mn-lt"/>
              <a:ea typeface="+mn-ea"/>
              <a:cs typeface="+mn-cs"/>
            </a:endParaRPr>
          </a:p>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Surveys with adults have found that compared to people with no ACEs, those with 4 or more ACEs are more likely to;</a:t>
            </a:r>
          </a:p>
          <a:p>
            <a:pPr marL="342900" marR="0" lvl="0" indent="-342900" algn="l" defTabSz="914400" rtl="0" eaLnBrk="0" fontAlgn="base" latinLnBrk="0" hangingPunct="0">
              <a:lnSpc>
                <a:spcPct val="12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have been in prison</a:t>
            </a:r>
          </a:p>
          <a:p>
            <a:pPr marL="342900" marR="0" lvl="0" indent="-342900" algn="l" defTabSz="914400" rtl="0" eaLnBrk="0" fontAlgn="base" latinLnBrk="0" hangingPunct="0">
              <a:lnSpc>
                <a:spcPct val="12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have committed violence in the last 12 months</a:t>
            </a:r>
          </a:p>
          <a:p>
            <a:pPr marL="342900" marR="0" lvl="0" indent="-342900" algn="l" defTabSz="914400" rtl="0" eaLnBrk="0" fontAlgn="base" latinLnBrk="0" hangingPunct="0">
              <a:lnSpc>
                <a:spcPct val="12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Unintended teen pregnancy</a:t>
            </a:r>
          </a:p>
          <a:p>
            <a:pPr marL="342900" marR="0" lvl="0" indent="-342900" algn="l" defTabSz="914400" rtl="0" eaLnBrk="0" fontAlgn="base" latinLnBrk="0" hangingPunct="0">
              <a:lnSpc>
                <a:spcPct val="12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have health-harming behaviours (high-risk drinking, smoking, drug use), leading to;</a:t>
            </a:r>
          </a:p>
          <a:p>
            <a:pPr marL="342900" marR="0" lvl="0" indent="-342900" algn="l" defTabSz="914400" rtl="0" eaLnBrk="0" fontAlgn="base" latinLnBrk="0" hangingPunct="0">
              <a:lnSpc>
                <a:spcPct val="120000"/>
              </a:lnSpc>
              <a:spcBef>
                <a:spcPct val="20000"/>
              </a:spcBef>
              <a:spcAft>
                <a:spcPct val="0"/>
              </a:spcAft>
              <a:buClrTx/>
              <a:buSzTx/>
              <a:buFontTx/>
              <a:buChar char="•"/>
              <a:tabLst/>
              <a:defRPr/>
            </a:pPr>
            <a:r>
              <a:rPr kumimoji="0" lang="en-GB" sz="1100" b="0" i="0" u="none" strike="noStrike" kern="0" cap="none" spc="0" normalizeH="0" baseline="0" noProof="0" dirty="0">
                <a:ln>
                  <a:noFill/>
                </a:ln>
                <a:solidFill>
                  <a:srgbClr val="333333"/>
                </a:solidFill>
                <a:effectLst/>
                <a:uLnTx/>
                <a:uFillTx/>
                <a:latin typeface="+mn-lt"/>
                <a:ea typeface="+mn-ea"/>
                <a:cs typeface="+mn-cs"/>
              </a:rPr>
              <a:t>Diabetes, heart disease and cancers</a:t>
            </a:r>
          </a:p>
        </p:txBody>
      </p:sp>
      <p:sp>
        <p:nvSpPr>
          <p:cNvPr id="4" name="Slide Number Placeholder 3"/>
          <p:cNvSpPr>
            <a:spLocks noGrp="1"/>
          </p:cNvSpPr>
          <p:nvPr>
            <p:ph type="sldNum" sz="quarter" idx="5"/>
          </p:nvPr>
        </p:nvSpPr>
        <p:spPr/>
        <p:txBody>
          <a:bodyPr/>
          <a:lstStyle/>
          <a:p>
            <a:fld id="{495D3666-F1CD-4CCE-A79C-4A8C8D9C0F91}" type="slidenum">
              <a:rPr lang="en-GB" smtClean="0"/>
              <a:t>19</a:t>
            </a:fld>
            <a:endParaRPr lang="en-GB"/>
          </a:p>
        </p:txBody>
      </p:sp>
    </p:spTree>
    <p:extLst>
      <p:ext uri="{BB962C8B-B14F-4D97-AF65-F5344CB8AC3E}">
        <p14:creationId xmlns:p14="http://schemas.microsoft.com/office/powerpoint/2010/main" val="111173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 group discussion </a:t>
            </a:r>
          </a:p>
        </p:txBody>
      </p:sp>
      <p:sp>
        <p:nvSpPr>
          <p:cNvPr id="4" name="Slide Number Placeholder 3"/>
          <p:cNvSpPr>
            <a:spLocks noGrp="1"/>
          </p:cNvSpPr>
          <p:nvPr>
            <p:ph type="sldNum" sz="quarter" idx="5"/>
          </p:nvPr>
        </p:nvSpPr>
        <p:spPr/>
        <p:txBody>
          <a:bodyPr/>
          <a:lstStyle/>
          <a:p>
            <a:fld id="{E217774F-5F4F-4DA6-939D-9654141A55C7}" type="slidenum">
              <a:rPr lang="en-GB" smtClean="0"/>
              <a:t>20</a:t>
            </a:fld>
            <a:endParaRPr lang="en-GB"/>
          </a:p>
        </p:txBody>
      </p:sp>
    </p:spTree>
    <p:extLst>
      <p:ext uri="{BB962C8B-B14F-4D97-AF65-F5344CB8AC3E}">
        <p14:creationId xmlns:p14="http://schemas.microsoft.com/office/powerpoint/2010/main" val="3511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What signs and risk may we see?  Split into groups to discuss for each sector.  </a:t>
            </a:r>
            <a:r>
              <a:rPr lang="en-GB" sz="1200" b="1" dirty="0">
                <a:latin typeface="+mn-lt"/>
              </a:rPr>
              <a:t>Answers will ‘fly in’ so reveal after feedback.</a:t>
            </a:r>
            <a:endParaRPr lang="en-GB" sz="1200" dirty="0">
              <a:latin typeface="+mn-lt"/>
            </a:endParaRPr>
          </a:p>
          <a:p>
            <a:endParaRPr lang="en-GB" sz="1200" dirty="0">
              <a:latin typeface="+mn-lt"/>
            </a:endParaRPr>
          </a:p>
          <a:p>
            <a:r>
              <a:rPr lang="en-GB" sz="1200" dirty="0">
                <a:latin typeface="+mn-lt"/>
              </a:rPr>
              <a:t>Feedback</a:t>
            </a:r>
          </a:p>
          <a:p>
            <a:r>
              <a:rPr lang="en-GB" sz="1200" b="1" dirty="0">
                <a:latin typeface="+mn-lt"/>
              </a:rPr>
              <a:t>For example: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unexplained changes in behaviour or personality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becoming withdrawn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becoming uncharacteristically aggressive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seeming anxious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lacks social skills and has few friends, if any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poor bond or relationship with a parent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knowledge of adult issues inappropriate for their 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running away or going missing – from home, care, education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always choosing to wear clothes which cover their body.</a:t>
            </a:r>
            <a:endParaRPr lang="en-GB" sz="1200" dirty="0">
              <a:latin typeface="+mn-lt"/>
            </a:endParaRPr>
          </a:p>
          <a:p>
            <a:endParaRPr lang="en-GB" dirty="0"/>
          </a:p>
        </p:txBody>
      </p:sp>
      <p:sp>
        <p:nvSpPr>
          <p:cNvPr id="4" name="Slide Number Placeholder 3"/>
          <p:cNvSpPr>
            <a:spLocks noGrp="1"/>
          </p:cNvSpPr>
          <p:nvPr>
            <p:ph type="sldNum" sz="quarter" idx="5"/>
          </p:nvPr>
        </p:nvSpPr>
        <p:spPr/>
        <p:txBody>
          <a:bodyPr/>
          <a:lstStyle/>
          <a:p>
            <a:fld id="{E217774F-5F4F-4DA6-939D-9654141A55C7}" type="slidenum">
              <a:rPr lang="en-GB" smtClean="0"/>
              <a:t>21</a:t>
            </a:fld>
            <a:endParaRPr lang="en-GB"/>
          </a:p>
        </p:txBody>
      </p:sp>
    </p:spTree>
    <p:extLst>
      <p:ext uri="{BB962C8B-B14F-4D97-AF65-F5344CB8AC3E}">
        <p14:creationId xmlns:p14="http://schemas.microsoft.com/office/powerpoint/2010/main" val="64079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DSL may wish to undertake further staff training for CCE and CSE available via </a:t>
            </a:r>
            <a:r>
              <a:rPr lang="en-GB" sz="1100" dirty="0">
                <a:hlinkClick r:id="rId3"/>
              </a:rPr>
              <a:t>Practice reflection tool - Tackling Child Exploitation (researchinpractice.org.uk)</a:t>
            </a:r>
            <a:endParaRPr lang="en-GB"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3666-F1CD-4CCE-A79C-4A8C8D9C0F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73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DSL to add throughout the Review, witnesses emphasised the vital role for schools as an essential protective factor in children’s/</a:t>
            </a:r>
            <a:r>
              <a:rPr lang="en-GB" sz="1100" dirty="0" err="1"/>
              <a:t>yp’s</a:t>
            </a:r>
            <a:r>
              <a:rPr lang="en-GB" sz="1100" dirty="0"/>
              <a:t> lives. School provides structure, trusted relationships, an environment to deliver targeted support and early identification of potential risk.  This is why a whole school approach to safeguarding is a key golden thread to effective practice to provide help and support as soon as problem emerges, protecting children/</a:t>
            </a:r>
            <a:r>
              <a:rPr lang="en-GB" sz="1100" dirty="0" err="1"/>
              <a:t>yp</a:t>
            </a:r>
            <a:r>
              <a:rPr lang="en-GB" sz="1100" dirty="0"/>
              <a:t> and taking action. (refer back to Slide safeguarding definition.)</a:t>
            </a:r>
          </a:p>
          <a:p>
            <a:endParaRPr lang="en-GB" sz="1100" dirty="0"/>
          </a:p>
        </p:txBody>
      </p:sp>
      <p:sp>
        <p:nvSpPr>
          <p:cNvPr id="4" name="Slide Number Placeholder 3"/>
          <p:cNvSpPr>
            <a:spLocks noGrp="1"/>
          </p:cNvSpPr>
          <p:nvPr>
            <p:ph type="sldNum" sz="quarter" idx="5"/>
          </p:nvPr>
        </p:nvSpPr>
        <p:spPr/>
        <p:txBody>
          <a:bodyPr/>
          <a:lstStyle/>
          <a:p>
            <a:fld id="{495D3666-F1CD-4CCE-A79C-4A8C8D9C0F91}" type="slidenum">
              <a:rPr lang="en-GB" smtClean="0"/>
              <a:t>23</a:t>
            </a:fld>
            <a:endParaRPr lang="en-GB"/>
          </a:p>
        </p:txBody>
      </p:sp>
    </p:spTree>
    <p:extLst>
      <p:ext uri="{BB962C8B-B14F-4D97-AF65-F5344CB8AC3E}">
        <p14:creationId xmlns:p14="http://schemas.microsoft.com/office/powerpoint/2010/main" val="2114113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descr="Diocese of Glos Academies Logo.png">
            <a:extLst>
              <a:ext uri="{FF2B5EF4-FFF2-40B4-BE49-F238E27FC236}">
                <a16:creationId xmlns:a16="http://schemas.microsoft.com/office/drawing/2014/main" id="{E2411B2D-63A8-097C-7125-ED623C769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992" y="302737"/>
            <a:ext cx="1684642" cy="1150976"/>
          </a:xfrm>
          <a:prstGeom prst="rect">
            <a:avLst/>
          </a:prstGeom>
        </p:spPr>
      </p:pic>
      <p:pic>
        <p:nvPicPr>
          <p:cNvPr id="9" name="Picture 8">
            <a:extLst>
              <a:ext uri="{FF2B5EF4-FFF2-40B4-BE49-F238E27FC236}">
                <a16:creationId xmlns:a16="http://schemas.microsoft.com/office/drawing/2014/main" id="{7FC21075-D295-4E20-0FBA-A1C860032910}"/>
              </a:ext>
            </a:extLst>
          </p:cNvPr>
          <p:cNvPicPr>
            <a:picLocks noChangeAspect="1"/>
          </p:cNvPicPr>
          <p:nvPr userDrawn="1"/>
        </p:nvPicPr>
        <p:blipFill>
          <a:blip r:embed="rId3"/>
          <a:stretch>
            <a:fillRect/>
          </a:stretch>
        </p:blipFill>
        <p:spPr>
          <a:xfrm>
            <a:off x="9792441" y="4648354"/>
            <a:ext cx="2209646" cy="2209646"/>
          </a:xfrm>
          <a:prstGeom prst="rect">
            <a:avLst/>
          </a:prstGeom>
        </p:spPr>
      </p:pic>
      <p:sp>
        <p:nvSpPr>
          <p:cNvPr id="10" name="Title 9">
            <a:extLst>
              <a:ext uri="{FF2B5EF4-FFF2-40B4-BE49-F238E27FC236}">
                <a16:creationId xmlns:a16="http://schemas.microsoft.com/office/drawing/2014/main" id="{7C556460-4AA5-68B5-F84E-15772B3903E8}"/>
              </a:ext>
            </a:extLst>
          </p:cNvPr>
          <p:cNvSpPr>
            <a:spLocks noGrp="1"/>
          </p:cNvSpPr>
          <p:nvPr>
            <p:ph type="title" hasCustomPrompt="1"/>
          </p:nvPr>
        </p:nvSpPr>
        <p:spPr>
          <a:xfrm>
            <a:off x="2064431" y="1882133"/>
            <a:ext cx="8063138" cy="1325563"/>
          </a:xfrm>
          <a:prstGeom prst="rect">
            <a:avLst/>
          </a:prstGeom>
        </p:spPr>
        <p:txBody>
          <a:bodyPr/>
          <a:lstStyle>
            <a:lvl1pPr>
              <a:defRPr>
                <a:solidFill>
                  <a:srgbClr val="7030A0"/>
                </a:solidFill>
              </a:defRPr>
            </a:lvl1pPr>
          </a:lstStyle>
          <a:p>
            <a:r>
              <a:rPr lang="en-US" dirty="0">
                <a:solidFill>
                  <a:srgbClr val="552C8E"/>
                </a:solidFill>
                <a:latin typeface="Gill Sans MT Light"/>
                <a:cs typeface="Gill Sans MT Light"/>
              </a:rPr>
              <a:t>Title</a:t>
            </a:r>
            <a:endParaRPr lang="en-GB" dirty="0"/>
          </a:p>
        </p:txBody>
      </p:sp>
      <p:sp>
        <p:nvSpPr>
          <p:cNvPr id="11" name="Text Placeholder 3">
            <a:extLst>
              <a:ext uri="{FF2B5EF4-FFF2-40B4-BE49-F238E27FC236}">
                <a16:creationId xmlns:a16="http://schemas.microsoft.com/office/drawing/2014/main" id="{B2BEE287-2393-B376-D7EC-26A271D97321}"/>
              </a:ext>
            </a:extLst>
          </p:cNvPr>
          <p:cNvSpPr>
            <a:spLocks noGrp="1"/>
          </p:cNvSpPr>
          <p:nvPr>
            <p:ph type="body" sz="half" idx="2"/>
          </p:nvPr>
        </p:nvSpPr>
        <p:spPr>
          <a:xfrm>
            <a:off x="2064431" y="2743675"/>
            <a:ext cx="8063138" cy="1198597"/>
          </a:xfrm>
          <a:prstGeom prst="rect">
            <a:avLst/>
          </a:prstGeom>
        </p:spPr>
        <p:txBody>
          <a:bodyPr/>
          <a:lstStyle>
            <a:lvl1pPr marL="0" indent="0">
              <a:buNone/>
              <a:defRPr sz="1600">
                <a:latin typeface="Gill Sans MT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87485883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5207-6EE4-1D1C-FEAB-2B33FE5DA8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90074-837E-8958-BB4A-CED4F9C4D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AA4FD-8743-DD0F-18B2-CB778B647D51}"/>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5" name="Footer Placeholder 4">
            <a:extLst>
              <a:ext uri="{FF2B5EF4-FFF2-40B4-BE49-F238E27FC236}">
                <a16:creationId xmlns:a16="http://schemas.microsoft.com/office/drawing/2014/main" id="{7234A7C2-0373-167D-06E3-78EA72F46A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385C6-47A7-4877-D6BF-C03AEA3E42BC}"/>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363977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1DA3-C22D-22E6-1E19-4E4369EF55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A60527-3C4C-FA81-C966-1209E2400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01FBF4-95A5-8EED-331D-BFA2DADE35E0}"/>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5" name="Footer Placeholder 4">
            <a:extLst>
              <a:ext uri="{FF2B5EF4-FFF2-40B4-BE49-F238E27FC236}">
                <a16:creationId xmlns:a16="http://schemas.microsoft.com/office/drawing/2014/main" id="{286B9654-A313-90B7-D5CF-9A7D98EB0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7EFD7A-BC19-007F-9F9B-E5ECE914699F}"/>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162608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DAC3-1BEC-CCCC-63CE-39DCCEFF81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565B59-CE29-C6DC-4279-ABB6EE9F7E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5A5F96-8595-C725-57A4-BEAA978429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9518CE-A5DF-B3D1-7C0B-323F5C1C86EF}"/>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6" name="Footer Placeholder 5">
            <a:extLst>
              <a:ext uri="{FF2B5EF4-FFF2-40B4-BE49-F238E27FC236}">
                <a16:creationId xmlns:a16="http://schemas.microsoft.com/office/drawing/2014/main" id="{C2DE0827-1505-5EE4-FC3E-F23D72AA87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826291-0D0D-2B32-EBAA-FA434AA18CD3}"/>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1162513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A73F-BFA9-70B6-2E7A-8DFA3CDBF0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59B10D-8FA8-E408-459A-496EA8D1DEF1}"/>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4" name="Footer Placeholder 3">
            <a:extLst>
              <a:ext uri="{FF2B5EF4-FFF2-40B4-BE49-F238E27FC236}">
                <a16:creationId xmlns:a16="http://schemas.microsoft.com/office/drawing/2014/main" id="{1698F687-7AA4-18C6-A2AD-216424C48B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560428-00B9-BF67-EB5E-C38BBCBAFB6F}"/>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203534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CCF39-E117-4329-6057-FC8E6C38B592}"/>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3" name="Footer Placeholder 2">
            <a:extLst>
              <a:ext uri="{FF2B5EF4-FFF2-40B4-BE49-F238E27FC236}">
                <a16:creationId xmlns:a16="http://schemas.microsoft.com/office/drawing/2014/main" id="{AAF29516-691B-9461-30FA-B3C46D65A6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7BC03D-AE5B-24D4-4917-B91349212E94}"/>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2794738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E534-0EC8-5C98-5FBD-8A07D1092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868F87-84E4-2B5B-96FB-744825E7B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9681CA-A034-F1C5-FCC3-D41212BE8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6E91F-7CC6-1E8E-AD70-83A85BD16F68}"/>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6" name="Footer Placeholder 5">
            <a:extLst>
              <a:ext uri="{FF2B5EF4-FFF2-40B4-BE49-F238E27FC236}">
                <a16:creationId xmlns:a16="http://schemas.microsoft.com/office/drawing/2014/main" id="{85C4D3C8-B90F-E8D8-5279-9C23F5340E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3D9180-078B-68B3-7F4D-852832612708}"/>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427656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3592-C845-7103-F988-A837B933EC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006727-D054-6D1A-E9FF-4CE1B4FAC8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BB251-5159-B4FA-CABA-E88A2A26685C}"/>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5" name="Footer Placeholder 4">
            <a:extLst>
              <a:ext uri="{FF2B5EF4-FFF2-40B4-BE49-F238E27FC236}">
                <a16:creationId xmlns:a16="http://schemas.microsoft.com/office/drawing/2014/main" id="{082FA767-CDB2-EEA8-9888-8D0CA211B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A38B7-866D-79E2-63F3-28C1D8D355AC}"/>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342629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1EE99-C83A-AD38-B6B7-9AF61D9859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B2022F-5C05-7FC0-240C-8208AA9314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DC7A4A-3C62-C2A4-BE3F-2D7161C611D0}"/>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5" name="Footer Placeholder 4">
            <a:extLst>
              <a:ext uri="{FF2B5EF4-FFF2-40B4-BE49-F238E27FC236}">
                <a16:creationId xmlns:a16="http://schemas.microsoft.com/office/drawing/2014/main" id="{3C599C59-3E0F-0919-0E89-08E9E11155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C31A0-4DEA-83CC-D7FA-67C3B36B7704}"/>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265785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0324-86C4-E39E-F657-8A5F1FD9C0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CDB989-A176-1825-D409-ABB811540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A8CB38-EC16-94AD-93FB-6294A7313B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4F1979-43CC-7EB3-33C7-A2976E8A0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AA680-E994-D1F0-166F-CC076F4C2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2AD036-5663-C7B4-A925-855CB3F1CA21}"/>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8" name="Footer Placeholder 7">
            <a:extLst>
              <a:ext uri="{FF2B5EF4-FFF2-40B4-BE49-F238E27FC236}">
                <a16:creationId xmlns:a16="http://schemas.microsoft.com/office/drawing/2014/main" id="{D67563B8-F1B0-3396-B063-B3A4543A27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F2A21-3B1E-1277-1700-82FF78BDF0D5}"/>
              </a:ext>
            </a:extLst>
          </p:cNvPr>
          <p:cNvSpPr>
            <a:spLocks noGrp="1"/>
          </p:cNvSpPr>
          <p:nvPr>
            <p:ph type="sldNum" sz="quarter" idx="12"/>
          </p:nvPr>
        </p:nvSpPr>
        <p:spPr/>
        <p:txBody>
          <a:bodyPr/>
          <a:lstStyle/>
          <a:p>
            <a:fld id="{9901AB1F-A052-4008-9EA4-930E1D67E5A2}" type="slidenum">
              <a:rPr lang="en-GB" smtClean="0"/>
              <a:t>‹#›</a:t>
            </a:fld>
            <a:endParaRPr lang="en-GB"/>
          </a:p>
        </p:txBody>
      </p:sp>
      <p:pic>
        <p:nvPicPr>
          <p:cNvPr id="11" name="Picture 10">
            <a:extLst>
              <a:ext uri="{FF2B5EF4-FFF2-40B4-BE49-F238E27FC236}">
                <a16:creationId xmlns:a16="http://schemas.microsoft.com/office/drawing/2014/main" id="{011F6C3D-D86F-A118-A275-565195586B64}"/>
              </a:ext>
            </a:extLst>
          </p:cNvPr>
          <p:cNvPicPr>
            <a:picLocks noChangeAspect="1"/>
          </p:cNvPicPr>
          <p:nvPr userDrawn="1"/>
        </p:nvPicPr>
        <p:blipFill>
          <a:blip r:embed="rId2"/>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295851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AECF-A093-CDAA-78E4-9B6A857AE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B8508F-1894-409C-D8D6-5CB48E9DF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F0E4B6-BA94-4781-CE7C-F75AEE63C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B9DF1-38C4-B30E-2256-9987CC61B085}"/>
              </a:ext>
            </a:extLst>
          </p:cNvPr>
          <p:cNvSpPr>
            <a:spLocks noGrp="1"/>
          </p:cNvSpPr>
          <p:nvPr>
            <p:ph type="dt" sz="half" idx="10"/>
          </p:nvPr>
        </p:nvSpPr>
        <p:spPr/>
        <p:txBody>
          <a:bodyPr/>
          <a:lstStyle/>
          <a:p>
            <a:fld id="{D360E69E-B7A0-4C39-AC56-246C0BF634FE}" type="datetimeFigureOut">
              <a:rPr lang="en-GB" smtClean="0"/>
              <a:t>28/08/2024</a:t>
            </a:fld>
            <a:endParaRPr lang="en-GB" dirty="0"/>
          </a:p>
        </p:txBody>
      </p:sp>
      <p:sp>
        <p:nvSpPr>
          <p:cNvPr id="6" name="Footer Placeholder 5">
            <a:extLst>
              <a:ext uri="{FF2B5EF4-FFF2-40B4-BE49-F238E27FC236}">
                <a16:creationId xmlns:a16="http://schemas.microsoft.com/office/drawing/2014/main" id="{474EDF41-B475-78DC-D17F-58C150A5378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51B478-E651-5592-4446-266467E68FEC}"/>
              </a:ext>
            </a:extLst>
          </p:cNvPr>
          <p:cNvSpPr>
            <a:spLocks noGrp="1"/>
          </p:cNvSpPr>
          <p:nvPr>
            <p:ph type="sldNum" sz="quarter" idx="12"/>
          </p:nvPr>
        </p:nvSpPr>
        <p:spPr/>
        <p:txBody>
          <a:bodyPr/>
          <a:lstStyle/>
          <a:p>
            <a:fld id="{9901AB1F-A052-4008-9EA4-930E1D67E5A2}" type="slidenum">
              <a:rPr lang="en-GB" smtClean="0"/>
              <a:t>‹#›</a:t>
            </a:fld>
            <a:endParaRPr lang="en-GB" dirty="0"/>
          </a:p>
        </p:txBody>
      </p:sp>
      <p:pic>
        <p:nvPicPr>
          <p:cNvPr id="9" name="Picture 8">
            <a:extLst>
              <a:ext uri="{FF2B5EF4-FFF2-40B4-BE49-F238E27FC236}">
                <a16:creationId xmlns:a16="http://schemas.microsoft.com/office/drawing/2014/main" id="{CBC99750-6856-3DF8-C422-288384E4A62F}"/>
              </a:ext>
            </a:extLst>
          </p:cNvPr>
          <p:cNvPicPr>
            <a:picLocks noChangeAspect="1"/>
          </p:cNvPicPr>
          <p:nvPr userDrawn="1"/>
        </p:nvPicPr>
        <p:blipFill>
          <a:blip r:embed="rId2"/>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98961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A39FEA6-46A9-3D01-E395-3A7CF2675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4" name="Text Placeholder 2">
            <a:extLst>
              <a:ext uri="{FF2B5EF4-FFF2-40B4-BE49-F238E27FC236}">
                <a16:creationId xmlns:a16="http://schemas.microsoft.com/office/drawing/2014/main" id="{5444BC3C-3282-34B9-B84A-60C5F064EB5F}"/>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8B7473B5-C11B-1CD0-F97C-81DAD5B16748}"/>
              </a:ext>
            </a:extLst>
          </p:cNvPr>
          <p:cNvPicPr>
            <a:picLocks noChangeAspect="1"/>
          </p:cNvPicPr>
          <p:nvPr userDrawn="1"/>
        </p:nvPicPr>
        <p:blipFill>
          <a:blip r:embed="rId2"/>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5499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560366-8A5F-BBA3-1E26-C4666DE2AA06}"/>
              </a:ext>
            </a:extLst>
          </p:cNvPr>
          <p:cNvPicPr>
            <a:picLocks noChangeAspect="1"/>
          </p:cNvPicPr>
          <p:nvPr userDrawn="1"/>
        </p:nvPicPr>
        <p:blipFill>
          <a:blip r:embed="rId2"/>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3675455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198625-FA60-76F8-5E7D-B55DDFD63A2F}"/>
              </a:ext>
            </a:extLst>
          </p:cNvPr>
          <p:cNvSpPr txBox="1">
            <a:spLocks noGrp="1"/>
          </p:cNvSpPr>
          <p:nvPr>
            <p:ph type="title"/>
          </p:nvPr>
        </p:nvSpPr>
        <p:spPr>
          <a:xfrm>
            <a:off x="838203" y="365129"/>
            <a:ext cx="10515600" cy="1325559"/>
          </a:xfrm>
          <a:prstGeom prst="rect">
            <a:avLst/>
          </a:prstGeom>
        </p:spPr>
        <p:txBody>
          <a:bodyPr anchorCtr="1"/>
          <a:lstStyle/>
          <a:p>
            <a:pPr lvl="0"/>
            <a:r>
              <a:rPr lang="en-GB" dirty="0">
                <a:solidFill>
                  <a:srgbClr val="552C8E"/>
                </a:solidFill>
                <a:latin typeface="Gill Sans MT" pitchFamily="34"/>
              </a:rPr>
              <a:t>dgat.org.uk</a:t>
            </a:r>
            <a:endParaRPr lang="en-GB" dirty="0"/>
          </a:p>
        </p:txBody>
      </p:sp>
      <p:pic>
        <p:nvPicPr>
          <p:cNvPr id="4" name="Content Placeholder 4" descr="Text, logo, company name&#10;&#10;Description automatically generated">
            <a:extLst>
              <a:ext uri="{FF2B5EF4-FFF2-40B4-BE49-F238E27FC236}">
                <a16:creationId xmlns:a16="http://schemas.microsoft.com/office/drawing/2014/main" id="{CCF4699C-E1E3-0C60-F865-1A800E3FAD52}"/>
              </a:ext>
            </a:extLst>
          </p:cNvPr>
          <p:cNvPicPr>
            <a:picLocks noChangeAspect="1"/>
          </p:cNvPicPr>
          <p:nvPr userDrawn="1"/>
        </p:nvPicPr>
        <p:blipFill>
          <a:blip r:embed="rId2">
            <a:alphaModFix amt="99000"/>
          </a:blip>
          <a:stretch>
            <a:fillRect/>
          </a:stretch>
        </p:blipFill>
        <p:spPr>
          <a:xfrm>
            <a:off x="3861566" y="1690689"/>
            <a:ext cx="4468864" cy="3263777"/>
          </a:xfrm>
          <a:prstGeom prst="rect">
            <a:avLst/>
          </a:prstGeom>
        </p:spPr>
      </p:pic>
      <p:pic>
        <p:nvPicPr>
          <p:cNvPr id="6" name="Picture 5">
            <a:extLst>
              <a:ext uri="{FF2B5EF4-FFF2-40B4-BE49-F238E27FC236}">
                <a16:creationId xmlns:a16="http://schemas.microsoft.com/office/drawing/2014/main" id="{83C4584B-5979-F6AA-481D-03C4182E1D3B}"/>
              </a:ext>
            </a:extLst>
          </p:cNvPr>
          <p:cNvPicPr>
            <a:picLocks noChangeAspect="1"/>
          </p:cNvPicPr>
          <p:nvPr userDrawn="1"/>
        </p:nvPicPr>
        <p:blipFill>
          <a:blip r:embed="rId3"/>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246895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1A7D-3750-571A-C423-E51D7B05C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0B6FB2-8D02-97F5-5A46-965986E24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D6DBA3-0370-B03F-8E90-0DB2F5FE5BB3}"/>
              </a:ext>
            </a:extLst>
          </p:cNvPr>
          <p:cNvSpPr>
            <a:spLocks noGrp="1"/>
          </p:cNvSpPr>
          <p:nvPr>
            <p:ph type="dt" sz="half" idx="10"/>
          </p:nvPr>
        </p:nvSpPr>
        <p:spPr/>
        <p:txBody>
          <a:bodyPr/>
          <a:lstStyle/>
          <a:p>
            <a:fld id="{04280D62-E5CA-4FAE-B21C-10596AB79C4D}" type="datetimeFigureOut">
              <a:rPr lang="en-GB" smtClean="0"/>
              <a:t>28/08/2024</a:t>
            </a:fld>
            <a:endParaRPr lang="en-GB"/>
          </a:p>
        </p:txBody>
      </p:sp>
      <p:sp>
        <p:nvSpPr>
          <p:cNvPr id="5" name="Footer Placeholder 4">
            <a:extLst>
              <a:ext uri="{FF2B5EF4-FFF2-40B4-BE49-F238E27FC236}">
                <a16:creationId xmlns:a16="http://schemas.microsoft.com/office/drawing/2014/main" id="{745646A4-A28F-477C-9857-32F09572A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5457A-297E-9228-1815-5CD39FAB9FEA}"/>
              </a:ext>
            </a:extLst>
          </p:cNvPr>
          <p:cNvSpPr>
            <a:spLocks noGrp="1"/>
          </p:cNvSpPr>
          <p:nvPr>
            <p:ph type="sldNum" sz="quarter" idx="12"/>
          </p:nvPr>
        </p:nvSpPr>
        <p:spPr/>
        <p:txBody>
          <a:bodyPr/>
          <a:lstStyle/>
          <a:p>
            <a:fld id="{235820D8-D0BC-4FA8-9207-91BB94B29D5B}" type="slidenum">
              <a:rPr lang="en-GB" smtClean="0"/>
              <a:t>‹#›</a:t>
            </a:fld>
            <a:endParaRPr lang="en-GB"/>
          </a:p>
        </p:txBody>
      </p:sp>
    </p:spTree>
    <p:extLst>
      <p:ext uri="{BB962C8B-B14F-4D97-AF65-F5344CB8AC3E}">
        <p14:creationId xmlns:p14="http://schemas.microsoft.com/office/powerpoint/2010/main" val="238706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2152" y="1916832"/>
            <a:ext cx="528743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2784" y="1916832"/>
            <a:ext cx="5289549"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877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CB32-1286-0FD1-DC7B-97D2D35006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C8B22C-5A48-1237-8323-1E2A3FFA9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3B8E06-077A-B2C7-D1DD-88DB13C23BAF}"/>
              </a:ext>
            </a:extLst>
          </p:cNvPr>
          <p:cNvSpPr>
            <a:spLocks noGrp="1"/>
          </p:cNvSpPr>
          <p:nvPr>
            <p:ph type="dt" sz="half" idx="10"/>
          </p:nvPr>
        </p:nvSpPr>
        <p:spPr/>
        <p:txBody>
          <a:bodyPr/>
          <a:lstStyle/>
          <a:p>
            <a:fld id="{D360E69E-B7A0-4C39-AC56-246C0BF634FE}" type="datetimeFigureOut">
              <a:rPr lang="en-GB" smtClean="0"/>
              <a:t>28/08/2024</a:t>
            </a:fld>
            <a:endParaRPr lang="en-GB"/>
          </a:p>
        </p:txBody>
      </p:sp>
      <p:sp>
        <p:nvSpPr>
          <p:cNvPr id="5" name="Footer Placeholder 4">
            <a:extLst>
              <a:ext uri="{FF2B5EF4-FFF2-40B4-BE49-F238E27FC236}">
                <a16:creationId xmlns:a16="http://schemas.microsoft.com/office/drawing/2014/main" id="{BF856944-2F60-615C-0BBA-CE2D86760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9C2DEE-774A-2E31-DF69-1A4E52BB6CDD}"/>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228374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650791"/>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70" r:id="rId3"/>
    <p:sldLayoutId id="2147483674" r:id="rId4"/>
    <p:sldLayoutId id="2147483661" r:id="rId5"/>
    <p:sldLayoutId id="2147483675" r:id="rId6"/>
    <p:sldLayoutId id="2147483676"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FF392-B022-6E84-07B7-67C4EA3F67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F3F0DD-2C88-B687-FFE0-EEBCBDFD9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A6A57-CB96-04C4-262A-6871B9E5A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0E69E-B7A0-4C39-AC56-246C0BF634FE}" type="datetimeFigureOut">
              <a:rPr lang="en-GB" smtClean="0"/>
              <a:t>28/08/2024</a:t>
            </a:fld>
            <a:endParaRPr lang="en-GB"/>
          </a:p>
        </p:txBody>
      </p:sp>
      <p:sp>
        <p:nvSpPr>
          <p:cNvPr id="5" name="Footer Placeholder 4">
            <a:extLst>
              <a:ext uri="{FF2B5EF4-FFF2-40B4-BE49-F238E27FC236}">
                <a16:creationId xmlns:a16="http://schemas.microsoft.com/office/drawing/2014/main" id="{D434188C-BD8E-999C-ECB3-A2D291C0A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E7DBC5-B515-121A-1977-823E09E81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1AB1F-A052-4008-9EA4-930E1D67E5A2}" type="slidenum">
              <a:rPr lang="en-GB" smtClean="0"/>
              <a:t>‹#›</a:t>
            </a:fld>
            <a:endParaRPr lang="en-GB"/>
          </a:p>
        </p:txBody>
      </p:sp>
    </p:spTree>
    <p:extLst>
      <p:ext uri="{BB962C8B-B14F-4D97-AF65-F5344CB8AC3E}">
        <p14:creationId xmlns:p14="http://schemas.microsoft.com/office/powerpoint/2010/main" val="2351786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69" r:id="rId6"/>
    <p:sldLayoutId id="2147483671" r:id="rId7"/>
    <p:sldLayoutId id="2147483672" r:id="rId8"/>
    <p:sldLayoutId id="21474836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mississippitoday.org/2023/02/27/part-three-shaky-science-fractured-families/" TargetMode="Externa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S_Ny_aOWI-k?feature=oembed" TargetMode="Externa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blogs.lse.ac.uk/politicsandpolicy/a-left-realist-critique-of-prevent/" TargetMode="External"/><Relationship Id="rId3" Type="http://schemas.openxmlformats.org/officeDocument/2006/relationships/diagramLayout" Target="../diagrams/layout6.xml"/><Relationship Id="rId7" Type="http://schemas.openxmlformats.org/officeDocument/2006/relationships/image" Target="../media/image39.jp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uidance/prevent-duty-trainin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en/reminder-note-sticky-note-1922255/" TargetMode="External"/><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media/669e7501ab418ab055592a7b/Working_together_to_safeguard_children_2023.pdf" TargetMode="External"/><Relationship Id="rId2" Type="http://schemas.openxmlformats.org/officeDocument/2006/relationships/hyperlink" Target="https://assets.publishing.service.gov.uk/media/6650a1967b792ffff71a83e8/Keeping_children_safe_in_education_2024.pdf"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gov.uk/whistleblowing" TargetMode="External"/><Relationship Id="rId4" Type="http://schemas.openxmlformats.org/officeDocument/2006/relationships/hyperlink" Target="https://www.nspcc.org.uk/keeping-children-safe/reporting-abuse/dedicated-helplines/whistleblowing-advice-lin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gloucestershire.gov.uk/gsc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lgfl.net/safeguarding/kcsie-quizze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dsp.stackexchange.com/questions/10262/jigsaw-puzzle-isolating-the-pieces-separating-stuck-blob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FA45-F95F-DDC0-B872-2DC6E0C6C6CD}"/>
              </a:ext>
            </a:extLst>
          </p:cNvPr>
          <p:cNvSpPr>
            <a:spLocks noGrp="1"/>
          </p:cNvSpPr>
          <p:nvPr>
            <p:ph type="title"/>
          </p:nvPr>
        </p:nvSpPr>
        <p:spPr/>
        <p:txBody>
          <a:bodyPr/>
          <a:lstStyle/>
          <a:p>
            <a:r>
              <a:rPr lang="en-GB" dirty="0"/>
              <a:t>Trust Staff Safeguarding Update</a:t>
            </a:r>
          </a:p>
        </p:txBody>
      </p:sp>
      <p:sp>
        <p:nvSpPr>
          <p:cNvPr id="3" name="Text Placeholder 2">
            <a:extLst>
              <a:ext uri="{FF2B5EF4-FFF2-40B4-BE49-F238E27FC236}">
                <a16:creationId xmlns:a16="http://schemas.microsoft.com/office/drawing/2014/main" id="{958CE3F0-5DB2-9458-0F74-6E15D9CCDD81}"/>
              </a:ext>
            </a:extLst>
          </p:cNvPr>
          <p:cNvSpPr>
            <a:spLocks noGrp="1"/>
          </p:cNvSpPr>
          <p:nvPr>
            <p:ph type="body" sz="half" idx="2"/>
          </p:nvPr>
        </p:nvSpPr>
        <p:spPr/>
        <p:txBody>
          <a:bodyPr/>
          <a:lstStyle/>
          <a:p>
            <a:pPr algn="ctr"/>
            <a:r>
              <a:rPr lang="en-GB" sz="3000" dirty="0">
                <a:solidFill>
                  <a:srgbClr val="7030A0"/>
                </a:solidFill>
              </a:rPr>
              <a:t>September 2024</a:t>
            </a:r>
          </a:p>
        </p:txBody>
      </p:sp>
    </p:spTree>
    <p:extLst>
      <p:ext uri="{BB962C8B-B14F-4D97-AF65-F5344CB8AC3E}">
        <p14:creationId xmlns:p14="http://schemas.microsoft.com/office/powerpoint/2010/main" val="264564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7716-85F5-841C-A081-BEC0E5BAC034}"/>
              </a:ext>
            </a:extLst>
          </p:cNvPr>
          <p:cNvSpPr>
            <a:spLocks noGrp="1"/>
          </p:cNvSpPr>
          <p:nvPr>
            <p:ph type="title"/>
          </p:nvPr>
        </p:nvSpPr>
        <p:spPr/>
        <p:txBody>
          <a:bodyPr/>
          <a:lstStyle/>
          <a:p>
            <a:r>
              <a:rPr lang="en-GB" dirty="0"/>
              <a:t>What staff should know and do</a:t>
            </a:r>
          </a:p>
        </p:txBody>
      </p:sp>
      <p:sp>
        <p:nvSpPr>
          <p:cNvPr id="3" name="Content Placeholder 2">
            <a:extLst>
              <a:ext uri="{FF2B5EF4-FFF2-40B4-BE49-F238E27FC236}">
                <a16:creationId xmlns:a16="http://schemas.microsoft.com/office/drawing/2014/main" id="{6DF5AAFD-690D-D914-59D1-0C5F7858192C}"/>
              </a:ext>
            </a:extLst>
          </p:cNvPr>
          <p:cNvSpPr>
            <a:spLocks noGrp="1"/>
          </p:cNvSpPr>
          <p:nvPr>
            <p:ph idx="1"/>
          </p:nvPr>
        </p:nvSpPr>
        <p:spPr/>
        <p:txBody>
          <a:bodyPr>
            <a:normAutofit fontScale="92500" lnSpcReduction="10000"/>
          </a:bodyPr>
          <a:lstStyle/>
          <a:p>
            <a:pPr marL="0" indent="0" algn="just">
              <a:buNone/>
            </a:pPr>
            <a:r>
              <a:rPr lang="en-US" sz="2200" dirty="0"/>
              <a:t>S</a:t>
            </a:r>
            <a:r>
              <a:rPr lang="en-US" sz="2200" i="0" u="none" strike="noStrike" baseline="0" dirty="0"/>
              <a:t>taff should also be aware of:</a:t>
            </a:r>
            <a:r>
              <a:rPr lang="en-US" sz="2200" dirty="0"/>
              <a:t> </a:t>
            </a:r>
            <a:endParaRPr lang="en-US" sz="2200" i="0" u="none" strike="noStrike" baseline="0" dirty="0">
              <a:cs typeface="Arial"/>
            </a:endParaRPr>
          </a:p>
          <a:p>
            <a:pPr algn="just">
              <a:buFont typeface="Wingdings" panose="05000000000000000000" pitchFamily="2" charset="2"/>
              <a:buChar char="§"/>
            </a:pPr>
            <a:r>
              <a:rPr lang="en-US" sz="2200" i="0" u="none" strike="noStrike" baseline="0" dirty="0"/>
              <a:t>Their local early help process and understand their role within this.</a:t>
            </a:r>
            <a:r>
              <a:rPr lang="en-US" sz="2200" dirty="0"/>
              <a:t> </a:t>
            </a:r>
            <a:endParaRPr lang="en-US" sz="2200" i="0" u="none" strike="noStrike" baseline="0" dirty="0">
              <a:cs typeface="Arial"/>
            </a:endParaRPr>
          </a:p>
          <a:p>
            <a:pPr algn="just">
              <a:buFont typeface="Wingdings" panose="05000000000000000000" pitchFamily="2" charset="2"/>
              <a:buChar char="§"/>
            </a:pPr>
            <a:r>
              <a:rPr lang="en-US" sz="2200" i="0" u="none" strike="noStrike" baseline="0" dirty="0"/>
              <a:t>How to make a referral to children and social care for assessments under the Children Act 1989.</a:t>
            </a:r>
            <a:r>
              <a:rPr lang="en-US" sz="2200" dirty="0"/>
              <a:t> </a:t>
            </a:r>
            <a:endParaRPr lang="en-US" sz="2200" i="0" u="none" strike="noStrike" baseline="0" dirty="0">
              <a:cs typeface="Arial"/>
            </a:endParaRPr>
          </a:p>
          <a:p>
            <a:pPr algn="just">
              <a:buFont typeface="Wingdings" panose="05000000000000000000" pitchFamily="2" charset="2"/>
              <a:buChar char="§"/>
            </a:pPr>
            <a:r>
              <a:rPr lang="en-US" sz="2200" i="0" u="none" strike="noStrike" baseline="0" dirty="0">
                <a:cs typeface="Arial"/>
              </a:rPr>
              <a:t>How to build trusted relationships with pupils that facilitate communication.</a:t>
            </a:r>
          </a:p>
          <a:p>
            <a:pPr algn="just">
              <a:buFont typeface="Wingdings" panose="05000000000000000000" pitchFamily="2" charset="2"/>
              <a:buChar char="§"/>
            </a:pPr>
            <a:r>
              <a:rPr lang="en-US" sz="2200" i="0" u="none" strike="noStrike" baseline="0" dirty="0">
                <a:cs typeface="Arial"/>
              </a:rPr>
              <a:t>What to do if a child reports that they are being abused, exploited or neglected, including how to maintain an appropriate level of confidentiality – this means only involving those who need to be involved. Staff should never promise a child they will not tell anyone about the report of abuse. Staff should be able to reassure victims that they are being taken seriously and that they will be supported and kept safe.</a:t>
            </a:r>
            <a:r>
              <a:rPr lang="en-US" sz="2200" dirty="0">
                <a:cs typeface="Arial"/>
              </a:rPr>
              <a:t> </a:t>
            </a:r>
            <a:endParaRPr lang="en-US" sz="2200" i="0" u="none" strike="noStrike" baseline="0" dirty="0">
              <a:cs typeface="Arial"/>
            </a:endParaRPr>
          </a:p>
          <a:p>
            <a:pPr algn="just">
              <a:buFont typeface="Wingdings" panose="05000000000000000000" pitchFamily="2" charset="2"/>
              <a:buChar char="§"/>
            </a:pPr>
            <a:r>
              <a:rPr lang="en-US" sz="2200" i="0" u="none" strike="noStrike" baseline="0" dirty="0">
                <a:cs typeface="Arial"/>
              </a:rPr>
              <a:t>The fact that children may not feel ready or know how to tell someone that they are being abused, exploited, or neglected, and/or they may not </a:t>
            </a:r>
            <a:r>
              <a:rPr lang="en-US" sz="2200" i="0" u="none" strike="noStrike" baseline="0" dirty="0" err="1">
                <a:cs typeface="Arial"/>
              </a:rPr>
              <a:t>recognise</a:t>
            </a:r>
            <a:r>
              <a:rPr lang="en-US" sz="2200" i="0" u="none" strike="noStrike" baseline="0" dirty="0">
                <a:cs typeface="Arial"/>
              </a:rPr>
              <a:t> their experiences as harmful, e.g. due to feeling embarrassed, humiliated, or threatened. This can be exacerbated by factors such as vulnerability, SEND, sexual orientation and language barriers. Staff should still maintain professional curiosity and speak to the DSL if they have concerns.</a:t>
            </a:r>
            <a:r>
              <a:rPr lang="en-US" sz="2200" dirty="0">
                <a:cs typeface="Arial"/>
              </a:rPr>
              <a:t> </a:t>
            </a:r>
          </a:p>
          <a:p>
            <a:endParaRPr lang="en-GB" dirty="0"/>
          </a:p>
        </p:txBody>
      </p:sp>
    </p:spTree>
    <p:extLst>
      <p:ext uri="{BB962C8B-B14F-4D97-AF65-F5344CB8AC3E}">
        <p14:creationId xmlns:p14="http://schemas.microsoft.com/office/powerpoint/2010/main" val="341771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3A9C-B42E-63FD-8841-93417BB66052}"/>
              </a:ext>
            </a:extLst>
          </p:cNvPr>
          <p:cNvSpPr>
            <a:spLocks noGrp="1"/>
          </p:cNvSpPr>
          <p:nvPr>
            <p:ph type="title"/>
          </p:nvPr>
        </p:nvSpPr>
        <p:spPr>
          <a:xfrm>
            <a:off x="621792" y="1161288"/>
            <a:ext cx="3602736" cy="4526280"/>
          </a:xfrm>
        </p:spPr>
        <p:txBody>
          <a:bodyPr>
            <a:normAutofit/>
          </a:bodyPr>
          <a:lstStyle/>
          <a:p>
            <a:r>
              <a:rPr lang="en-GB" sz="4000"/>
              <a:t>KCSIE  2024 -  what’s new ? </a:t>
            </a:r>
          </a:p>
        </p:txBody>
      </p:sp>
      <p:graphicFrame>
        <p:nvGraphicFramePr>
          <p:cNvPr id="5" name="Content Placeholder 2">
            <a:extLst>
              <a:ext uri="{FF2B5EF4-FFF2-40B4-BE49-F238E27FC236}">
                <a16:creationId xmlns:a16="http://schemas.microsoft.com/office/drawing/2014/main" id="{653D03B6-0896-19A8-4FB6-CB4A3B3109F8}"/>
              </a:ext>
            </a:extLst>
          </p:cNvPr>
          <p:cNvGraphicFramePr>
            <a:graphicFrameLocks noGrp="1"/>
          </p:cNvGraphicFramePr>
          <p:nvPr>
            <p:ph idx="1"/>
          </p:nvPr>
        </p:nvGraphicFramePr>
        <p:xfrm>
          <a:off x="5323332" y="775808"/>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12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DCE91-B1A8-0637-BCC0-5BE6475E35A0}"/>
              </a:ext>
            </a:extLst>
          </p:cNvPr>
          <p:cNvSpPr>
            <a:spLocks noGrp="1"/>
          </p:cNvSpPr>
          <p:nvPr>
            <p:ph type="title"/>
          </p:nvPr>
        </p:nvSpPr>
        <p:spPr>
          <a:xfrm>
            <a:off x="630936" y="640080"/>
            <a:ext cx="4818888" cy="1481328"/>
          </a:xfrm>
        </p:spPr>
        <p:txBody>
          <a:bodyPr anchor="b">
            <a:normAutofit/>
          </a:bodyPr>
          <a:lstStyle/>
          <a:p>
            <a:r>
              <a:rPr lang="en-GB" sz="3800" dirty="0"/>
              <a:t>Safeguarding definition </a:t>
            </a:r>
            <a:r>
              <a:rPr lang="en-GB" sz="3800" dirty="0" err="1"/>
              <a:t>KCSiE</a:t>
            </a:r>
            <a:r>
              <a:rPr lang="en-GB" sz="3800" dirty="0"/>
              <a:t> 2024</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93B881-EF2F-FA43-8DD4-145505DD4021}"/>
              </a:ext>
            </a:extLst>
          </p:cNvPr>
          <p:cNvSpPr>
            <a:spLocks noGrp="1"/>
          </p:cNvSpPr>
          <p:nvPr>
            <p:ph idx="1"/>
          </p:nvPr>
        </p:nvSpPr>
        <p:spPr>
          <a:xfrm>
            <a:off x="630936" y="2660904"/>
            <a:ext cx="4818888" cy="3547872"/>
          </a:xfrm>
        </p:spPr>
        <p:txBody>
          <a:bodyPr anchor="t">
            <a:normAutofit/>
          </a:bodyPr>
          <a:lstStyle/>
          <a:p>
            <a:r>
              <a:rPr lang="en-GB" sz="1500" b="1">
                <a:highlight>
                  <a:srgbClr val="FFFF00"/>
                </a:highlight>
              </a:rPr>
              <a:t>Providing</a:t>
            </a:r>
            <a:r>
              <a:rPr lang="en-GB" sz="1500">
                <a:highlight>
                  <a:srgbClr val="FFFF00"/>
                </a:highlight>
              </a:rPr>
              <a:t> </a:t>
            </a:r>
            <a:r>
              <a:rPr lang="en-GB" sz="1500" b="1">
                <a:highlight>
                  <a:srgbClr val="FFFF00"/>
                </a:highlight>
              </a:rPr>
              <a:t>help and support to meet the needs of children as soon as problems emerge</a:t>
            </a:r>
          </a:p>
          <a:p>
            <a:r>
              <a:rPr lang="en-GB" sz="1500" b="1"/>
              <a:t>Protecting </a:t>
            </a:r>
            <a:r>
              <a:rPr lang="en-GB" sz="1500"/>
              <a:t>children from maltreatment, </a:t>
            </a:r>
            <a:r>
              <a:rPr lang="en-GB" sz="1500" b="1">
                <a:highlight>
                  <a:srgbClr val="FFFF00"/>
                </a:highlight>
              </a:rPr>
              <a:t>whether that is within or outside the home, including online</a:t>
            </a:r>
          </a:p>
          <a:p>
            <a:r>
              <a:rPr lang="en-GB" sz="1500" b="1"/>
              <a:t>Preventing </a:t>
            </a:r>
            <a:r>
              <a:rPr lang="en-GB" sz="1500"/>
              <a:t>impairment of children’s mental and physical health or development</a:t>
            </a:r>
          </a:p>
          <a:p>
            <a:r>
              <a:rPr lang="en-GB" sz="1500" b="1"/>
              <a:t>Ensuring</a:t>
            </a:r>
            <a:r>
              <a:rPr lang="en-GB" sz="1500"/>
              <a:t> that children grow up in circumstances consistent with the provision of safe and effective care</a:t>
            </a:r>
          </a:p>
          <a:p>
            <a:r>
              <a:rPr lang="en-GB" sz="1500" b="1"/>
              <a:t>Taking action </a:t>
            </a:r>
            <a:r>
              <a:rPr lang="en-GB" sz="1500"/>
              <a:t>to enable all children to have the best outcomes </a:t>
            </a:r>
            <a:endParaRPr lang="en-GB" sz="1500">
              <a:highlight>
                <a:srgbClr val="FFFF00"/>
              </a:highlight>
            </a:endParaRPr>
          </a:p>
        </p:txBody>
      </p:sp>
      <p:pic>
        <p:nvPicPr>
          <p:cNvPr id="4" name="Picture 3">
            <a:extLst>
              <a:ext uri="{FF2B5EF4-FFF2-40B4-BE49-F238E27FC236}">
                <a16:creationId xmlns:a16="http://schemas.microsoft.com/office/drawing/2014/main" id="{6495C061-EC7F-8CA5-CC1D-A0744B022D38}"/>
              </a:ext>
            </a:extLst>
          </p:cNvPr>
          <p:cNvPicPr>
            <a:picLocks noChangeAspect="1"/>
          </p:cNvPicPr>
          <p:nvPr/>
        </p:nvPicPr>
        <p:blipFill>
          <a:blip r:embed="rId3"/>
          <a:stretch>
            <a:fillRect/>
          </a:stretch>
        </p:blipFill>
        <p:spPr>
          <a:xfrm>
            <a:off x="6099048" y="2303088"/>
            <a:ext cx="5458968" cy="2251824"/>
          </a:xfrm>
          <a:prstGeom prst="rect">
            <a:avLst/>
          </a:prstGeom>
        </p:spPr>
      </p:pic>
    </p:spTree>
    <p:extLst>
      <p:ext uri="{BB962C8B-B14F-4D97-AF65-F5344CB8AC3E}">
        <p14:creationId xmlns:p14="http://schemas.microsoft.com/office/powerpoint/2010/main" val="28965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8665993-9C58-6E1A-FC69-FFF120E90766}"/>
              </a:ext>
            </a:extLst>
          </p:cNvPr>
          <p:cNvSpPr>
            <a:spLocks noGrp="1" noChangeArrowheads="1"/>
          </p:cNvSpPr>
          <p:nvPr>
            <p:ph type="title"/>
          </p:nvPr>
        </p:nvSpPr>
        <p:spPr>
          <a:xfrm>
            <a:off x="692150" y="549275"/>
            <a:ext cx="10780713" cy="1143000"/>
          </a:xfrm>
        </p:spPr>
        <p:txBody>
          <a:bodyPr/>
          <a:lstStyle/>
          <a:p>
            <a:r>
              <a:rPr lang="en-US" altLang="en-US"/>
              <a:t>What do we mean by ‘Significant Harm’?</a:t>
            </a:r>
          </a:p>
        </p:txBody>
      </p:sp>
      <p:sp>
        <p:nvSpPr>
          <p:cNvPr id="51203" name="Content Placeholder 2">
            <a:extLst>
              <a:ext uri="{FF2B5EF4-FFF2-40B4-BE49-F238E27FC236}">
                <a16:creationId xmlns:a16="http://schemas.microsoft.com/office/drawing/2014/main" id="{05BFAF0C-7714-C3BF-98C6-7DAAA7D10563}"/>
              </a:ext>
            </a:extLst>
          </p:cNvPr>
          <p:cNvSpPr>
            <a:spLocks noGrp="1" noChangeArrowheads="1"/>
          </p:cNvSpPr>
          <p:nvPr>
            <p:ph idx="1"/>
          </p:nvPr>
        </p:nvSpPr>
        <p:spPr>
          <a:xfrm>
            <a:off x="692150" y="1484313"/>
            <a:ext cx="10780713" cy="4330700"/>
          </a:xfrm>
        </p:spPr>
        <p:txBody>
          <a:bodyPr/>
          <a:lstStyle/>
          <a:p>
            <a:pPr marL="0" indent="0">
              <a:spcBef>
                <a:spcPts val="600"/>
              </a:spcBef>
              <a:buFontTx/>
              <a:buNone/>
              <a:defRPr/>
            </a:pPr>
            <a:r>
              <a:rPr lang="en-GB" sz="2400" dirty="0"/>
              <a:t>It is:</a:t>
            </a:r>
          </a:p>
          <a:p>
            <a:pPr>
              <a:spcBef>
                <a:spcPts val="600"/>
              </a:spcBef>
              <a:defRPr/>
            </a:pPr>
            <a:r>
              <a:rPr lang="en-GB" sz="2400" dirty="0"/>
              <a:t>ill-treatment or impairment of health or development including for example impairment suffered from seeing or hearing the ill-treatment of another;</a:t>
            </a:r>
          </a:p>
          <a:p>
            <a:pPr marL="0" indent="0">
              <a:spcBef>
                <a:spcPts val="600"/>
              </a:spcBef>
              <a:buFontTx/>
              <a:buNone/>
              <a:defRPr/>
            </a:pPr>
            <a:r>
              <a:rPr lang="en-GB" sz="2400" dirty="0"/>
              <a:t>As a result of: </a:t>
            </a:r>
          </a:p>
          <a:p>
            <a:pPr>
              <a:spcBef>
                <a:spcPts val="600"/>
              </a:spcBef>
              <a:defRPr/>
            </a:pPr>
            <a:r>
              <a:rPr lang="en-GB" sz="2400" dirty="0"/>
              <a:t>a single traumatic event </a:t>
            </a:r>
          </a:p>
          <a:p>
            <a:pPr>
              <a:spcBef>
                <a:spcPts val="600"/>
              </a:spcBef>
              <a:defRPr/>
            </a:pPr>
            <a:r>
              <a:rPr lang="en-GB" sz="2400" dirty="0">
                <a:solidFill>
                  <a:srgbClr val="000000"/>
                </a:solidFill>
              </a:rPr>
              <a:t>witnessing domestic violence or an awareness of domestic violence within their home environment</a:t>
            </a:r>
          </a:p>
          <a:p>
            <a:pPr>
              <a:spcBef>
                <a:spcPts val="600"/>
              </a:spcBef>
              <a:defRPr/>
            </a:pPr>
            <a:r>
              <a:rPr lang="en-GB" sz="2400" dirty="0"/>
              <a:t>the cumulative effect of significant events, both acute and long-standing, or </a:t>
            </a:r>
          </a:p>
          <a:p>
            <a:pPr>
              <a:spcBef>
                <a:spcPts val="600"/>
              </a:spcBef>
              <a:defRPr/>
            </a:pPr>
            <a:r>
              <a:rPr lang="en-GB" sz="2400" dirty="0"/>
              <a:t>the damaging impact of neglect which interrupt and change or damage the child's physical and psychological development.</a:t>
            </a:r>
            <a:endParaRPr lang="en-US" altLang="en-US" sz="2400" dirty="0"/>
          </a:p>
        </p:txBody>
      </p:sp>
      <p:pic>
        <p:nvPicPr>
          <p:cNvPr id="76804" name="Picture 2">
            <a:extLst>
              <a:ext uri="{FF2B5EF4-FFF2-40B4-BE49-F238E27FC236}">
                <a16:creationId xmlns:a16="http://schemas.microsoft.com/office/drawing/2014/main" id="{AFBF77F2-4A13-A83D-AE8F-A9C6C8E25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813" y="152400"/>
            <a:ext cx="18716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97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3C3F5E-9297-B5F5-6704-C498B1F1846A}"/>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kern="1200">
                <a:solidFill>
                  <a:schemeClr val="tx1"/>
                </a:solidFill>
                <a:latin typeface="+mj-lt"/>
                <a:ea typeface="+mj-ea"/>
                <a:cs typeface="+mj-cs"/>
              </a:rPr>
              <a:t>Categories of Abuse</a:t>
            </a:r>
          </a:p>
        </p:txBody>
      </p:sp>
      <p:sp>
        <p:nvSpPr>
          <p:cNvPr id="29" name="Rectangle 2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961F6E60-9960-73EC-6235-9958F9CFE1DD}"/>
              </a:ext>
            </a:extLst>
          </p:cNvPr>
          <p:cNvSpPr txBox="1"/>
          <p:nvPr/>
        </p:nvSpPr>
        <p:spPr>
          <a:xfrm>
            <a:off x="841248" y="2252870"/>
            <a:ext cx="3412219" cy="356025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kumimoji="0" lang="en-US" sz="1700" b="0" i="0" u="none" strike="noStrike" cap="none" spc="0" normalizeH="0" baseline="0" noProof="0">
                <a:ln>
                  <a:noFill/>
                </a:ln>
                <a:effectLst/>
                <a:uLnTx/>
                <a:uFillTx/>
              </a:rPr>
              <a:t>‘It does happen here’</a:t>
            </a:r>
            <a:endParaRPr lang="en-US" sz="1700"/>
          </a:p>
        </p:txBody>
      </p:sp>
      <p:pic>
        <p:nvPicPr>
          <p:cNvPr id="4" name="Content Placeholder 3" descr="A cartoon character holding a question mark&#10;&#10;Description automatically generated">
            <a:extLst>
              <a:ext uri="{FF2B5EF4-FFF2-40B4-BE49-F238E27FC236}">
                <a16:creationId xmlns:a16="http://schemas.microsoft.com/office/drawing/2014/main" id="{40D8F822-9590-18E1-B935-0E520BD59D33}"/>
              </a:ext>
            </a:extLst>
          </p:cNvPr>
          <p:cNvPicPr>
            <a:picLocks noChangeAspect="1"/>
          </p:cNvPicPr>
          <p:nvPr/>
        </p:nvPicPr>
        <p:blipFill>
          <a:blip r:embed="rId3"/>
          <a:stretch>
            <a:fillRect/>
          </a:stretch>
        </p:blipFill>
        <p:spPr>
          <a:xfrm>
            <a:off x="5120640" y="1945971"/>
            <a:ext cx="2444348" cy="2444348"/>
          </a:xfrm>
          <a:prstGeom prst="rect">
            <a:avLst/>
          </a:prstGeom>
          <a:noFill/>
        </p:spPr>
      </p:pic>
      <p:sp>
        <p:nvSpPr>
          <p:cNvPr id="8" name="Flowchart: Connector 7">
            <a:extLst>
              <a:ext uri="{FF2B5EF4-FFF2-40B4-BE49-F238E27FC236}">
                <a16:creationId xmlns:a16="http://schemas.microsoft.com/office/drawing/2014/main" id="{B6D1E26F-15AE-419B-1C8D-BBD31C6FCE8D}"/>
              </a:ext>
            </a:extLst>
          </p:cNvPr>
          <p:cNvSpPr/>
          <p:nvPr/>
        </p:nvSpPr>
        <p:spPr>
          <a:xfrm>
            <a:off x="9247748" y="2817982"/>
            <a:ext cx="1175730" cy="1034644"/>
          </a:xfrm>
          <a:prstGeom prst="flowChartConnector">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12648">
              <a:spcAft>
                <a:spcPts val="600"/>
              </a:spcAft>
            </a:pPr>
            <a:r>
              <a:rPr lang="en-GB" sz="1206" b="1" kern="1200">
                <a:ln w="0"/>
                <a:solidFill>
                  <a:schemeClr val="tx1"/>
                </a:solidFill>
                <a:effectLst>
                  <a:outerShdw blurRad="38100" dist="19050" dir="2700000" algn="tl" rotWithShape="0">
                    <a:schemeClr val="dk1">
                      <a:alpha val="40000"/>
                    </a:schemeClr>
                  </a:outerShdw>
                </a:effectLst>
                <a:latin typeface="+mn-lt"/>
                <a:ea typeface="+mn-ea"/>
                <a:cs typeface="+mn-cs"/>
              </a:rPr>
              <a:t>Child Abuse</a:t>
            </a:r>
            <a:endParaRPr lang="en-GB" b="1">
              <a:ln w="0"/>
              <a:solidFill>
                <a:schemeClr val="tx1"/>
              </a:solidFill>
              <a:effectLst>
                <a:outerShdw blurRad="38100" dist="19050" dir="2700000" algn="tl" rotWithShape="0">
                  <a:schemeClr val="dk1">
                    <a:alpha val="40000"/>
                  </a:schemeClr>
                </a:outerShdw>
              </a:effectLst>
            </a:endParaRPr>
          </a:p>
        </p:txBody>
      </p:sp>
      <p:sp>
        <p:nvSpPr>
          <p:cNvPr id="11" name="Flowchart: Connector 10">
            <a:extLst>
              <a:ext uri="{FF2B5EF4-FFF2-40B4-BE49-F238E27FC236}">
                <a16:creationId xmlns:a16="http://schemas.microsoft.com/office/drawing/2014/main" id="{B0E79ACC-8A07-8DEB-B702-A411127238D4}"/>
              </a:ext>
            </a:extLst>
          </p:cNvPr>
          <p:cNvSpPr/>
          <p:nvPr/>
        </p:nvSpPr>
        <p:spPr>
          <a:xfrm>
            <a:off x="9074443" y="1706393"/>
            <a:ext cx="1414879" cy="1034644"/>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12648">
              <a:spcAft>
                <a:spcPts val="600"/>
              </a:spcAft>
            </a:pPr>
            <a:r>
              <a:rPr lang="en-GB" sz="1206" b="1" kern="1200" dirty="0">
                <a:ln w="0"/>
                <a:solidFill>
                  <a:schemeClr val="tx1"/>
                </a:solidFill>
                <a:effectLst>
                  <a:outerShdw blurRad="38100" dist="19050" dir="2700000" algn="tl" rotWithShape="0">
                    <a:schemeClr val="dk1">
                      <a:alpha val="40000"/>
                    </a:schemeClr>
                  </a:outerShdw>
                </a:effectLst>
                <a:latin typeface="+mn-lt"/>
                <a:ea typeface="+mn-ea"/>
                <a:cs typeface="+mn-cs"/>
              </a:rPr>
              <a:t>Physical abuse</a:t>
            </a:r>
            <a:endParaRPr lang="en-GB" b="1" dirty="0">
              <a:ln w="0"/>
              <a:solidFill>
                <a:schemeClr val="tx1"/>
              </a:solidFill>
              <a:effectLst>
                <a:outerShdw blurRad="38100" dist="19050" dir="2700000" algn="tl" rotWithShape="0">
                  <a:schemeClr val="dk1">
                    <a:alpha val="40000"/>
                  </a:schemeClr>
                </a:outerShdw>
              </a:effectLst>
            </a:endParaRPr>
          </a:p>
        </p:txBody>
      </p:sp>
      <p:sp>
        <p:nvSpPr>
          <p:cNvPr id="18" name="Flowchart: Connector 17">
            <a:extLst>
              <a:ext uri="{FF2B5EF4-FFF2-40B4-BE49-F238E27FC236}">
                <a16:creationId xmlns:a16="http://schemas.microsoft.com/office/drawing/2014/main" id="{93BC467D-879B-A273-8F2F-DAFD6F672AEF}"/>
              </a:ext>
            </a:extLst>
          </p:cNvPr>
          <p:cNvSpPr/>
          <p:nvPr/>
        </p:nvSpPr>
        <p:spPr>
          <a:xfrm>
            <a:off x="10601742" y="2758733"/>
            <a:ext cx="1175730" cy="1034644"/>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12648">
              <a:spcAft>
                <a:spcPts val="600"/>
              </a:spcAft>
            </a:pPr>
            <a:r>
              <a:rPr lang="en-GB" sz="1206" b="1" kern="1200">
                <a:solidFill>
                  <a:schemeClr val="tx1"/>
                </a:solidFill>
                <a:latin typeface="+mn-lt"/>
                <a:ea typeface="+mn-ea"/>
                <a:cs typeface="+mn-cs"/>
              </a:rPr>
              <a:t>Sexual abuse</a:t>
            </a:r>
            <a:endParaRPr lang="en-GB" b="1">
              <a:solidFill>
                <a:schemeClr val="tx1"/>
              </a:solidFill>
            </a:endParaRPr>
          </a:p>
        </p:txBody>
      </p:sp>
      <p:sp>
        <p:nvSpPr>
          <p:cNvPr id="19" name="Flowchart: Connector 18">
            <a:extLst>
              <a:ext uri="{FF2B5EF4-FFF2-40B4-BE49-F238E27FC236}">
                <a16:creationId xmlns:a16="http://schemas.microsoft.com/office/drawing/2014/main" id="{5E1DB104-2AEA-772B-C07B-13CE9B796244}"/>
              </a:ext>
            </a:extLst>
          </p:cNvPr>
          <p:cNvSpPr/>
          <p:nvPr/>
        </p:nvSpPr>
        <p:spPr>
          <a:xfrm>
            <a:off x="7996671" y="2793799"/>
            <a:ext cx="1077772" cy="1006242"/>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12648">
              <a:spcAft>
                <a:spcPts val="600"/>
              </a:spcAft>
            </a:pPr>
            <a:r>
              <a:rPr lang="en-GB" sz="1206" b="1" kern="1200">
                <a:solidFill>
                  <a:schemeClr val="tx1"/>
                </a:solidFill>
                <a:latin typeface="+mn-lt"/>
                <a:ea typeface="+mn-ea"/>
                <a:cs typeface="+mn-cs"/>
              </a:rPr>
              <a:t>Neglect</a:t>
            </a:r>
            <a:endParaRPr lang="en-GB" b="1">
              <a:solidFill>
                <a:schemeClr val="tx1"/>
              </a:solidFill>
            </a:endParaRPr>
          </a:p>
        </p:txBody>
      </p:sp>
      <p:sp>
        <p:nvSpPr>
          <p:cNvPr id="20" name="Flowchart: Connector 19">
            <a:extLst>
              <a:ext uri="{FF2B5EF4-FFF2-40B4-BE49-F238E27FC236}">
                <a16:creationId xmlns:a16="http://schemas.microsoft.com/office/drawing/2014/main" id="{089F429A-491B-43B6-FCB3-C9FDCDD6DF5E}"/>
              </a:ext>
            </a:extLst>
          </p:cNvPr>
          <p:cNvSpPr/>
          <p:nvPr/>
        </p:nvSpPr>
        <p:spPr>
          <a:xfrm>
            <a:off x="9074443" y="3929572"/>
            <a:ext cx="1431213" cy="1121451"/>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12648">
              <a:spcAft>
                <a:spcPts val="600"/>
              </a:spcAft>
            </a:pPr>
            <a:r>
              <a:rPr lang="en-GB" sz="1206" b="1" kern="1200" dirty="0">
                <a:solidFill>
                  <a:schemeClr val="tx1"/>
                </a:solidFill>
                <a:latin typeface="+mn-lt"/>
                <a:ea typeface="+mn-ea"/>
                <a:cs typeface="+mn-cs"/>
              </a:rPr>
              <a:t>Emotional abuse</a:t>
            </a:r>
            <a:endParaRPr lang="en-GB" b="1" dirty="0">
              <a:solidFill>
                <a:schemeClr val="tx1"/>
              </a:solidFill>
            </a:endParaRPr>
          </a:p>
        </p:txBody>
      </p:sp>
    </p:spTree>
    <p:extLst>
      <p:ext uri="{BB962C8B-B14F-4D97-AF65-F5344CB8AC3E}">
        <p14:creationId xmlns:p14="http://schemas.microsoft.com/office/powerpoint/2010/main" val="2926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4330-8F9A-8A3B-D31A-9402841797FB}"/>
              </a:ext>
            </a:extLst>
          </p:cNvPr>
          <p:cNvSpPr>
            <a:spLocks noGrp="1"/>
          </p:cNvSpPr>
          <p:nvPr>
            <p:ph type="title"/>
          </p:nvPr>
        </p:nvSpPr>
        <p:spPr/>
        <p:txBody>
          <a:bodyPr/>
          <a:lstStyle/>
          <a:p>
            <a:r>
              <a:rPr lang="en-GB" dirty="0"/>
              <a:t>Definitions and indicators of abuse</a:t>
            </a:r>
          </a:p>
        </p:txBody>
      </p:sp>
      <p:sp>
        <p:nvSpPr>
          <p:cNvPr id="3" name="Content Placeholder 2">
            <a:extLst>
              <a:ext uri="{FF2B5EF4-FFF2-40B4-BE49-F238E27FC236}">
                <a16:creationId xmlns:a16="http://schemas.microsoft.com/office/drawing/2014/main" id="{34D21E2E-8986-EC6A-14D5-2EF6C95CD6CA}"/>
              </a:ext>
            </a:extLst>
          </p:cNvPr>
          <p:cNvSpPr>
            <a:spLocks noGrp="1"/>
          </p:cNvSpPr>
          <p:nvPr>
            <p:ph idx="1"/>
          </p:nvPr>
        </p:nvSpPr>
        <p:spPr/>
        <p:txBody>
          <a:bodyPr>
            <a:normAutofit fontScale="85000" lnSpcReduction="20000"/>
          </a:bodyPr>
          <a:lstStyle/>
          <a:p>
            <a:pPr marL="0" indent="0" algn="just">
              <a:buNone/>
            </a:pPr>
            <a:r>
              <a:rPr lang="en-US" b="1" dirty="0"/>
              <a:t>Neglect</a:t>
            </a:r>
            <a:endParaRPr lang="en-US" b="1" dirty="0">
              <a:cs typeface="Arial"/>
            </a:endParaRPr>
          </a:p>
          <a:p>
            <a:pPr algn="just">
              <a:buFont typeface="Wingdings" panose="05000000000000000000" pitchFamily="2" charset="2"/>
              <a:buChar char="§"/>
            </a:pPr>
            <a:r>
              <a:rPr lang="en-US" dirty="0"/>
              <a:t>The </a:t>
            </a:r>
            <a:r>
              <a:rPr lang="en-US" b="1" dirty="0"/>
              <a:t>persistent failure to meet a child’s basic physical and/or psychological needs</a:t>
            </a:r>
            <a:r>
              <a:rPr lang="en-US" dirty="0"/>
              <a:t>, likely to result in the serious impairment of the child’s health or development.</a:t>
            </a:r>
            <a:endParaRPr lang="en-US" dirty="0">
              <a:cs typeface="Arial"/>
            </a:endParaRPr>
          </a:p>
          <a:p>
            <a:pPr algn="just">
              <a:buFont typeface="Wingdings" panose="05000000000000000000" pitchFamily="2" charset="2"/>
              <a:buChar char="§"/>
            </a:pPr>
            <a:r>
              <a:rPr lang="en-US" dirty="0"/>
              <a:t>Neglect may occur during pregnancy, e.g. as a result of maternal substance abuse.</a:t>
            </a:r>
            <a:endParaRPr lang="en-US" dirty="0">
              <a:cs typeface="Arial"/>
            </a:endParaRPr>
          </a:p>
          <a:p>
            <a:pPr algn="just">
              <a:buFont typeface="Wingdings" panose="05000000000000000000" pitchFamily="2" charset="2"/>
              <a:buChar char="§"/>
            </a:pPr>
            <a:r>
              <a:rPr lang="en-US" dirty="0"/>
              <a:t>Neglect may involve a parent failing to:</a:t>
            </a:r>
            <a:endParaRPr lang="en-US" dirty="0">
              <a:cs typeface="Arial"/>
            </a:endParaRPr>
          </a:p>
          <a:p>
            <a:pPr algn="just">
              <a:buFont typeface="Wingdings" panose="05000000000000000000" pitchFamily="2" charset="2"/>
              <a:buChar char="§"/>
            </a:pPr>
            <a:r>
              <a:rPr lang="en-US" dirty="0"/>
              <a:t>Provide adequate food, clothing and shelter (including exclusion from home or abandonment).</a:t>
            </a:r>
            <a:endParaRPr lang="en-US" dirty="0">
              <a:cs typeface="Arial"/>
            </a:endParaRPr>
          </a:p>
          <a:p>
            <a:pPr algn="just">
              <a:buFont typeface="Wingdings" panose="05000000000000000000" pitchFamily="2" charset="2"/>
              <a:buChar char="§"/>
            </a:pPr>
            <a:r>
              <a:rPr lang="en-US" dirty="0"/>
              <a:t>Protect a child from physical and emotional harm or danger.</a:t>
            </a:r>
            <a:endParaRPr lang="en-US" dirty="0">
              <a:cs typeface="Arial"/>
            </a:endParaRPr>
          </a:p>
          <a:p>
            <a:pPr algn="just">
              <a:buFont typeface="Wingdings" panose="05000000000000000000" pitchFamily="2" charset="2"/>
              <a:buChar char="§"/>
            </a:pPr>
            <a:r>
              <a:rPr lang="en-US" dirty="0"/>
              <a:t>Ensure adequate supervision (including the use of inadequate caregivers).</a:t>
            </a:r>
            <a:endParaRPr lang="en-US" dirty="0">
              <a:cs typeface="Arial"/>
            </a:endParaRPr>
          </a:p>
          <a:p>
            <a:pPr algn="just">
              <a:buFont typeface="Wingdings" panose="05000000000000000000" pitchFamily="2" charset="2"/>
              <a:buChar char="§"/>
            </a:pPr>
            <a:r>
              <a:rPr lang="en-US" dirty="0"/>
              <a:t>Ensure access to appropriate medical care or treatment.</a:t>
            </a:r>
            <a:endParaRPr lang="en-US" dirty="0">
              <a:cs typeface="Arial"/>
            </a:endParaRPr>
          </a:p>
          <a:p>
            <a:pPr algn="just">
              <a:buFont typeface="Wingdings" panose="05000000000000000000" pitchFamily="2" charset="2"/>
              <a:buChar char="§"/>
            </a:pPr>
            <a:r>
              <a:rPr lang="en-US" dirty="0"/>
              <a:t>Respond to a child’s basic emotional needs.</a:t>
            </a:r>
            <a:endParaRPr lang="en-US" sz="2800" b="0" i="0" u="none" strike="noStrike" baseline="0" dirty="0">
              <a:cs typeface="Arial"/>
            </a:endParaRPr>
          </a:p>
          <a:p>
            <a:endParaRPr lang="en-GB" dirty="0"/>
          </a:p>
        </p:txBody>
      </p:sp>
    </p:spTree>
    <p:extLst>
      <p:ext uri="{BB962C8B-B14F-4D97-AF65-F5344CB8AC3E}">
        <p14:creationId xmlns:p14="http://schemas.microsoft.com/office/powerpoint/2010/main" val="55808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1EA4-3A88-733C-F645-3854A5CB8A13}"/>
              </a:ext>
            </a:extLst>
          </p:cNvPr>
          <p:cNvSpPr>
            <a:spLocks noGrp="1"/>
          </p:cNvSpPr>
          <p:nvPr>
            <p:ph type="title"/>
          </p:nvPr>
        </p:nvSpPr>
        <p:spPr/>
        <p:txBody>
          <a:bodyPr/>
          <a:lstStyle/>
          <a:p>
            <a:r>
              <a:rPr lang="en-GB" dirty="0"/>
              <a:t>Definitions and indicators of abuse</a:t>
            </a:r>
          </a:p>
        </p:txBody>
      </p:sp>
      <p:sp>
        <p:nvSpPr>
          <p:cNvPr id="3" name="Content Placeholder 2">
            <a:extLst>
              <a:ext uri="{FF2B5EF4-FFF2-40B4-BE49-F238E27FC236}">
                <a16:creationId xmlns:a16="http://schemas.microsoft.com/office/drawing/2014/main" id="{D5F7B5CF-58A2-7D48-8E98-8FF1D43B1324}"/>
              </a:ext>
            </a:extLst>
          </p:cNvPr>
          <p:cNvSpPr>
            <a:spLocks noGrp="1"/>
          </p:cNvSpPr>
          <p:nvPr>
            <p:ph idx="1"/>
          </p:nvPr>
        </p:nvSpPr>
        <p:spPr/>
        <p:txBody>
          <a:bodyPr>
            <a:normAutofit fontScale="70000" lnSpcReduction="20000"/>
          </a:bodyPr>
          <a:lstStyle/>
          <a:p>
            <a:pPr marL="0" indent="0" algn="just">
              <a:buNone/>
            </a:pPr>
            <a:r>
              <a:rPr lang="en-US" b="1" dirty="0"/>
              <a:t>Physical abuse</a:t>
            </a:r>
            <a:endParaRPr lang="en-US" b="1" dirty="0">
              <a:cs typeface="Arial"/>
            </a:endParaRPr>
          </a:p>
          <a:p>
            <a:pPr algn="just">
              <a:buFont typeface="Wingdings" panose="05000000000000000000" pitchFamily="2" charset="2"/>
              <a:buChar char="§"/>
            </a:pPr>
            <a:r>
              <a:rPr lang="en-US" dirty="0"/>
              <a:t>A form of abuse which may involve hitting, shaking, throwing, poisoning, burning or scalding, drowning, suffocating or otherwise causing physical harm to a child. Physical harm may also be caused when a parent fabricates the symptoms of, or deliberately induces, illness in a child.</a:t>
            </a:r>
            <a:endParaRPr lang="en-US" dirty="0">
              <a:cs typeface="Arial"/>
            </a:endParaRPr>
          </a:p>
          <a:p>
            <a:pPr algn="just"/>
            <a:endParaRPr lang="en-US" dirty="0"/>
          </a:p>
          <a:p>
            <a:pPr marL="0" indent="0" algn="just">
              <a:buNone/>
            </a:pPr>
            <a:r>
              <a:rPr lang="en-US" b="1" dirty="0"/>
              <a:t>Emotional abuse</a:t>
            </a:r>
            <a:endParaRPr lang="en-US" b="1" dirty="0">
              <a:cs typeface="Arial"/>
            </a:endParaRPr>
          </a:p>
          <a:p>
            <a:pPr algn="just">
              <a:buFont typeface="Wingdings" panose="05000000000000000000" pitchFamily="2" charset="2"/>
              <a:buChar char="§"/>
            </a:pPr>
            <a:r>
              <a:rPr lang="en-US" dirty="0"/>
              <a:t>The persistent emotional maltreatment of a child such as to cause </a:t>
            </a:r>
            <a:r>
              <a:rPr lang="en-US" b="1" dirty="0"/>
              <a:t>severe and adverse effects </a:t>
            </a:r>
            <a:r>
              <a:rPr lang="en-US" dirty="0"/>
              <a:t>on the </a:t>
            </a:r>
            <a:r>
              <a:rPr lang="en-US" b="1" dirty="0"/>
              <a:t>child’s emotional development</a:t>
            </a:r>
            <a:r>
              <a:rPr lang="en-US" dirty="0"/>
              <a:t>. It may involve conveying to a child that they are worthless or unloved, inadequate, or valued only if they meet the needs of another person.</a:t>
            </a:r>
            <a:endParaRPr lang="en-US" dirty="0">
              <a:cs typeface="Arial"/>
            </a:endParaRPr>
          </a:p>
          <a:p>
            <a:pPr algn="just">
              <a:buFont typeface="Wingdings" panose="05000000000000000000" pitchFamily="2" charset="2"/>
              <a:buChar char="§"/>
            </a:pPr>
            <a:r>
              <a:rPr lang="en-US" dirty="0"/>
              <a:t>It may include not giving the child opportunities to express their views, deliberately silencing them or ‘making fun’ of what they say or how they communicate. It may include limiting a child’s exploration and social interactions and causing children to feel frightened or in danger. It includes the exploitation and corruption of a child.</a:t>
            </a:r>
            <a:endParaRPr lang="en-US" dirty="0">
              <a:cs typeface="Arial"/>
            </a:endParaRPr>
          </a:p>
          <a:p>
            <a:pPr algn="just">
              <a:buFont typeface="Wingdings" panose="05000000000000000000" pitchFamily="2" charset="2"/>
              <a:buChar char="§"/>
            </a:pPr>
            <a:r>
              <a:rPr lang="en-US" dirty="0"/>
              <a:t>Some level of emotional abuse is </a:t>
            </a:r>
            <a:r>
              <a:rPr lang="en-US" b="1" dirty="0"/>
              <a:t>present in all other types of maltreatment </a:t>
            </a:r>
            <a:r>
              <a:rPr lang="en-US" dirty="0"/>
              <a:t>but may occur on its own.</a:t>
            </a:r>
            <a:endParaRPr lang="en-US" dirty="0">
              <a:cs typeface="Arial"/>
            </a:endParaRPr>
          </a:p>
          <a:p>
            <a:endParaRPr lang="en-GB" dirty="0"/>
          </a:p>
        </p:txBody>
      </p:sp>
    </p:spTree>
    <p:extLst>
      <p:ext uri="{BB962C8B-B14F-4D97-AF65-F5344CB8AC3E}">
        <p14:creationId xmlns:p14="http://schemas.microsoft.com/office/powerpoint/2010/main" val="403928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7D83-1E03-71E1-2553-D0B8FCFA09E2}"/>
              </a:ext>
            </a:extLst>
          </p:cNvPr>
          <p:cNvSpPr>
            <a:spLocks noGrp="1"/>
          </p:cNvSpPr>
          <p:nvPr>
            <p:ph type="title"/>
          </p:nvPr>
        </p:nvSpPr>
        <p:spPr/>
        <p:txBody>
          <a:bodyPr/>
          <a:lstStyle/>
          <a:p>
            <a:r>
              <a:rPr lang="en-GB" dirty="0"/>
              <a:t>Definitions and indicators of abuse</a:t>
            </a:r>
          </a:p>
        </p:txBody>
      </p:sp>
      <p:sp>
        <p:nvSpPr>
          <p:cNvPr id="3" name="Content Placeholder 2">
            <a:extLst>
              <a:ext uri="{FF2B5EF4-FFF2-40B4-BE49-F238E27FC236}">
                <a16:creationId xmlns:a16="http://schemas.microsoft.com/office/drawing/2014/main" id="{DCEA08EB-0E1B-8E35-D409-DD83D717F980}"/>
              </a:ext>
            </a:extLst>
          </p:cNvPr>
          <p:cNvSpPr>
            <a:spLocks noGrp="1"/>
          </p:cNvSpPr>
          <p:nvPr>
            <p:ph idx="1"/>
          </p:nvPr>
        </p:nvSpPr>
        <p:spPr/>
        <p:txBody>
          <a:bodyPr>
            <a:normAutofit fontScale="77500" lnSpcReduction="20000"/>
          </a:bodyPr>
          <a:lstStyle/>
          <a:p>
            <a:pPr marL="0" indent="0" algn="just">
              <a:buNone/>
            </a:pPr>
            <a:r>
              <a:rPr lang="en-US" b="1" dirty="0"/>
              <a:t>Sexual abuse</a:t>
            </a:r>
            <a:endParaRPr lang="en-US" b="1" dirty="0">
              <a:cs typeface="Arial"/>
            </a:endParaRPr>
          </a:p>
          <a:p>
            <a:pPr algn="just">
              <a:buFont typeface="Wingdings" panose="05000000000000000000" pitchFamily="2" charset="2"/>
              <a:buChar char="§"/>
            </a:pPr>
            <a:r>
              <a:rPr lang="en-US" dirty="0"/>
              <a:t>Sexual abuse involves forcing or enticing a child to take part in sexual activities, </a:t>
            </a:r>
            <a:r>
              <a:rPr lang="en-US" b="1" dirty="0"/>
              <a:t>whether or not the child is aware of what is happening</a:t>
            </a:r>
            <a:r>
              <a:rPr lang="en-US" dirty="0"/>
              <a:t>.</a:t>
            </a:r>
            <a:endParaRPr lang="en-US" dirty="0">
              <a:cs typeface="Arial"/>
            </a:endParaRPr>
          </a:p>
          <a:p>
            <a:pPr algn="just">
              <a:buFont typeface="Wingdings" panose="05000000000000000000" pitchFamily="2" charset="2"/>
              <a:buChar char="§"/>
            </a:pPr>
            <a:r>
              <a:rPr lang="en-US" dirty="0"/>
              <a:t>The activities may involve physical contact, both over and under clothing, and penetrative and non-penetrative acts.</a:t>
            </a:r>
            <a:endParaRPr lang="en-US" dirty="0">
              <a:cs typeface="Arial"/>
            </a:endParaRPr>
          </a:p>
          <a:p>
            <a:pPr algn="just">
              <a:buFont typeface="Wingdings" panose="05000000000000000000" pitchFamily="2" charset="2"/>
              <a:buChar char="§"/>
            </a:pPr>
            <a:r>
              <a:rPr lang="en-US" dirty="0"/>
              <a:t>They may also include </a:t>
            </a:r>
            <a:r>
              <a:rPr lang="en-US" b="1" dirty="0"/>
              <a:t>non-contact activities</a:t>
            </a:r>
            <a:r>
              <a:rPr lang="en-US" dirty="0"/>
              <a:t>, such as involving children in looking at, or in the production of, sexual images, watching sexual activities, encouraging children to behave in sexually inappropriate ways, or grooming a child in preparation for abuse.</a:t>
            </a:r>
            <a:endParaRPr lang="en-US" dirty="0">
              <a:cs typeface="Arial"/>
            </a:endParaRPr>
          </a:p>
          <a:p>
            <a:pPr algn="just">
              <a:buFont typeface="Wingdings" panose="05000000000000000000" pitchFamily="2" charset="2"/>
              <a:buChar char="§"/>
            </a:pPr>
            <a:r>
              <a:rPr lang="en-US" dirty="0"/>
              <a:t>Sexual abuse </a:t>
            </a:r>
            <a:r>
              <a:rPr lang="en-US" b="1" dirty="0"/>
              <a:t>can take place online</a:t>
            </a:r>
            <a:r>
              <a:rPr lang="en-US" dirty="0"/>
              <a:t>, and technology can be used </a:t>
            </a:r>
            <a:r>
              <a:rPr lang="en-US" b="1" dirty="0"/>
              <a:t>to facilitate offline abuse</a:t>
            </a:r>
            <a:r>
              <a:rPr lang="en-US" dirty="0"/>
              <a:t>.</a:t>
            </a:r>
            <a:endParaRPr lang="en-US" dirty="0">
              <a:cs typeface="Arial"/>
            </a:endParaRPr>
          </a:p>
          <a:p>
            <a:pPr algn="just">
              <a:buFont typeface="Wingdings" panose="05000000000000000000" pitchFamily="2" charset="2"/>
              <a:buChar char="§"/>
            </a:pPr>
            <a:r>
              <a:rPr lang="en-US" dirty="0"/>
              <a:t>Sexual abuse is not solely perpetrated by adult males. Women can also commit acts of sexual abuse, as can other children.</a:t>
            </a:r>
            <a:endParaRPr lang="en-US" dirty="0">
              <a:cs typeface="Arial"/>
            </a:endParaRPr>
          </a:p>
          <a:p>
            <a:pPr algn="just">
              <a:buFont typeface="Wingdings" panose="05000000000000000000" pitchFamily="2" charset="2"/>
              <a:buChar char="§"/>
            </a:pPr>
            <a:r>
              <a:rPr lang="en-US" dirty="0"/>
              <a:t>Child-on-child abuse is a separate safeguarding issue – </a:t>
            </a:r>
            <a:r>
              <a:rPr lang="en-US" b="1" dirty="0"/>
              <a:t>all staff should be aware of what this involves </a:t>
            </a:r>
            <a:r>
              <a:rPr lang="en-US" dirty="0"/>
              <a:t>and of the Trust’s Child protection and Safeguarding policy.</a:t>
            </a:r>
            <a:endParaRPr lang="en-US" dirty="0">
              <a:cs typeface="Arial"/>
            </a:endParaRPr>
          </a:p>
          <a:p>
            <a:endParaRPr lang="en-GB" dirty="0"/>
          </a:p>
        </p:txBody>
      </p:sp>
    </p:spTree>
    <p:extLst>
      <p:ext uri="{BB962C8B-B14F-4D97-AF65-F5344CB8AC3E}">
        <p14:creationId xmlns:p14="http://schemas.microsoft.com/office/powerpoint/2010/main" val="156268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D589-27AF-9364-5892-E15C055E21DB}"/>
              </a:ext>
            </a:extLst>
          </p:cNvPr>
          <p:cNvSpPr>
            <a:spLocks noGrp="1"/>
          </p:cNvSpPr>
          <p:nvPr>
            <p:ph type="title"/>
          </p:nvPr>
        </p:nvSpPr>
        <p:spPr/>
        <p:txBody>
          <a:bodyPr/>
          <a:lstStyle/>
          <a:p>
            <a:r>
              <a:rPr lang="en-GB" dirty="0"/>
              <a:t>Adverse Childhood Experiences (ACE’s)</a:t>
            </a:r>
          </a:p>
        </p:txBody>
      </p:sp>
      <p:sp>
        <p:nvSpPr>
          <p:cNvPr id="3" name="Content Placeholder 2">
            <a:extLst>
              <a:ext uri="{FF2B5EF4-FFF2-40B4-BE49-F238E27FC236}">
                <a16:creationId xmlns:a16="http://schemas.microsoft.com/office/drawing/2014/main" id="{F3F1F693-8AAE-A16F-C394-9566F447A742}"/>
              </a:ext>
            </a:extLst>
          </p:cNvPr>
          <p:cNvSpPr>
            <a:spLocks noGrp="1"/>
          </p:cNvSpPr>
          <p:nvPr>
            <p:ph idx="1"/>
          </p:nvPr>
        </p:nvSpPr>
        <p:spPr/>
        <p:txBody>
          <a:bodyPr/>
          <a:lstStyle/>
          <a:p>
            <a:r>
              <a:rPr lang="en-GB" dirty="0"/>
              <a:t>What a child experiences is fundamental to their mental health and emotional wellbeing in childhood, adolescence and adulthood. Adverse childhood experiences ((ACE’s) is the term to describe highly stressful and potentially traumatic events or situations that occur during childhood or adolescence. </a:t>
            </a:r>
          </a:p>
          <a:p>
            <a:r>
              <a:rPr lang="en-GB" dirty="0"/>
              <a:t>Impact of lockdowns meant that children and young people were at increased risk with exposure to ACE and violence because of time at home. This is having significant impact now. </a:t>
            </a:r>
          </a:p>
          <a:p>
            <a:endParaRPr lang="en-GB" dirty="0"/>
          </a:p>
        </p:txBody>
      </p:sp>
    </p:spTree>
    <p:extLst>
      <p:ext uri="{BB962C8B-B14F-4D97-AF65-F5344CB8AC3E}">
        <p14:creationId xmlns:p14="http://schemas.microsoft.com/office/powerpoint/2010/main" val="3571963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539813-8645-53C4-ECB4-97BE3175A03B}"/>
              </a:ext>
            </a:extLst>
          </p:cNvPr>
          <p:cNvPicPr>
            <a:picLocks noGrp="1" noChangeAspect="1"/>
          </p:cNvPicPr>
          <p:nvPr>
            <p:ph idx="1"/>
          </p:nvPr>
        </p:nvPicPr>
        <p:blipFill>
          <a:blip r:embed="rId3"/>
          <a:stretch>
            <a:fillRect/>
          </a:stretch>
        </p:blipFill>
        <p:spPr>
          <a:xfrm>
            <a:off x="116045" y="86716"/>
            <a:ext cx="5250607" cy="2949091"/>
          </a:xfrm>
          <a:prstGeom prst="rect">
            <a:avLst/>
          </a:prstGeom>
        </p:spPr>
      </p:pic>
      <p:pic>
        <p:nvPicPr>
          <p:cNvPr id="5" name="Picture 4">
            <a:extLst>
              <a:ext uri="{FF2B5EF4-FFF2-40B4-BE49-F238E27FC236}">
                <a16:creationId xmlns:a16="http://schemas.microsoft.com/office/drawing/2014/main" id="{C3758B3C-3B8D-A073-E1F0-2BAD82B3717C}"/>
              </a:ext>
            </a:extLst>
          </p:cNvPr>
          <p:cNvPicPr>
            <a:picLocks noChangeAspect="1"/>
          </p:cNvPicPr>
          <p:nvPr/>
        </p:nvPicPr>
        <p:blipFill>
          <a:blip r:embed="rId4"/>
          <a:stretch>
            <a:fillRect/>
          </a:stretch>
        </p:blipFill>
        <p:spPr>
          <a:xfrm>
            <a:off x="6182440" y="86716"/>
            <a:ext cx="5250608" cy="2949091"/>
          </a:xfrm>
          <a:prstGeom prst="rect">
            <a:avLst/>
          </a:prstGeom>
        </p:spPr>
      </p:pic>
      <p:pic>
        <p:nvPicPr>
          <p:cNvPr id="6" name="Picture 5">
            <a:extLst>
              <a:ext uri="{FF2B5EF4-FFF2-40B4-BE49-F238E27FC236}">
                <a16:creationId xmlns:a16="http://schemas.microsoft.com/office/drawing/2014/main" id="{292F713F-D8C7-78C7-EA40-422A684A943D}"/>
              </a:ext>
            </a:extLst>
          </p:cNvPr>
          <p:cNvPicPr>
            <a:picLocks noChangeAspect="1"/>
          </p:cNvPicPr>
          <p:nvPr/>
        </p:nvPicPr>
        <p:blipFill>
          <a:blip r:embed="rId5"/>
          <a:stretch>
            <a:fillRect/>
          </a:stretch>
        </p:blipFill>
        <p:spPr>
          <a:xfrm>
            <a:off x="116046" y="3140774"/>
            <a:ext cx="5337596" cy="2997950"/>
          </a:xfrm>
          <a:prstGeom prst="rect">
            <a:avLst/>
          </a:prstGeom>
        </p:spPr>
      </p:pic>
      <p:pic>
        <p:nvPicPr>
          <p:cNvPr id="7" name="Picture 6">
            <a:extLst>
              <a:ext uri="{FF2B5EF4-FFF2-40B4-BE49-F238E27FC236}">
                <a16:creationId xmlns:a16="http://schemas.microsoft.com/office/drawing/2014/main" id="{63FC07C4-987C-1C0C-039C-B4802AEC2AF8}"/>
              </a:ext>
            </a:extLst>
          </p:cNvPr>
          <p:cNvPicPr>
            <a:picLocks noChangeAspect="1"/>
          </p:cNvPicPr>
          <p:nvPr/>
        </p:nvPicPr>
        <p:blipFill>
          <a:blip r:embed="rId6"/>
          <a:stretch>
            <a:fillRect/>
          </a:stretch>
        </p:blipFill>
        <p:spPr>
          <a:xfrm>
            <a:off x="6327648" y="3035808"/>
            <a:ext cx="5337596" cy="2997950"/>
          </a:xfrm>
          <a:prstGeom prst="rect">
            <a:avLst/>
          </a:prstGeom>
        </p:spPr>
      </p:pic>
    </p:spTree>
    <p:extLst>
      <p:ext uri="{BB962C8B-B14F-4D97-AF65-F5344CB8AC3E}">
        <p14:creationId xmlns:p14="http://schemas.microsoft.com/office/powerpoint/2010/main" val="125903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9C7D-0AAE-9366-D5A4-5FCBBFB379A2}"/>
              </a:ext>
            </a:extLst>
          </p:cNvPr>
          <p:cNvSpPr>
            <a:spLocks noGrp="1"/>
          </p:cNvSpPr>
          <p:nvPr>
            <p:ph type="title"/>
          </p:nvPr>
        </p:nvSpPr>
        <p:spPr/>
        <p:txBody>
          <a:bodyPr/>
          <a:lstStyle/>
          <a:p>
            <a:r>
              <a:rPr lang="en-GB" sz="4400" dirty="0"/>
              <a:t>Aims for this update training</a:t>
            </a:r>
            <a:endParaRPr lang="en-GB" dirty="0"/>
          </a:p>
        </p:txBody>
      </p:sp>
      <p:sp>
        <p:nvSpPr>
          <p:cNvPr id="3" name="Content Placeholder 2">
            <a:extLst>
              <a:ext uri="{FF2B5EF4-FFF2-40B4-BE49-F238E27FC236}">
                <a16:creationId xmlns:a16="http://schemas.microsoft.com/office/drawing/2014/main" id="{8B0816FC-CE8B-438A-7A29-6469679D97FE}"/>
              </a:ext>
            </a:extLst>
          </p:cNvPr>
          <p:cNvSpPr>
            <a:spLocks noGrp="1"/>
          </p:cNvSpPr>
          <p:nvPr>
            <p:ph idx="1"/>
          </p:nvPr>
        </p:nvSpPr>
        <p:spPr>
          <a:xfrm>
            <a:off x="838200" y="2082187"/>
            <a:ext cx="10515600" cy="4094775"/>
          </a:xfrm>
        </p:spPr>
        <p:txBody>
          <a:bodyPr>
            <a:normAutofit/>
          </a:bodyPr>
          <a:lstStyle/>
          <a:p>
            <a:pPr eaLnBrk="1" hangingPunct="1">
              <a:lnSpc>
                <a:spcPct val="80000"/>
              </a:lnSpc>
              <a:buFont typeface="Wingdings" panose="05000000000000000000" pitchFamily="2" charset="2"/>
              <a:buChar char="§"/>
            </a:pPr>
            <a:r>
              <a:rPr lang="en-GB" altLang="en-US" sz="2400" dirty="0">
                <a:cs typeface="Calibri" panose="020F0502020204030204" pitchFamily="34" charset="0"/>
              </a:rPr>
              <a:t>To raise awareness of key safeguarding issues and changes in KCSIE 24</a:t>
            </a:r>
          </a:p>
          <a:p>
            <a:pPr eaLnBrk="1" hangingPunct="1">
              <a:lnSpc>
                <a:spcPct val="80000"/>
              </a:lnSpc>
              <a:buFont typeface="Wingdings" panose="05000000000000000000" pitchFamily="2" charset="2"/>
              <a:buChar char="§"/>
            </a:pPr>
            <a:r>
              <a:rPr lang="en-GB" altLang="en-US" sz="2400" dirty="0">
                <a:cs typeface="Calibri" panose="020F0502020204030204" pitchFamily="34" charset="0"/>
              </a:rPr>
              <a:t>To ensure knowledge of your personal responsibilities:</a:t>
            </a:r>
          </a:p>
          <a:p>
            <a:pPr lvl="1" eaLnBrk="1" hangingPunct="1">
              <a:lnSpc>
                <a:spcPct val="80000"/>
              </a:lnSpc>
              <a:buFont typeface="Wingdings" panose="05000000000000000000" pitchFamily="2" charset="2"/>
              <a:buChar char="§"/>
            </a:pPr>
            <a:r>
              <a:rPr lang="en-GB" altLang="en-US" dirty="0">
                <a:cs typeface="Calibri" panose="020F0502020204030204" pitchFamily="34" charset="0"/>
              </a:rPr>
              <a:t>How to respond when you have a concern</a:t>
            </a:r>
          </a:p>
          <a:p>
            <a:pPr lvl="1" eaLnBrk="1" hangingPunct="1">
              <a:lnSpc>
                <a:spcPct val="80000"/>
              </a:lnSpc>
              <a:buFont typeface="Wingdings" panose="05000000000000000000" pitchFamily="2" charset="2"/>
              <a:buChar char="§"/>
            </a:pPr>
            <a:r>
              <a:rPr lang="en-GB" altLang="en-US" dirty="0">
                <a:cs typeface="Calibri" panose="020F0502020204030204" pitchFamily="34" charset="0"/>
              </a:rPr>
              <a:t>How to record your concern</a:t>
            </a:r>
          </a:p>
          <a:p>
            <a:pPr lvl="1" eaLnBrk="1" hangingPunct="1">
              <a:lnSpc>
                <a:spcPct val="80000"/>
              </a:lnSpc>
              <a:buFont typeface="Wingdings" panose="05000000000000000000" pitchFamily="2" charset="2"/>
              <a:buChar char="§"/>
            </a:pPr>
            <a:r>
              <a:rPr lang="en-GB" altLang="en-US" dirty="0">
                <a:cs typeface="Calibri" panose="020F0502020204030204" pitchFamily="34" charset="0"/>
              </a:rPr>
              <a:t>Who you need to pass this information to</a:t>
            </a:r>
          </a:p>
          <a:p>
            <a:pPr eaLnBrk="1" hangingPunct="1">
              <a:lnSpc>
                <a:spcPct val="80000"/>
              </a:lnSpc>
              <a:buFont typeface="Wingdings" panose="05000000000000000000" pitchFamily="2" charset="2"/>
              <a:buChar char="§"/>
            </a:pPr>
            <a:r>
              <a:rPr lang="en-GB" altLang="en-US" sz="2400" dirty="0">
                <a:cs typeface="Calibri" panose="020F0502020204030204" pitchFamily="34" charset="0"/>
              </a:rPr>
              <a:t>To ensure you are confident in following safeguarding procedures.</a:t>
            </a:r>
          </a:p>
          <a:p>
            <a:pPr marL="0" indent="0" eaLnBrk="1" hangingPunct="1">
              <a:lnSpc>
                <a:spcPct val="80000"/>
              </a:lnSpc>
              <a:buNone/>
            </a:pPr>
            <a:endParaRPr lang="en-GB" altLang="en-US" sz="2400" dirty="0">
              <a:cs typeface="Calibri" panose="020F0502020204030204" pitchFamily="34" charset="0"/>
            </a:endParaRPr>
          </a:p>
          <a:p>
            <a:pPr marL="0" indent="0" eaLnBrk="1" hangingPunct="1">
              <a:lnSpc>
                <a:spcPct val="80000"/>
              </a:lnSpc>
              <a:buNone/>
            </a:pPr>
            <a:r>
              <a:rPr lang="en-GB" altLang="en-US" sz="2400" dirty="0">
                <a:cs typeface="Calibri" panose="020F0502020204030204" pitchFamily="34" charset="0"/>
              </a:rPr>
              <a:t>Safeguarding training can be difficult to hear – make sure you look after yourself…</a:t>
            </a:r>
          </a:p>
          <a:p>
            <a:pPr eaLnBrk="1" hangingPunct="1">
              <a:lnSpc>
                <a:spcPct val="80000"/>
              </a:lnSpc>
              <a:buFont typeface="Wingdings" panose="05000000000000000000" pitchFamily="2" charset="2"/>
              <a:buChar char="§"/>
            </a:pPr>
            <a:endParaRPr lang="en-GB" altLang="en-US" sz="24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90118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FC14-0F64-480D-864B-2FFB9FCCE593}"/>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All staff should be aware of the indicators of exploitation </a:t>
            </a:r>
          </a:p>
        </p:txBody>
      </p:sp>
      <p:sp>
        <p:nvSpPr>
          <p:cNvPr id="3" name="Content Placeholder 2">
            <a:extLst>
              <a:ext uri="{FF2B5EF4-FFF2-40B4-BE49-F238E27FC236}">
                <a16:creationId xmlns:a16="http://schemas.microsoft.com/office/drawing/2014/main" id="{59D17999-D154-4FCC-8094-FED47D2B80B7}"/>
              </a:ext>
            </a:extLst>
          </p:cNvPr>
          <p:cNvSpPr>
            <a:spLocks noGrp="1"/>
          </p:cNvSpPr>
          <p:nvPr>
            <p:ph idx="1"/>
          </p:nvPr>
        </p:nvSpPr>
        <p:spPr>
          <a:xfrm>
            <a:off x="5370153" y="1526033"/>
            <a:ext cx="5536397" cy="3935281"/>
          </a:xfrm>
        </p:spPr>
        <p:txBody>
          <a:bodyPr>
            <a:normAutofit/>
          </a:bodyPr>
          <a:lstStyle/>
          <a:p>
            <a:pPr marL="0" indent="0">
              <a:buNone/>
            </a:pPr>
            <a:r>
              <a:rPr lang="en-GB" b="0" i="0" dirty="0">
                <a:effectLst/>
                <a:highlight>
                  <a:srgbClr val="FFFFFF"/>
                </a:highlight>
                <a:latin typeface="+mj-lt"/>
              </a:rPr>
              <a:t>The DfE has renamed the ‘Abuse and neglect’ section of KCSIE to ‘Abuse, neglect and exploitation’. This section now clarifies that all staff should be aware of the indicators of abuse, neglect and exploitation.  </a:t>
            </a:r>
          </a:p>
          <a:p>
            <a:pPr marL="0" indent="0">
              <a:buNone/>
            </a:pPr>
            <a:r>
              <a:rPr lang="en-GB" dirty="0">
                <a:latin typeface="+mj-lt"/>
              </a:rPr>
              <a:t>What you would consider to be indicators of exploitation ?    </a:t>
            </a:r>
          </a:p>
        </p:txBody>
      </p:sp>
      <p:pic>
        <p:nvPicPr>
          <p:cNvPr id="5" name="Picture 4" descr="A person and a child sitting on a couch">
            <a:extLst>
              <a:ext uri="{FF2B5EF4-FFF2-40B4-BE49-F238E27FC236}">
                <a16:creationId xmlns:a16="http://schemas.microsoft.com/office/drawing/2014/main" id="{FD7AB039-4CC8-8971-2FE3-0F67A6DC24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5935" y="1212624"/>
            <a:ext cx="4470783" cy="2980522"/>
          </a:xfrm>
          <a:prstGeom prst="rect">
            <a:avLst/>
          </a:prstGeom>
        </p:spPr>
      </p:pic>
    </p:spTree>
    <p:extLst>
      <p:ext uri="{BB962C8B-B14F-4D97-AF65-F5344CB8AC3E}">
        <p14:creationId xmlns:p14="http://schemas.microsoft.com/office/powerpoint/2010/main" val="167775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46828E-FC36-662F-464A-F1F041371CB4}"/>
              </a:ext>
            </a:extLst>
          </p:cNvPr>
          <p:cNvPicPr>
            <a:picLocks noChangeAspect="1"/>
          </p:cNvPicPr>
          <p:nvPr/>
        </p:nvPicPr>
        <p:blipFill rotWithShape="1">
          <a:blip r:embed="rId3">
            <a:duotone>
              <a:schemeClr val="bg2">
                <a:shade val="45000"/>
                <a:satMod val="135000"/>
              </a:schemeClr>
              <a:prstClr val="white"/>
            </a:duotone>
          </a:blip>
          <a:srcRect t="12211" b="3519"/>
          <a:stretch/>
        </p:blipFill>
        <p:spPr>
          <a:xfrm>
            <a:off x="20" y="10"/>
            <a:ext cx="12191980" cy="6857990"/>
          </a:xfrm>
          <a:prstGeom prst="rect">
            <a:avLst/>
          </a:prstGeom>
        </p:spPr>
      </p:pic>
      <p:sp>
        <p:nvSpPr>
          <p:cNvPr id="2" name="Title 1">
            <a:extLst>
              <a:ext uri="{FF2B5EF4-FFF2-40B4-BE49-F238E27FC236}">
                <a16:creationId xmlns:a16="http://schemas.microsoft.com/office/drawing/2014/main" id="{3E7CDEE9-8EF6-8107-C636-4DC879782CCB}"/>
              </a:ext>
            </a:extLst>
          </p:cNvPr>
          <p:cNvSpPr>
            <a:spLocks noGrp="1"/>
          </p:cNvSpPr>
          <p:nvPr>
            <p:ph type="title"/>
          </p:nvPr>
        </p:nvSpPr>
        <p:spPr>
          <a:xfrm>
            <a:off x="838200" y="365125"/>
            <a:ext cx="10515600" cy="1325563"/>
          </a:xfrm>
        </p:spPr>
        <p:txBody>
          <a:bodyPr>
            <a:normAutofit/>
          </a:bodyPr>
          <a:lstStyle/>
          <a:p>
            <a:r>
              <a:rPr lang="en-GB"/>
              <a:t>Indicators of Exploitation – you may have considered… </a:t>
            </a:r>
            <a:endParaRPr lang="en-GB" dirty="0"/>
          </a:p>
        </p:txBody>
      </p:sp>
      <p:graphicFrame>
        <p:nvGraphicFramePr>
          <p:cNvPr id="5" name="Content Placeholder 2">
            <a:extLst>
              <a:ext uri="{FF2B5EF4-FFF2-40B4-BE49-F238E27FC236}">
                <a16:creationId xmlns:a16="http://schemas.microsoft.com/office/drawing/2014/main" id="{32BD7D00-8192-E71E-B886-07BFC2EDA8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824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E91D27-E101-57B3-E6A5-81F8359BD5B8}"/>
              </a:ext>
            </a:extLst>
          </p:cNvPr>
          <p:cNvSpPr>
            <a:spLocks noGrp="1"/>
          </p:cNvSpPr>
          <p:nvPr>
            <p:ph idx="1"/>
          </p:nvPr>
        </p:nvSpPr>
        <p:spPr>
          <a:xfrm>
            <a:off x="4447308" y="591344"/>
            <a:ext cx="6906491" cy="5585619"/>
          </a:xfrm>
        </p:spPr>
        <p:txBody>
          <a:bodyPr anchor="ctr">
            <a:normAutofit/>
          </a:bodyPr>
          <a:lstStyle/>
          <a:p>
            <a:pPr marL="0" indent="0">
              <a:buNone/>
            </a:pPr>
            <a:br>
              <a:rPr lang="en-GB" sz="2000" b="1" i="0">
                <a:effectLst/>
                <a:latin typeface="Arial-BoldMT"/>
              </a:rPr>
            </a:br>
            <a:r>
              <a:rPr lang="en-GB" sz="2000" b="0" i="0">
                <a:effectLst/>
                <a:latin typeface="ArialMT"/>
              </a:rPr>
              <a:t>Both CCE and CSE are forms of abuse that occur where an individual or group</a:t>
            </a:r>
            <a:br>
              <a:rPr lang="en-GB" sz="2000" b="0" i="0">
                <a:effectLst/>
                <a:latin typeface="ArialMT"/>
              </a:rPr>
            </a:br>
            <a:r>
              <a:rPr lang="en-GB" sz="2000" b="0" i="0">
                <a:effectLst/>
                <a:latin typeface="ArialMT"/>
              </a:rPr>
              <a:t>takes advantage of an imbalance in power to </a:t>
            </a:r>
            <a:r>
              <a:rPr lang="en-GB" sz="2000" b="1" i="0">
                <a:effectLst/>
                <a:latin typeface="ArialMT"/>
              </a:rPr>
              <a:t>coerce, manipulate </a:t>
            </a:r>
            <a:r>
              <a:rPr lang="en-GB" sz="2000" b="0" i="0">
                <a:effectLst/>
                <a:latin typeface="ArialMT"/>
              </a:rPr>
              <a:t>or </a:t>
            </a:r>
            <a:r>
              <a:rPr lang="en-GB" sz="2000" b="1" i="0">
                <a:effectLst/>
                <a:latin typeface="ArialMT"/>
              </a:rPr>
              <a:t>deceive </a:t>
            </a:r>
            <a:r>
              <a:rPr lang="en-GB" sz="2000" b="0" i="0">
                <a:effectLst/>
                <a:latin typeface="ArialMT"/>
              </a:rPr>
              <a:t>a child into</a:t>
            </a:r>
            <a:br>
              <a:rPr lang="en-GB" sz="2000" b="0" i="0">
                <a:effectLst/>
                <a:latin typeface="ArialMT"/>
              </a:rPr>
            </a:br>
            <a:r>
              <a:rPr lang="en-GB" sz="2000" b="0" i="0">
                <a:effectLst/>
                <a:latin typeface="ArialMT"/>
              </a:rPr>
              <a:t>taking part in sexual or criminal activity</a:t>
            </a:r>
            <a:r>
              <a:rPr lang="en-GB" sz="2000">
                <a:latin typeface="ArialMT"/>
              </a:rPr>
              <a:t>.  It may involve an</a:t>
            </a:r>
            <a:r>
              <a:rPr lang="en-GB" sz="2000" b="0" i="0">
                <a:effectLst/>
                <a:latin typeface="ArialMT"/>
              </a:rPr>
              <a:t> exchange for something the victim needs or</a:t>
            </a:r>
            <a:br>
              <a:rPr lang="en-GB" sz="2000" b="0" i="0">
                <a:effectLst/>
                <a:latin typeface="ArialMT"/>
              </a:rPr>
            </a:br>
            <a:r>
              <a:rPr lang="en-GB" sz="2000" b="0" i="0">
                <a:effectLst/>
                <a:latin typeface="ArialMT"/>
              </a:rPr>
              <a:t>wants, and/or for the financial advantage or increased status of the perpetrator or facilitator and/or through violence or the threat of violence. CSE and CCE can affect children, both male and female and can include children who have been moved (commonly referred to as trafficking) for the purpose of exploitation.</a:t>
            </a:r>
            <a:r>
              <a:rPr lang="en-GB" sz="2000"/>
              <a:t> </a:t>
            </a:r>
          </a:p>
          <a:p>
            <a:pPr marL="0" indent="0">
              <a:buNone/>
            </a:pPr>
            <a:endParaRPr lang="en-GB" sz="2000"/>
          </a:p>
          <a:p>
            <a:pPr marL="0" indent="0">
              <a:buNone/>
            </a:pPr>
            <a:r>
              <a:rPr lang="en-GB" sz="2000"/>
              <a:t>Child Criminal Exploitation does not always involve physical contact; it can also occur through the use of technology.</a:t>
            </a:r>
            <a:br>
              <a:rPr lang="en-GB" sz="2000"/>
            </a:br>
            <a:endParaRPr lang="en-GB" sz="2000"/>
          </a:p>
        </p:txBody>
      </p:sp>
      <p:sp>
        <p:nvSpPr>
          <p:cNvPr id="2" name="Title 1">
            <a:extLst>
              <a:ext uri="{FF2B5EF4-FFF2-40B4-BE49-F238E27FC236}">
                <a16:creationId xmlns:a16="http://schemas.microsoft.com/office/drawing/2014/main" id="{FC26C197-8CD5-D299-4444-A73763A91D8A}"/>
              </a:ext>
            </a:extLst>
          </p:cNvPr>
          <p:cNvSpPr>
            <a:spLocks noGrp="1"/>
          </p:cNvSpPr>
          <p:nvPr>
            <p:ph type="title"/>
          </p:nvPr>
        </p:nvSpPr>
        <p:spPr/>
        <p:txBody>
          <a:bodyPr/>
          <a:lstStyle/>
          <a:p>
            <a:r>
              <a:rPr lang="en-GB" sz="3200" b="1" dirty="0"/>
              <a:t>Child Criminal and Sexual Exploitation (CCE and CSE)</a:t>
            </a:r>
          </a:p>
        </p:txBody>
      </p:sp>
    </p:spTree>
    <p:extLst>
      <p:ext uri="{BB962C8B-B14F-4D97-AF65-F5344CB8AC3E}">
        <p14:creationId xmlns:p14="http://schemas.microsoft.com/office/powerpoint/2010/main" val="296479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erson in a grey sweatshirt&#10;&#10;Description automatically generated">
            <a:extLst>
              <a:ext uri="{FF2B5EF4-FFF2-40B4-BE49-F238E27FC236}">
                <a16:creationId xmlns:a16="http://schemas.microsoft.com/office/drawing/2014/main" id="{DF8CA96A-32F0-87B1-2413-AAEB8DB1D6DF}"/>
              </a:ext>
            </a:extLst>
          </p:cNvPr>
          <p:cNvPicPr>
            <a:picLocks noChangeAspect="1"/>
          </p:cNvPicPr>
          <p:nvPr/>
        </p:nvPicPr>
        <p:blipFill>
          <a:blip r:embed="rId3"/>
          <a:stretch>
            <a:fillRect/>
          </a:stretch>
        </p:blipFill>
        <p:spPr>
          <a:xfrm>
            <a:off x="6943680" y="520749"/>
            <a:ext cx="3972127"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507585-541E-73CF-DB52-3DCF410AEBD5}"/>
              </a:ext>
            </a:extLst>
          </p:cNvPr>
          <p:cNvSpPr>
            <a:spLocks noGrp="1"/>
          </p:cNvSpPr>
          <p:nvPr>
            <p:ph type="title"/>
          </p:nvPr>
        </p:nvSpPr>
        <p:spPr>
          <a:xfrm>
            <a:off x="838201" y="479493"/>
            <a:ext cx="5257800" cy="1325563"/>
          </a:xfrm>
        </p:spPr>
        <p:txBody>
          <a:bodyPr>
            <a:normAutofit/>
          </a:bodyPr>
          <a:lstStyle/>
          <a:p>
            <a:r>
              <a:rPr lang="en-GB" sz="3700"/>
              <a:t>The Jay Review November 2023 extract</a:t>
            </a:r>
          </a:p>
        </p:txBody>
      </p:sp>
      <p:sp>
        <p:nvSpPr>
          <p:cNvPr id="3" name="Content Placeholder 2">
            <a:extLst>
              <a:ext uri="{FF2B5EF4-FFF2-40B4-BE49-F238E27FC236}">
                <a16:creationId xmlns:a16="http://schemas.microsoft.com/office/drawing/2014/main" id="{7EDDF227-54D1-E0B2-A8F6-AE76FBC1E0C7}"/>
              </a:ext>
            </a:extLst>
          </p:cNvPr>
          <p:cNvSpPr>
            <a:spLocks noGrp="1"/>
          </p:cNvSpPr>
          <p:nvPr>
            <p:ph idx="1"/>
          </p:nvPr>
        </p:nvSpPr>
        <p:spPr>
          <a:xfrm>
            <a:off x="838201" y="1984443"/>
            <a:ext cx="5257800" cy="4192520"/>
          </a:xfrm>
        </p:spPr>
        <p:txBody>
          <a:bodyPr>
            <a:normAutofit/>
          </a:bodyPr>
          <a:lstStyle/>
          <a:p>
            <a:pPr marL="0" indent="0">
              <a:spcAft>
                <a:spcPts val="800"/>
              </a:spcAft>
              <a:buNone/>
            </a:pPr>
            <a:r>
              <a:rPr lang="en-GB" sz="2000" i="1" kern="0" dirty="0">
                <a:effectLst/>
                <a:latin typeface="+mj-lt"/>
                <a:ea typeface="Times New Roman" panose="02020603050405020304" pitchFamily="18" charset="0"/>
                <a:cs typeface="Times New Roman" panose="02020603050405020304" pitchFamily="18" charset="0"/>
              </a:rPr>
              <a:t>Report </a:t>
            </a:r>
            <a:r>
              <a:rPr lang="en-GB" sz="2000" i="1" kern="0" dirty="0" err="1">
                <a:effectLst/>
                <a:latin typeface="+mj-lt"/>
                <a:ea typeface="Times New Roman" panose="02020603050405020304" pitchFamily="18" charset="0"/>
                <a:cs typeface="Times New Roman" panose="02020603050405020304" pitchFamily="18" charset="0"/>
              </a:rPr>
              <a:t>Foreward</a:t>
            </a:r>
            <a:r>
              <a:rPr lang="en-GB" sz="2000" i="1" kern="0" dirty="0">
                <a:effectLst/>
                <a:latin typeface="+mj-lt"/>
                <a:ea typeface="Times New Roman" panose="02020603050405020304" pitchFamily="18" charset="0"/>
                <a:cs typeface="Times New Roman" panose="02020603050405020304" pitchFamily="18" charset="0"/>
              </a:rPr>
              <a:t> by Jay Review of Criminally Exploited Children</a:t>
            </a:r>
            <a:endParaRPr lang="en-GB" sz="2000" i="1" kern="100" dirty="0">
              <a:effectLst/>
              <a:latin typeface="+mj-lt"/>
              <a:ea typeface="Calibri" panose="020F0502020204030204" pitchFamily="34" charset="0"/>
              <a:cs typeface="Times New Roman" panose="02020603050405020304" pitchFamily="18" charset="0"/>
            </a:endParaRPr>
          </a:p>
          <a:p>
            <a:pPr marL="0" indent="0">
              <a:spcAft>
                <a:spcPts val="800"/>
              </a:spcAft>
              <a:buNone/>
            </a:pPr>
            <a:r>
              <a:rPr lang="en-GB" sz="2000" i="1" kern="0" dirty="0">
                <a:effectLst/>
                <a:latin typeface="+mj-lt"/>
                <a:ea typeface="Times New Roman" panose="02020603050405020304" pitchFamily="18" charset="0"/>
                <a:cs typeface="Times New Roman" panose="02020603050405020304" pitchFamily="18" charset="0"/>
              </a:rPr>
              <a:t>The facts of criminal exploitation paint a stark picture: tens of thousands of children and young people across the country are controlled and manipulated by criminal gangs, while countless more are at risk. The toll on these young lives is immeasurable, leading to serious physical harm, long-term trauma and criminalisation.</a:t>
            </a:r>
            <a:endParaRPr lang="en-GB" sz="2000" i="1" kern="100" dirty="0">
              <a:effectLst/>
              <a:latin typeface="+mj-lt"/>
              <a:ea typeface="Calibri" panose="020F0502020204030204" pitchFamily="34" charset="0"/>
              <a:cs typeface="Times New Roman" panose="02020603050405020304" pitchFamily="18" charset="0"/>
            </a:endParaRPr>
          </a:p>
          <a:p>
            <a:pPr marL="0" indent="0">
              <a:spcAft>
                <a:spcPts val="800"/>
              </a:spcAft>
              <a:buNone/>
            </a:pPr>
            <a:r>
              <a:rPr lang="en-GB" sz="2000" i="1" kern="0" dirty="0">
                <a:effectLst/>
                <a:latin typeface="+mj-lt"/>
                <a:ea typeface="Times New Roman" panose="02020603050405020304" pitchFamily="18" charset="0"/>
                <a:cs typeface="Times New Roman" panose="02020603050405020304" pitchFamily="18" charset="0"/>
              </a:rPr>
              <a:t>Children are paying with their freedom, their childhoods and their lives.</a:t>
            </a:r>
          </a:p>
          <a:p>
            <a:pPr marL="0" indent="0">
              <a:buNone/>
            </a:pPr>
            <a:endParaRPr lang="en-GB" sz="2000" dirty="0"/>
          </a:p>
        </p:txBody>
      </p:sp>
    </p:spTree>
    <p:extLst>
      <p:ext uri="{BB962C8B-B14F-4D97-AF65-F5344CB8AC3E}">
        <p14:creationId xmlns:p14="http://schemas.microsoft.com/office/powerpoint/2010/main" val="1465551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3683-F100-42A9-0C20-BD75C5139555}"/>
              </a:ext>
            </a:extLst>
          </p:cNvPr>
          <p:cNvSpPr>
            <a:spLocks noGrp="1"/>
          </p:cNvSpPr>
          <p:nvPr>
            <p:ph type="title"/>
          </p:nvPr>
        </p:nvSpPr>
        <p:spPr/>
        <p:txBody>
          <a:bodyPr/>
          <a:lstStyle/>
          <a:p>
            <a:r>
              <a:rPr lang="en-GB" dirty="0"/>
              <a:t>Some statistics</a:t>
            </a:r>
          </a:p>
        </p:txBody>
      </p:sp>
      <p:sp>
        <p:nvSpPr>
          <p:cNvPr id="3" name="Content Placeholder 2">
            <a:extLst>
              <a:ext uri="{FF2B5EF4-FFF2-40B4-BE49-F238E27FC236}">
                <a16:creationId xmlns:a16="http://schemas.microsoft.com/office/drawing/2014/main" id="{6FE31714-8BEA-D7FF-EEF2-49A36A600840}"/>
              </a:ext>
            </a:extLst>
          </p:cNvPr>
          <p:cNvSpPr>
            <a:spLocks noGrp="1"/>
          </p:cNvSpPr>
          <p:nvPr>
            <p:ph idx="1"/>
          </p:nvPr>
        </p:nvSpPr>
        <p:spPr/>
        <p:txBody>
          <a:bodyPr>
            <a:normAutofit fontScale="85000" lnSpcReduction="10000"/>
          </a:bodyPr>
          <a:lstStyle/>
          <a:p>
            <a:pPr marR="0" lvl="0" algn="l" defTabSz="914400" rtl="0" eaLnBrk="0" fontAlgn="base" latinLnBrk="0" hangingPunct="0">
              <a:lnSpc>
                <a:spcPct val="107000"/>
              </a:lnSpc>
              <a:spcBef>
                <a:spcPct val="20000"/>
              </a:spcBef>
              <a:spcAft>
                <a:spcPts val="800"/>
              </a:spcAft>
              <a:buClrTx/>
              <a:buSzTx/>
              <a:buFont typeface="Wingdings" panose="05000000000000000000" pitchFamily="2" charset="2"/>
              <a:buChar char="§"/>
              <a:tabLst/>
              <a:defRPr/>
            </a:pPr>
            <a:r>
              <a:rPr kumimoji="0" lang="en-GB" sz="1900" b="1" i="0" u="none" strike="noStrike" kern="0" cap="none" spc="0" normalizeH="0" baseline="0" noProof="0" dirty="0">
                <a:ln>
                  <a:noFill/>
                </a:ln>
                <a:solidFill>
                  <a:srgbClr val="E82011"/>
                </a:solidFill>
                <a:effectLst/>
                <a:uLnTx/>
                <a:uFillTx/>
                <a:latin typeface="Arial" panose="020B0604020202020204" pitchFamily="34" charset="0"/>
                <a:ea typeface="Times New Roman" panose="02020603050405020304" pitchFamily="18" charset="0"/>
                <a:cs typeface="Times New Roman" panose="02020603050405020304" pitchFamily="18" charset="0"/>
              </a:rPr>
              <a:t>7,432 </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referrals relating to children in 2023 were made to the National Referral Mechanism (NRM), the framework for identifying and referring potential victims of modern slavery and</a:t>
            </a:r>
            <a:r>
              <a:rPr kumimoji="0" lang="en-GB" sz="1900" b="1" i="0" u="none" strike="noStrike" kern="0" cap="none" spc="0" normalizeH="0" baseline="0" noProof="0" dirty="0">
                <a:ln>
                  <a:noFill/>
                </a:ln>
                <a:solidFill>
                  <a:srgbClr val="E82011"/>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criminal exploitation, </a:t>
            </a:r>
            <a:r>
              <a:rPr kumimoji="0" lang="en-GB" sz="19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an increase of 45% since 2021</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most common reason for referral (42%) was for criminal exploitation, with</a:t>
            </a:r>
            <a:r>
              <a:rPr kumimoji="0" lang="en-GB" sz="1900" b="1" i="0" u="none" strike="noStrike" kern="0" cap="none" spc="0" normalizeH="0" baseline="0" noProof="0" dirty="0">
                <a:ln>
                  <a:noFill/>
                </a:ln>
                <a:solidFill>
                  <a:srgbClr val="E82011"/>
                </a:solidFill>
                <a:effectLst/>
                <a:uLnTx/>
                <a:uFillTx/>
                <a:latin typeface="Arial" panose="020B0604020202020204" pitchFamily="34" charset="0"/>
                <a:ea typeface="Times New Roman" panose="02020603050405020304" pitchFamily="18" charset="0"/>
                <a:cs typeface="Times New Roman" panose="02020603050405020304" pitchFamily="18" charset="0"/>
              </a:rPr>
              <a:t>1,280 </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related to county lines.</a:t>
            </a:r>
            <a:endParaRPr kumimoji="0" lang="en-GB" sz="19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7000"/>
              </a:lnSpc>
              <a:spcBef>
                <a:spcPct val="20000"/>
              </a:spcBef>
              <a:spcAft>
                <a:spcPts val="800"/>
              </a:spcAft>
              <a:buClrTx/>
              <a:buSzTx/>
              <a:buFont typeface="Wingdings" panose="05000000000000000000" pitchFamily="2" charset="2"/>
              <a:buChar char="§"/>
              <a:tabLst/>
              <a:defRPr/>
            </a:pPr>
            <a:r>
              <a:rPr kumimoji="0" lang="en-GB" sz="1900" b="1" i="0" u="none" strike="noStrike" kern="0" cap="none" spc="0" normalizeH="0" baseline="0" noProof="0" dirty="0">
                <a:ln>
                  <a:noFill/>
                </a:ln>
                <a:solidFill>
                  <a:srgbClr val="E82011"/>
                </a:solidFill>
                <a:effectLst/>
                <a:uLnTx/>
                <a:uFillTx/>
                <a:latin typeface="Arial" panose="020B0604020202020204" pitchFamily="34" charset="0"/>
                <a:ea typeface="Times New Roman" panose="02020603050405020304" pitchFamily="18" charset="0"/>
                <a:cs typeface="Times New Roman" panose="02020603050405020304" pitchFamily="18" charset="0"/>
              </a:rPr>
              <a:t>14,420 </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children in need assessments in England recorded criminal exploitation as a risk of harm, </a:t>
            </a:r>
            <a:r>
              <a:rPr kumimoji="0" lang="en-GB" sz="19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an increase from 10,140 in 2022</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p>
          <a:p>
            <a:pPr marR="0" lvl="0" algn="l" defTabSz="914400" rtl="0" eaLnBrk="0" fontAlgn="base" latinLnBrk="0" hangingPunct="0">
              <a:lnSpc>
                <a:spcPct val="107000"/>
              </a:lnSpc>
              <a:spcBef>
                <a:spcPct val="20000"/>
              </a:spcBef>
              <a:spcAft>
                <a:spcPts val="800"/>
              </a:spcAft>
              <a:buClrTx/>
              <a:buSzTx/>
              <a:buFont typeface="Wingdings" panose="05000000000000000000" pitchFamily="2" charset="2"/>
              <a:buChar char="§"/>
              <a:tabLst/>
              <a:defRPr/>
            </a:pP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Over the five years between April 2018 and March 2023, </a:t>
            </a:r>
            <a:r>
              <a:rPr kumimoji="0" lang="en-GB" sz="1900" b="1" i="0" u="none" strike="noStrike" kern="0" cap="none" spc="0" normalizeH="0" baseline="0" noProof="0" dirty="0">
                <a:ln>
                  <a:noFill/>
                </a:ln>
                <a:solidFill>
                  <a:srgbClr val="E82011"/>
                </a:solidFill>
                <a:effectLst/>
                <a:uLnTx/>
                <a:uFillTx/>
                <a:latin typeface="Arial" panose="020B0604020202020204" pitchFamily="34" charset="0"/>
                <a:ea typeface="Times New Roman" panose="02020603050405020304" pitchFamily="18" charset="0"/>
                <a:cs typeface="Times New Roman" panose="02020603050405020304" pitchFamily="18" charset="0"/>
              </a:rPr>
              <a:t>568 </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young people aged 16-24 were violently killed in England and Wales and 24 in Scotland. The vast majority were killed by being stabbed.</a:t>
            </a:r>
            <a:endParaRPr kumimoji="0" lang="en-GB" sz="19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7000"/>
              </a:lnSpc>
              <a:spcBef>
                <a:spcPct val="20000"/>
              </a:spcBef>
              <a:spcAft>
                <a:spcPts val="800"/>
              </a:spcAft>
              <a:buClrTx/>
              <a:buSzTx/>
              <a:buFont typeface="Wingdings" panose="05000000000000000000" pitchFamily="2" charset="2"/>
              <a:buChar char="§"/>
              <a:tabLst/>
              <a:defRPr/>
            </a:pP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Over the same period in England and Wales there were </a:t>
            </a:r>
            <a:r>
              <a:rPr kumimoji="0" lang="en-GB" sz="1900" b="1"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19,399</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cautions or convictions of children under 18 for possession of a knife or offensive weapon in addition to </a:t>
            </a:r>
            <a:r>
              <a:rPr kumimoji="0" lang="en-GB" sz="1900" b="1"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20,973</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drug offences.  The 2020 Child Safeguarding Practice Review Panel examination of 21 cases involving death or serious harm to children who were being criminally exploited found that 81% of incidents involved a knife.</a:t>
            </a:r>
            <a:endParaRPr kumimoji="0" lang="en-GB" sz="19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defRPr/>
            </a:pP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There is significant overlap with child sexual exploitation – in 2021-22 there were</a:t>
            </a:r>
            <a:r>
              <a:rPr kumimoji="0" lang="en-GB" sz="1900" b="1" i="0" u="none" strike="noStrike" kern="0" cap="none" spc="0" normalizeH="0" baseline="0" noProof="0" dirty="0">
                <a:ln>
                  <a:noFill/>
                </a:ln>
                <a:solidFill>
                  <a:srgbClr val="E82011"/>
                </a:solidFill>
                <a:effectLst/>
                <a:uLnTx/>
                <a:uFillTx/>
                <a:latin typeface="Arial" panose="020B0604020202020204" pitchFamily="34" charset="0"/>
                <a:ea typeface="Times New Roman" panose="02020603050405020304" pitchFamily="18" charset="0"/>
                <a:cs typeface="+mn-cs"/>
              </a:rPr>
              <a:t>16,000</a:t>
            </a:r>
            <a:r>
              <a:rPr kumimoji="0" lang="en-GB"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instances in which sexual exploitation was identified.</a:t>
            </a:r>
            <a:endParaRPr kumimoji="0" lang="en-GB" sz="19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822403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F4A19F8-F1CF-0192-8D41-1F7F81EDFD7D}"/>
              </a:ext>
            </a:extLst>
          </p:cNvPr>
          <p:cNvPicPr>
            <a:picLocks noChangeAspect="1"/>
          </p:cNvPicPr>
          <p:nvPr/>
        </p:nvPicPr>
        <p:blipFill>
          <a:blip r:embed="rId3"/>
          <a:stretch>
            <a:fillRect/>
          </a:stretch>
        </p:blipFill>
        <p:spPr>
          <a:xfrm>
            <a:off x="6943680" y="520749"/>
            <a:ext cx="3972127"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140361-4CFF-2E95-DECD-CE3707471197}"/>
              </a:ext>
            </a:extLst>
          </p:cNvPr>
          <p:cNvSpPr>
            <a:spLocks noGrp="1"/>
          </p:cNvSpPr>
          <p:nvPr>
            <p:ph idx="1"/>
          </p:nvPr>
        </p:nvSpPr>
        <p:spPr>
          <a:xfrm>
            <a:off x="838201" y="991518"/>
            <a:ext cx="5257800" cy="5185445"/>
          </a:xfrm>
        </p:spPr>
        <p:txBody>
          <a:bodyPr>
            <a:normAutofit/>
          </a:bodyPr>
          <a:lstStyle/>
          <a:p>
            <a:pPr>
              <a:spcAft>
                <a:spcPts val="800"/>
              </a:spcAft>
              <a:buFont typeface="Wingdings" panose="05000000000000000000" pitchFamily="2" charset="2"/>
              <a:buChar char="§"/>
              <a:defRPr/>
            </a:pPr>
            <a:r>
              <a:rPr kumimoji="0" lang="en-GB" sz="1600" b="0" i="0" u="none" strike="noStrike" kern="100" cap="none" spc="0" normalizeH="0" baseline="0" noProof="0" dirty="0">
                <a:ln>
                  <a:noFill/>
                </a:ln>
                <a:effectLst/>
                <a:uLnTx/>
                <a:uFillTx/>
                <a:latin typeface="+mj-lt"/>
                <a:ea typeface="Calibri" panose="020F0502020204030204" pitchFamily="34" charset="0"/>
                <a:cs typeface="Times New Roman" panose="02020603050405020304" pitchFamily="18" charset="0"/>
              </a:rPr>
              <a:t>Witness accounts illustrated how poverty lowers the threshold for exploitation, as even minor financial debts can become entry points for exploitation.  In one example, a child could not afford school lunch and was bought a Subway sandwich; this debt became the gateway to them being exploited.</a:t>
            </a:r>
          </a:p>
          <a:p>
            <a:pPr>
              <a:spcAft>
                <a:spcPts val="800"/>
              </a:spcAft>
              <a:buFont typeface="Wingdings" panose="05000000000000000000" pitchFamily="2" charset="2"/>
              <a:buChar char="§"/>
            </a:pPr>
            <a:r>
              <a:rPr lang="en-GB" sz="1600" dirty="0">
                <a:latin typeface="+mj-lt"/>
                <a:ea typeface="Calibri" panose="020F0502020204030204" pitchFamily="34" charset="0"/>
                <a:cs typeface="Times New Roman" panose="02020603050405020304" pitchFamily="18" charset="0"/>
              </a:rPr>
              <a:t>T</a:t>
            </a:r>
            <a:r>
              <a:rPr lang="en-GB" sz="1600" b="0" i="0" dirty="0">
                <a:effectLst/>
                <a:latin typeface="+mj-lt"/>
                <a:ea typeface="Calibri" panose="020F0502020204030204" pitchFamily="34" charset="0"/>
                <a:cs typeface="Times New Roman" panose="02020603050405020304" pitchFamily="18" charset="0"/>
              </a:rPr>
              <a:t>here is no one type of child who becomes exploited, there is no single path through which children fall victim to exploitation. Throughout the Review, we heard a multiplicity of ways in which children’s vulnerabilities had been used by perpetrators to identify and groom them into criminality. However, once grooming has begun it follows a typical pattern. The process of exploitation unfolds through a series of incremental steps, marked by a mix of incentives, coercion and threats. The Children’s Society explains the cycle of exploitation through stages of 'target', 'test', 'trap', which provides a useful approach to understand children’s experiences. </a:t>
            </a:r>
            <a:r>
              <a:rPr lang="en-GB" sz="1600" b="0" i="0" dirty="0">
                <a:effectLst/>
                <a:highlight>
                  <a:srgbClr val="FFFF00"/>
                </a:highlight>
                <a:latin typeface="+mj-lt"/>
                <a:ea typeface="Calibri" panose="020F0502020204030204" pitchFamily="34" charset="0"/>
                <a:cs typeface="Times New Roman" panose="02020603050405020304" pitchFamily="18" charset="0"/>
              </a:rPr>
              <a:t>Exploiters will look for a mix of vulnerability, skill, ability, cooperation </a:t>
            </a:r>
            <a:r>
              <a:rPr lang="en-GB" sz="1600" b="0" i="0" kern="100" dirty="0">
                <a:effectLst/>
                <a:highlight>
                  <a:srgbClr val="FFFF00"/>
                </a:highlight>
                <a:latin typeface="+mj-lt"/>
                <a:ea typeface="Calibri" panose="020F0502020204030204" pitchFamily="34" charset="0"/>
                <a:cs typeface="Times New Roman" panose="02020603050405020304" pitchFamily="18" charset="0"/>
              </a:rPr>
              <a:t>to engage, willingness to take risks and maintain their involvement through incentives, threats and violence.</a:t>
            </a:r>
            <a:endParaRPr lang="en-GB" sz="1600" kern="100" dirty="0">
              <a:effectLst/>
              <a:highlight>
                <a:srgbClr val="FFFF00"/>
              </a:highlight>
              <a:latin typeface="+mj-lt"/>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20000"/>
              </a:spcBef>
              <a:spcAft>
                <a:spcPts val="800"/>
              </a:spcAft>
              <a:buClrTx/>
              <a:buSzTx/>
              <a:buFontTx/>
              <a:buNone/>
              <a:tabLst/>
              <a:defRPr/>
            </a:pPr>
            <a:endParaRPr kumimoji="0" lang="en-GB" sz="1300" b="0" i="0" u="none" strike="noStrike" kern="100" cap="none" spc="0" normalizeH="0" baseline="0" noProof="0" dirty="0">
              <a:ln>
                <a:noFill/>
              </a:ln>
              <a:effectLst/>
              <a:uLnTx/>
              <a:uFillTx/>
              <a:ea typeface="Calibri" panose="020F0502020204030204" pitchFamily="34" charset="0"/>
              <a:cs typeface="Times New Roman" panose="02020603050405020304" pitchFamily="18" charset="0"/>
            </a:endParaRPr>
          </a:p>
          <a:p>
            <a:endParaRPr lang="en-GB" sz="1300" dirty="0"/>
          </a:p>
        </p:txBody>
      </p:sp>
    </p:spTree>
    <p:extLst>
      <p:ext uri="{BB962C8B-B14F-4D97-AF65-F5344CB8AC3E}">
        <p14:creationId xmlns:p14="http://schemas.microsoft.com/office/powerpoint/2010/main" val="374450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24DFA1-4D38-6372-8FA6-E3A53CD414DD}"/>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8E1FDFE3-C249-90FF-1561-029939740D6F}"/>
              </a:ext>
            </a:extLst>
          </p:cNvPr>
          <p:cNvSpPr>
            <a:spLocks noGrp="1"/>
          </p:cNvSpPr>
          <p:nvPr>
            <p:ph idx="1"/>
          </p:nvPr>
        </p:nvSpPr>
        <p:spPr/>
        <p:txBody>
          <a:bodyPr/>
          <a:lstStyle/>
          <a:p>
            <a:r>
              <a:rPr lang="en-GB" dirty="0"/>
              <a:t>https://youtu.be/S_Ny_aOWI-k</a:t>
            </a:r>
          </a:p>
        </p:txBody>
      </p:sp>
      <p:pic>
        <p:nvPicPr>
          <p:cNvPr id="6" name="Online Media 5" title="Are You Listening?">
            <a:hlinkClick r:id="" action="ppaction://media"/>
            <a:extLst>
              <a:ext uri="{FF2B5EF4-FFF2-40B4-BE49-F238E27FC236}">
                <a16:creationId xmlns:a16="http://schemas.microsoft.com/office/drawing/2014/main" id="{87578AF6-2F4C-DF67-B87D-A5F8AC2693E5}"/>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37953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1EA7-F104-C8FA-E829-FDE148C392EF}"/>
              </a:ext>
            </a:extLst>
          </p:cNvPr>
          <p:cNvSpPr>
            <a:spLocks noGrp="1"/>
          </p:cNvSpPr>
          <p:nvPr>
            <p:ph type="title"/>
          </p:nvPr>
        </p:nvSpPr>
        <p:spPr>
          <a:xfrm>
            <a:off x="1115568" y="509521"/>
            <a:ext cx="10232136" cy="1014984"/>
          </a:xfrm>
        </p:spPr>
        <p:txBody>
          <a:bodyPr>
            <a:normAutofit/>
          </a:bodyPr>
          <a:lstStyle/>
          <a:p>
            <a:r>
              <a:rPr lang="en-GB" sz="2200" b="0" i="0">
                <a:effectLst/>
              </a:rPr>
              <a:t>Suspensions and exclusions are a factor that should be considered when looking at early help</a:t>
            </a:r>
            <a:br>
              <a:rPr lang="en-GB" sz="2200" b="0" i="0">
                <a:effectLst/>
                <a:latin typeface="Aptos" panose="020B0004020202020204" pitchFamily="34" charset="0"/>
              </a:rPr>
            </a:br>
            <a:endParaRPr lang="en-GB" sz="2200"/>
          </a:p>
        </p:txBody>
      </p:sp>
      <p:graphicFrame>
        <p:nvGraphicFramePr>
          <p:cNvPr id="5" name="Content Placeholder 2">
            <a:extLst>
              <a:ext uri="{FF2B5EF4-FFF2-40B4-BE49-F238E27FC236}">
                <a16:creationId xmlns:a16="http://schemas.microsoft.com/office/drawing/2014/main" id="{001D57A3-8E62-1C48-9093-B801AF81F6E5}"/>
              </a:ext>
            </a:extLst>
          </p:cNvPr>
          <p:cNvGraphicFramePr>
            <a:graphicFrameLocks noGrp="1"/>
          </p:cNvGraphicFramePr>
          <p:nvPr>
            <p:ph idx="1"/>
            <p:extLst>
              <p:ext uri="{D42A27DB-BD31-4B8C-83A1-F6EECF244321}">
                <p14:modId xmlns:p14="http://schemas.microsoft.com/office/powerpoint/2010/main" val="3691936267"/>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862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0C988C-FAAD-4B22-8BA7-6B5DEFD8D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8BC9B-3F1C-576B-F8DB-506187794706}"/>
              </a:ext>
            </a:extLst>
          </p:cNvPr>
          <p:cNvSpPr>
            <a:spLocks noGrp="1"/>
          </p:cNvSpPr>
          <p:nvPr>
            <p:ph type="title"/>
          </p:nvPr>
        </p:nvSpPr>
        <p:spPr>
          <a:xfrm>
            <a:off x="838201" y="373946"/>
            <a:ext cx="5114150" cy="1325563"/>
          </a:xfrm>
        </p:spPr>
        <p:txBody>
          <a:bodyPr vert="horz" lIns="91440" tIns="45720" rIns="91440" bIns="45720" rtlCol="0" anchor="ctr">
            <a:normAutofit/>
          </a:bodyPr>
          <a:lstStyle/>
          <a:p>
            <a:r>
              <a:rPr lang="en-US" sz="3700"/>
              <a:t>Pupil Voice: recognising the meaning of behaviour</a:t>
            </a:r>
          </a:p>
        </p:txBody>
      </p:sp>
      <p:sp>
        <p:nvSpPr>
          <p:cNvPr id="5" name="TextBox 4">
            <a:extLst>
              <a:ext uri="{FF2B5EF4-FFF2-40B4-BE49-F238E27FC236}">
                <a16:creationId xmlns:a16="http://schemas.microsoft.com/office/drawing/2014/main" id="{448BAD89-DC8B-18E6-7C37-9636C0BB091E}"/>
              </a:ext>
            </a:extLst>
          </p:cNvPr>
          <p:cNvSpPr txBox="1"/>
          <p:nvPr/>
        </p:nvSpPr>
        <p:spPr>
          <a:xfrm>
            <a:off x="838200" y="1825625"/>
            <a:ext cx="6108723" cy="4351338"/>
          </a:xfrm>
          <a:prstGeom prst="rect">
            <a:avLst/>
          </a:prstGeom>
        </p:spPr>
        <p:txBody>
          <a:bodyPr vert="horz" lIns="91440" tIns="45720" rIns="91440" bIns="45720" rtlCol="0">
            <a:normAutofit lnSpcReduction="10000"/>
          </a:bodyPr>
          <a:lstStyle/>
          <a:p>
            <a:pPr marL="342900" indent="-285750">
              <a:lnSpc>
                <a:spcPct val="90000"/>
              </a:lnSpc>
              <a:spcAft>
                <a:spcPts val="600"/>
              </a:spcAft>
              <a:buFont typeface="Wingdings" panose="05000000000000000000" pitchFamily="2" charset="2"/>
              <a:buChar char="§"/>
            </a:pPr>
            <a:r>
              <a:rPr lang="en-US" dirty="0"/>
              <a:t>Serious Case Review’s (SCRs) highlighted the voice of the child frequently going unheard.  </a:t>
            </a:r>
            <a:r>
              <a:rPr lang="en-US" dirty="0">
                <a:highlight>
                  <a:srgbClr val="FFFF00"/>
                </a:highlight>
              </a:rPr>
              <a:t>Crucially, ‘hearing’ involves not only listening but also observing, as children usually find it hard to disclose abuse directly and often communicate their distress through their </a:t>
            </a:r>
            <a:r>
              <a:rPr lang="en-US" dirty="0" err="1">
                <a:highlight>
                  <a:srgbClr val="FFFF00"/>
                </a:highlight>
              </a:rPr>
              <a:t>behaviour</a:t>
            </a:r>
            <a:r>
              <a:rPr lang="en-US" dirty="0">
                <a:highlight>
                  <a:srgbClr val="FFFF00"/>
                </a:highlight>
              </a:rPr>
              <a:t> </a:t>
            </a:r>
            <a:r>
              <a:rPr lang="en-US" dirty="0"/>
              <a:t>rather than what they say.</a:t>
            </a:r>
          </a:p>
          <a:p>
            <a:pPr marL="342900" indent="-285750">
              <a:lnSpc>
                <a:spcPct val="90000"/>
              </a:lnSpc>
              <a:spcAft>
                <a:spcPts val="600"/>
              </a:spcAft>
              <a:buFont typeface="Wingdings" panose="05000000000000000000" pitchFamily="2" charset="2"/>
              <a:buChar char="§"/>
            </a:pPr>
            <a:endParaRPr lang="en-US" dirty="0"/>
          </a:p>
          <a:p>
            <a:pPr marL="342900" indent="-285750">
              <a:lnSpc>
                <a:spcPct val="90000"/>
              </a:lnSpc>
              <a:spcAft>
                <a:spcPts val="600"/>
              </a:spcAft>
              <a:buFont typeface="Wingdings" panose="05000000000000000000" pitchFamily="2" charset="2"/>
              <a:buChar char="§"/>
            </a:pPr>
            <a:r>
              <a:rPr lang="en-US" dirty="0"/>
              <a:t>A recurring theme in the SCRs was the need for practitioners to be alert to what a child/young person’s </a:t>
            </a:r>
            <a:r>
              <a:rPr lang="en-US" dirty="0" err="1"/>
              <a:t>behaviour</a:t>
            </a:r>
            <a:r>
              <a:rPr lang="en-US" dirty="0"/>
              <a:t> might be </a:t>
            </a:r>
            <a:r>
              <a:rPr lang="en-US" dirty="0" err="1"/>
              <a:t>signalling</a:t>
            </a:r>
            <a:r>
              <a:rPr lang="en-US" dirty="0"/>
              <a:t>.</a:t>
            </a:r>
          </a:p>
          <a:p>
            <a:pPr marL="342900" indent="-285750">
              <a:lnSpc>
                <a:spcPct val="90000"/>
              </a:lnSpc>
              <a:spcAft>
                <a:spcPts val="600"/>
              </a:spcAft>
              <a:buFont typeface="Wingdings" panose="05000000000000000000" pitchFamily="2" charset="2"/>
              <a:buChar char="§"/>
            </a:pPr>
            <a:endParaRPr lang="en-US" dirty="0"/>
          </a:p>
          <a:p>
            <a:pPr marL="342900" indent="-285750">
              <a:lnSpc>
                <a:spcPct val="90000"/>
              </a:lnSpc>
              <a:spcAft>
                <a:spcPts val="600"/>
              </a:spcAft>
              <a:buFont typeface="Wingdings" panose="05000000000000000000" pitchFamily="2" charset="2"/>
              <a:buChar char="§"/>
            </a:pPr>
            <a:r>
              <a:rPr lang="en-US" dirty="0"/>
              <a:t>In the SCRs that featured intrafamilial child sexual abuse, few children had disclosed the abuse until they were moved to a place of safety.  But children in 80% had expressed their distress through disruptive, aggressive, challenging or </a:t>
            </a:r>
            <a:r>
              <a:rPr lang="en-US" dirty="0" err="1"/>
              <a:t>sexualised</a:t>
            </a:r>
            <a:r>
              <a:rPr lang="en-US" dirty="0"/>
              <a:t> </a:t>
            </a:r>
            <a:r>
              <a:rPr lang="en-US" dirty="0" err="1"/>
              <a:t>behaviour</a:t>
            </a:r>
            <a:r>
              <a:rPr lang="en-US" dirty="0"/>
              <a:t>.</a:t>
            </a:r>
          </a:p>
          <a:p>
            <a:pPr marL="285750" indent="-228600">
              <a:lnSpc>
                <a:spcPct val="90000"/>
              </a:lnSpc>
              <a:spcAft>
                <a:spcPts val="600"/>
              </a:spcAft>
              <a:buFont typeface="Arial" panose="020B0604020202020204" pitchFamily="34" charset="0"/>
              <a:buChar char="•"/>
            </a:pPr>
            <a:endParaRPr lang="en-US" sz="1500" b="1"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2635" y="2507215"/>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32189" flipV="1">
            <a:off x="7537061" y="1878543"/>
            <a:ext cx="4592562" cy="4592562"/>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7CA572B6-352D-87FE-BFFF-8AD4722073DF}"/>
              </a:ext>
            </a:extLst>
          </p:cNvPr>
          <p:cNvPicPr>
            <a:picLocks noGrp="1" noChangeAspect="1"/>
          </p:cNvPicPr>
          <p:nvPr>
            <p:ph idx="1"/>
          </p:nvPr>
        </p:nvPicPr>
        <p:blipFill>
          <a:blip r:embed="rId3"/>
          <a:stretch>
            <a:fillRect/>
          </a:stretch>
        </p:blipFill>
        <p:spPr>
          <a:xfrm>
            <a:off x="7984076" y="1389466"/>
            <a:ext cx="2581077" cy="3157281"/>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spTree>
    <p:extLst>
      <p:ext uri="{BB962C8B-B14F-4D97-AF65-F5344CB8AC3E}">
        <p14:creationId xmlns:p14="http://schemas.microsoft.com/office/powerpoint/2010/main" val="312742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5CD0C-6043-5301-9514-B72A4E3AD325}"/>
              </a:ext>
            </a:extLst>
          </p:cNvPr>
          <p:cNvSpPr>
            <a:spLocks noGrp="1"/>
          </p:cNvSpPr>
          <p:nvPr>
            <p:ph type="title"/>
          </p:nvPr>
        </p:nvSpPr>
        <p:spPr>
          <a:xfrm>
            <a:off x="838200" y="365125"/>
            <a:ext cx="10515600" cy="1325563"/>
          </a:xfrm>
        </p:spPr>
        <p:txBody>
          <a:bodyPr anchor="ctr">
            <a:normAutofit/>
          </a:bodyPr>
          <a:lstStyle/>
          <a:p>
            <a:r>
              <a:rPr lang="en-GB" sz="2800" b="0" i="0"/>
              <a:t>Schools remain responsible for the safeguarding of pupils in alternative provision</a:t>
            </a:r>
            <a:br>
              <a:rPr lang="en-US" sz="2800"/>
            </a:br>
            <a:endParaRPr lang="en-GB" sz="2800"/>
          </a:p>
        </p:txBody>
      </p:sp>
      <p:graphicFrame>
        <p:nvGraphicFramePr>
          <p:cNvPr id="7" name="Content Placeholder 4">
            <a:extLst>
              <a:ext uri="{FF2B5EF4-FFF2-40B4-BE49-F238E27FC236}">
                <a16:creationId xmlns:a16="http://schemas.microsoft.com/office/drawing/2014/main" id="{9C826AA6-6469-C222-D901-279B11B68E5E}"/>
              </a:ext>
            </a:extLst>
          </p:cNvPr>
          <p:cNvGraphicFramePr>
            <a:graphicFrameLocks noGrp="1"/>
          </p:cNvGraphicFramePr>
          <p:nvPr>
            <p:ph idx="1"/>
            <p:extLst>
              <p:ext uri="{D42A27DB-BD31-4B8C-83A1-F6EECF244321}">
                <p14:modId xmlns:p14="http://schemas.microsoft.com/office/powerpoint/2010/main" val="229146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28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C93B-86AE-A6F2-CB15-2FE52AD4AA1A}"/>
              </a:ext>
            </a:extLst>
          </p:cNvPr>
          <p:cNvSpPr>
            <a:spLocks noGrp="1"/>
          </p:cNvSpPr>
          <p:nvPr>
            <p:ph type="title"/>
          </p:nvPr>
        </p:nvSpPr>
        <p:spPr>
          <a:xfrm>
            <a:off x="838200" y="365126"/>
            <a:ext cx="10515600" cy="593342"/>
          </a:xfrm>
        </p:spPr>
        <p:txBody>
          <a:bodyPr>
            <a:normAutofit fontScale="90000"/>
          </a:bodyPr>
          <a:lstStyle/>
          <a:p>
            <a:r>
              <a:rPr lang="en-GB" dirty="0"/>
              <a:t>Statutory Requirements</a:t>
            </a:r>
          </a:p>
        </p:txBody>
      </p:sp>
      <p:sp>
        <p:nvSpPr>
          <p:cNvPr id="3" name="Content Placeholder 2">
            <a:extLst>
              <a:ext uri="{FF2B5EF4-FFF2-40B4-BE49-F238E27FC236}">
                <a16:creationId xmlns:a16="http://schemas.microsoft.com/office/drawing/2014/main" id="{76B714C8-3994-A01A-052E-5677AC6F06FE}"/>
              </a:ext>
            </a:extLst>
          </p:cNvPr>
          <p:cNvSpPr>
            <a:spLocks noGrp="1"/>
          </p:cNvSpPr>
          <p:nvPr>
            <p:ph idx="1"/>
          </p:nvPr>
        </p:nvSpPr>
        <p:spPr>
          <a:xfrm>
            <a:off x="838200" y="1145754"/>
            <a:ext cx="10515600" cy="5031209"/>
          </a:xfrm>
        </p:spPr>
        <p:txBody>
          <a:bodyPr>
            <a:normAutofit fontScale="77500" lnSpcReduction="20000"/>
          </a:bodyPr>
          <a:lstStyle/>
          <a:p>
            <a:pPr marL="0" indent="0">
              <a:buNone/>
              <a:defRPr/>
            </a:pPr>
            <a:r>
              <a:rPr lang="en-GB" dirty="0"/>
              <a:t>This training will support you in fulfilling your safeguarding responsibilities in accordance with DfE statutory guidance Working Together to Safeguard Children and Keeping Children Safe in Education.</a:t>
            </a:r>
          </a:p>
          <a:p>
            <a:pPr>
              <a:defRPr/>
            </a:pPr>
            <a:r>
              <a:rPr lang="en-GB" dirty="0"/>
              <a:t>All staff will understand the importance of a child-centred approach to safeguarding and consider at all times, what is in the best interest of the child.</a:t>
            </a:r>
          </a:p>
          <a:p>
            <a:pPr>
              <a:defRPr/>
            </a:pPr>
            <a:r>
              <a:rPr lang="en-GB" dirty="0"/>
              <a:t>All staff will understand the role they play in identifying concerns, sharing information and taking prompt action.</a:t>
            </a:r>
          </a:p>
          <a:p>
            <a:pPr>
              <a:defRPr/>
            </a:pPr>
            <a:r>
              <a:rPr lang="en-GB" dirty="0"/>
              <a:t>All staff will know how to identify concerns early, provide help for children, promote children’s welfare and prevent concerns from escalating. </a:t>
            </a:r>
          </a:p>
          <a:p>
            <a:pPr>
              <a:defRPr/>
            </a:pPr>
            <a:r>
              <a:rPr lang="en-GB" dirty="0"/>
              <a:t>All staff will understand and know how to effectively follow the systems within their school or college which support safeguarding.</a:t>
            </a:r>
          </a:p>
          <a:p>
            <a:r>
              <a:rPr lang="en-GB" dirty="0"/>
              <a:t>Remember … </a:t>
            </a:r>
          </a:p>
          <a:p>
            <a:r>
              <a:rPr lang="en-US" sz="2800" b="0" i="0" u="none" strike="noStrike" baseline="0" dirty="0">
                <a:cs typeface="Arial"/>
              </a:rPr>
              <a:t>Safeguarding and promoting the welfare of children is </a:t>
            </a:r>
            <a:r>
              <a:rPr lang="en-US" sz="2800" i="0" u="none" strike="noStrike" baseline="0" dirty="0">
                <a:cs typeface="Arial"/>
              </a:rPr>
              <a:t>everyone’s responsibility,</a:t>
            </a:r>
            <a:r>
              <a:rPr lang="en-US" sz="2800" b="0" i="0" u="none" strike="noStrike" baseline="0" dirty="0">
                <a:cs typeface="Arial"/>
              </a:rPr>
              <a:t> and all professionals should ensure that their approach is child-</a:t>
            </a:r>
            <a:r>
              <a:rPr lang="en-US" sz="2800" b="0" i="0" u="none" strike="noStrike" baseline="0" dirty="0" err="1">
                <a:cs typeface="Arial"/>
              </a:rPr>
              <a:t>centred</a:t>
            </a:r>
            <a:r>
              <a:rPr lang="en-US" sz="2800" b="0" i="0" u="none" strike="noStrike" baseline="0" dirty="0">
                <a:cs typeface="Arial"/>
              </a:rPr>
              <a:t>, considering the best interests of the child at all times. Everyone who comes into contact with children has a role to play in identifying concerns, sharing information and taking prompt action.</a:t>
            </a:r>
            <a:r>
              <a:rPr lang="en-US" sz="2800" dirty="0">
                <a:cs typeface="Arial"/>
              </a:rPr>
              <a:t> </a:t>
            </a:r>
            <a:endParaRPr lang="en-GB" sz="2800" dirty="0">
              <a:cs typeface="Arial"/>
            </a:endParaRPr>
          </a:p>
          <a:p>
            <a:endParaRPr lang="en-GB" dirty="0"/>
          </a:p>
        </p:txBody>
      </p:sp>
    </p:spTree>
    <p:extLst>
      <p:ext uri="{BB962C8B-B14F-4D97-AF65-F5344CB8AC3E}">
        <p14:creationId xmlns:p14="http://schemas.microsoft.com/office/powerpoint/2010/main" val="3028661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F376-4827-C37D-4EF0-B24047F0BD1B}"/>
              </a:ext>
            </a:extLst>
          </p:cNvPr>
          <p:cNvSpPr>
            <a:spLocks noGrp="1"/>
          </p:cNvSpPr>
          <p:nvPr>
            <p:ph type="title"/>
          </p:nvPr>
        </p:nvSpPr>
        <p:spPr>
          <a:xfrm>
            <a:off x="841248" y="256032"/>
            <a:ext cx="10506456" cy="1014984"/>
          </a:xfrm>
        </p:spPr>
        <p:txBody>
          <a:bodyPr anchor="b">
            <a:normAutofit/>
          </a:bodyPr>
          <a:lstStyle/>
          <a:p>
            <a:r>
              <a:rPr lang="en-GB" sz="3600" dirty="0"/>
              <a:t>A reminder from our January update about APS …  </a:t>
            </a:r>
          </a:p>
        </p:txBody>
      </p:sp>
      <p:graphicFrame>
        <p:nvGraphicFramePr>
          <p:cNvPr id="5" name="Content Placeholder 2">
            <a:extLst>
              <a:ext uri="{FF2B5EF4-FFF2-40B4-BE49-F238E27FC236}">
                <a16:creationId xmlns:a16="http://schemas.microsoft.com/office/drawing/2014/main" id="{75A50341-D35E-CFB5-9DA5-E8B6F1100EF9}"/>
              </a:ext>
            </a:extLst>
          </p:cNvPr>
          <p:cNvGraphicFramePr>
            <a:graphicFrameLocks noGrp="1"/>
          </p:cNvGraphicFramePr>
          <p:nvPr>
            <p:ph idx="1"/>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876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F87F6-2318-F5A1-F6AF-EDF5DE248A78}"/>
              </a:ext>
            </a:extLst>
          </p:cNvPr>
          <p:cNvSpPr>
            <a:spLocks noGrp="1"/>
          </p:cNvSpPr>
          <p:nvPr>
            <p:ph type="title"/>
          </p:nvPr>
        </p:nvSpPr>
        <p:spPr>
          <a:xfrm>
            <a:off x="686834" y="1153572"/>
            <a:ext cx="3200400" cy="4461163"/>
          </a:xfrm>
        </p:spPr>
        <p:txBody>
          <a:bodyPr>
            <a:normAutofit/>
          </a:bodyPr>
          <a:lstStyle/>
          <a:p>
            <a:r>
              <a:rPr lang="en-GB" sz="3700" b="0" i="0" dirty="0">
                <a:solidFill>
                  <a:srgbClr val="FFFFFF"/>
                </a:solidFill>
                <a:effectLst/>
              </a:rPr>
              <a:t>DSLs should keep records of decisions made regarding safeguarding concerns</a:t>
            </a:r>
            <a:br>
              <a:rPr lang="en-GB" sz="3700" b="0" i="0" dirty="0">
                <a:solidFill>
                  <a:srgbClr val="FFFFFF"/>
                </a:solidFill>
                <a:effectLst/>
                <a:latin typeface="+mj-lt"/>
              </a:rPr>
            </a:br>
            <a:endParaRPr lang="en-GB" sz="3700" dirty="0">
              <a:solidFill>
                <a:srgbClr val="FFFFFF"/>
              </a:solidFill>
            </a:endParaRP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15E66E7-4313-2646-3A6E-790405A741EC}"/>
              </a:ext>
            </a:extLst>
          </p:cNvPr>
          <p:cNvSpPr>
            <a:spLocks noGrp="1"/>
          </p:cNvSpPr>
          <p:nvPr>
            <p:ph idx="1"/>
          </p:nvPr>
        </p:nvSpPr>
        <p:spPr>
          <a:xfrm>
            <a:off x="4447308" y="591344"/>
            <a:ext cx="6906491" cy="5585619"/>
          </a:xfrm>
        </p:spPr>
        <p:txBody>
          <a:bodyPr anchor="ctr">
            <a:normAutofit/>
          </a:bodyPr>
          <a:lstStyle/>
          <a:p>
            <a:pPr marL="0" indent="0">
              <a:buNone/>
            </a:pPr>
            <a:r>
              <a:rPr lang="en-GB" b="0" i="0" dirty="0">
                <a:effectLst/>
                <a:highlight>
                  <a:srgbClr val="FFFFFF"/>
                </a:highlight>
                <a:latin typeface="+mj-lt"/>
              </a:rPr>
              <a:t>Further guidance has been added to KCSIE 2024 regarding the records DSLs need to keep about safeguarding concerns. As well as keeping detailed, accurate, secure written records of all concerns, DSLs should also record discussions and decisions made including the rationale for those decisions. Records should also show instances where referrals were or were not made to other agencies, e.g. Prevent.</a:t>
            </a:r>
          </a:p>
          <a:p>
            <a:pPr marL="0" indent="0">
              <a:buNone/>
            </a:pPr>
            <a:r>
              <a:rPr lang="en-GB" dirty="0">
                <a:latin typeface="+mj-lt"/>
              </a:rPr>
              <a:t>Do your Safeguarding records indicate why you made a decision ?  </a:t>
            </a:r>
          </a:p>
        </p:txBody>
      </p:sp>
    </p:spTree>
    <p:extLst>
      <p:ext uri="{BB962C8B-B14F-4D97-AF65-F5344CB8AC3E}">
        <p14:creationId xmlns:p14="http://schemas.microsoft.com/office/powerpoint/2010/main" val="2939940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6E8D-988C-40B5-1DFC-CB6C6384CE11}"/>
              </a:ext>
            </a:extLst>
          </p:cNvPr>
          <p:cNvSpPr>
            <a:spLocks noGrp="1"/>
          </p:cNvSpPr>
          <p:nvPr>
            <p:ph type="title"/>
          </p:nvPr>
        </p:nvSpPr>
        <p:spPr/>
        <p:txBody>
          <a:bodyPr/>
          <a:lstStyle/>
          <a:p>
            <a:r>
              <a:rPr lang="en-GB" dirty="0"/>
              <a:t>Recording your concern</a:t>
            </a:r>
          </a:p>
        </p:txBody>
      </p:sp>
      <p:sp>
        <p:nvSpPr>
          <p:cNvPr id="3" name="Content Placeholder 2">
            <a:extLst>
              <a:ext uri="{FF2B5EF4-FFF2-40B4-BE49-F238E27FC236}">
                <a16:creationId xmlns:a16="http://schemas.microsoft.com/office/drawing/2014/main" id="{8227BA8F-707D-A445-F6E8-230B5C35E2BF}"/>
              </a:ext>
            </a:extLst>
          </p:cNvPr>
          <p:cNvSpPr>
            <a:spLocks noGrp="1"/>
          </p:cNvSpPr>
          <p:nvPr>
            <p:ph idx="1"/>
          </p:nvPr>
        </p:nvSpPr>
        <p:spPr/>
        <p:txBody>
          <a:bodyPr>
            <a:normAutofit fontScale="70000" lnSpcReduction="20000"/>
          </a:bodyPr>
          <a:lstStyle/>
          <a:p>
            <a:pPr marL="0" indent="0" algn="just">
              <a:lnSpc>
                <a:spcPct val="114000"/>
              </a:lnSpc>
              <a:spcBef>
                <a:spcPts val="500"/>
              </a:spcBef>
              <a:spcAft>
                <a:spcPts val="500"/>
              </a:spcAft>
              <a:buNone/>
            </a:pPr>
            <a:r>
              <a:rPr lang="en-US" sz="2800" dirty="0">
                <a:solidFill>
                  <a:schemeClr val="tx1"/>
                </a:solidFill>
              </a:rPr>
              <a:t>Staff should maintain an attitude of ‘it could happen here’ where safeguarding is concerned and always act in the best interests of the child. Concerns about a child’s welfare should be acted on immediately. Where a child is suffering, or is likely to suffer, from harm, a referral to children’s social care services (CSCS), and the police if appropriate, should be made immediately. </a:t>
            </a:r>
          </a:p>
          <a:p>
            <a:pPr marL="0" indent="0" algn="just">
              <a:lnSpc>
                <a:spcPct val="114000"/>
              </a:lnSpc>
              <a:spcBef>
                <a:spcPts val="500"/>
              </a:spcBef>
              <a:spcAft>
                <a:spcPts val="500"/>
              </a:spcAft>
              <a:buNone/>
            </a:pPr>
            <a:r>
              <a:rPr lang="en-US" sz="2800" dirty="0">
                <a:solidFill>
                  <a:schemeClr val="tx1"/>
                </a:solidFill>
              </a:rPr>
              <a:t>What to do if you have a concern …</a:t>
            </a:r>
          </a:p>
          <a:p>
            <a:pPr eaLnBrk="1" hangingPunct="1">
              <a:spcBef>
                <a:spcPct val="50000"/>
              </a:spcBef>
              <a:buClrTx/>
              <a:buSzTx/>
              <a:buFont typeface="Wingdings" panose="05000000000000000000" pitchFamily="2" charset="2"/>
              <a:buChar char="§"/>
            </a:pPr>
            <a:r>
              <a:rPr lang="en-GB" altLang="en-US" sz="2800" dirty="0"/>
              <a:t>Report immediately to the DSL or Deputy DSL if they are not on site. </a:t>
            </a:r>
          </a:p>
          <a:p>
            <a:pPr eaLnBrk="1" hangingPunct="1">
              <a:spcBef>
                <a:spcPct val="50000"/>
              </a:spcBef>
              <a:buClrTx/>
              <a:buSzTx/>
              <a:buFont typeface="Wingdings" panose="05000000000000000000" pitchFamily="2" charset="2"/>
              <a:buChar char="§"/>
            </a:pPr>
            <a:r>
              <a:rPr lang="en-GB" altLang="en-US" sz="2800" dirty="0"/>
              <a:t>Write it down - time, day, date &amp; sign – using your own school agreed electronic system CPOMS or My Concern</a:t>
            </a:r>
          </a:p>
          <a:p>
            <a:pPr eaLnBrk="1" hangingPunct="1">
              <a:spcBef>
                <a:spcPct val="50000"/>
              </a:spcBef>
              <a:buClrTx/>
              <a:buSzTx/>
              <a:buFont typeface="Wingdings" panose="05000000000000000000" pitchFamily="2" charset="2"/>
              <a:buChar char="§"/>
            </a:pPr>
            <a:r>
              <a:rPr lang="en-GB" altLang="en-US" sz="2800" dirty="0"/>
              <a:t>Keep it confidential</a:t>
            </a:r>
          </a:p>
          <a:p>
            <a:pPr eaLnBrk="1" hangingPunct="1">
              <a:spcBef>
                <a:spcPct val="50000"/>
              </a:spcBef>
              <a:buClrTx/>
              <a:buSzTx/>
              <a:buFont typeface="Wingdings" panose="05000000000000000000" pitchFamily="2" charset="2"/>
              <a:buChar char="§"/>
            </a:pPr>
            <a:r>
              <a:rPr lang="en-GB" altLang="en-US" sz="2800" dirty="0"/>
              <a:t>Do not ask leading questions or conduct an investigation this is the DSL’s role.</a:t>
            </a:r>
          </a:p>
          <a:p>
            <a:pPr algn="just">
              <a:lnSpc>
                <a:spcPct val="114000"/>
              </a:lnSpc>
              <a:spcBef>
                <a:spcPts val="500"/>
              </a:spcBef>
              <a:spcAft>
                <a:spcPts val="500"/>
              </a:spcAft>
              <a:buFont typeface="Wingdings" panose="05000000000000000000" pitchFamily="2" charset="2"/>
              <a:buChar char="§"/>
            </a:pPr>
            <a:r>
              <a:rPr lang="en-US" sz="2800" dirty="0">
                <a:solidFill>
                  <a:schemeClr val="tx1"/>
                </a:solidFill>
              </a:rPr>
              <a:t>Clear records  are essential  and will also help schools respond to any complaints.</a:t>
            </a:r>
          </a:p>
          <a:p>
            <a:endParaRPr lang="en-GB" dirty="0"/>
          </a:p>
        </p:txBody>
      </p:sp>
    </p:spTree>
    <p:extLst>
      <p:ext uri="{BB962C8B-B14F-4D97-AF65-F5344CB8AC3E}">
        <p14:creationId xmlns:p14="http://schemas.microsoft.com/office/powerpoint/2010/main" val="2649390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9B1B-A192-8BD9-9696-51A68254BEF2}"/>
              </a:ext>
            </a:extLst>
          </p:cNvPr>
          <p:cNvSpPr>
            <a:spLocks noGrp="1"/>
          </p:cNvSpPr>
          <p:nvPr>
            <p:ph type="title"/>
          </p:nvPr>
        </p:nvSpPr>
        <p:spPr/>
        <p:txBody>
          <a:bodyPr/>
          <a:lstStyle/>
          <a:p>
            <a:r>
              <a:rPr lang="en-GB" dirty="0"/>
              <a:t>Record Keeping </a:t>
            </a:r>
          </a:p>
        </p:txBody>
      </p:sp>
      <p:sp>
        <p:nvSpPr>
          <p:cNvPr id="3" name="Content Placeholder 2">
            <a:extLst>
              <a:ext uri="{FF2B5EF4-FFF2-40B4-BE49-F238E27FC236}">
                <a16:creationId xmlns:a16="http://schemas.microsoft.com/office/drawing/2014/main" id="{29935002-F727-7142-B3FA-C9F96B983402}"/>
              </a:ext>
            </a:extLst>
          </p:cNvPr>
          <p:cNvSpPr>
            <a:spLocks noGrp="1"/>
          </p:cNvSpPr>
          <p:nvPr>
            <p:ph idx="1"/>
          </p:nvPr>
        </p:nvSpPr>
        <p:spPr/>
        <p:txBody>
          <a:bodyPr>
            <a:normAutofit/>
          </a:bodyPr>
          <a:lstStyle/>
          <a:p>
            <a:pPr marL="0" indent="0">
              <a:buNone/>
            </a:pPr>
            <a:r>
              <a:rPr lang="en-GB" dirty="0"/>
              <a:t>All concerns discussions and decisions made and the reasons for those decisions should be recorded in writing. </a:t>
            </a:r>
          </a:p>
          <a:p>
            <a:pPr marL="0" indent="0">
              <a:buNone/>
            </a:pPr>
            <a:r>
              <a:rPr lang="en-GB" dirty="0"/>
              <a:t>This will also help if /when responding to any complaints about the way a chase has been handled by the school or college. </a:t>
            </a:r>
          </a:p>
          <a:p>
            <a:pPr marL="0" indent="0">
              <a:buNone/>
            </a:pPr>
            <a:r>
              <a:rPr lang="en-GB" dirty="0"/>
              <a:t>Information should be kept confidentially on the school’s electronic system. It is good practise to keep referrals in a separate file for each child not family files. </a:t>
            </a:r>
          </a:p>
        </p:txBody>
      </p:sp>
    </p:spTree>
    <p:extLst>
      <p:ext uri="{BB962C8B-B14F-4D97-AF65-F5344CB8AC3E}">
        <p14:creationId xmlns:p14="http://schemas.microsoft.com/office/powerpoint/2010/main" val="1408925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765D-78DB-A3C9-68A9-69ACBE8F4D2F}"/>
              </a:ext>
            </a:extLst>
          </p:cNvPr>
          <p:cNvSpPr>
            <a:spLocks noGrp="1"/>
          </p:cNvSpPr>
          <p:nvPr>
            <p:ph type="title"/>
          </p:nvPr>
        </p:nvSpPr>
        <p:spPr/>
        <p:txBody>
          <a:bodyPr/>
          <a:lstStyle/>
          <a:p>
            <a:r>
              <a:rPr lang="en-GB" dirty="0"/>
              <a:t>Record Keeping </a:t>
            </a:r>
          </a:p>
        </p:txBody>
      </p:sp>
      <p:sp>
        <p:nvSpPr>
          <p:cNvPr id="3" name="Content Placeholder 2">
            <a:extLst>
              <a:ext uri="{FF2B5EF4-FFF2-40B4-BE49-F238E27FC236}">
                <a16:creationId xmlns:a16="http://schemas.microsoft.com/office/drawing/2014/main" id="{DD68B9F2-52FA-465E-F76A-B5D024615012}"/>
              </a:ext>
            </a:extLst>
          </p:cNvPr>
          <p:cNvSpPr>
            <a:spLocks noGrp="1"/>
          </p:cNvSpPr>
          <p:nvPr>
            <p:ph idx="1"/>
          </p:nvPr>
        </p:nvSpPr>
        <p:spPr/>
        <p:txBody>
          <a:bodyPr>
            <a:normAutofit fontScale="92500" lnSpcReduction="10000"/>
          </a:bodyPr>
          <a:lstStyle/>
          <a:p>
            <a:pPr marL="0" indent="0">
              <a:buNone/>
            </a:pPr>
            <a:r>
              <a:rPr lang="en-GB" dirty="0"/>
              <a:t>Records should include:</a:t>
            </a:r>
          </a:p>
          <a:p>
            <a:pPr>
              <a:buFont typeface="Wingdings" panose="05000000000000000000" pitchFamily="2" charset="2"/>
              <a:buChar char="§"/>
            </a:pPr>
            <a:r>
              <a:rPr lang="en-GB" dirty="0"/>
              <a:t>A clear and comprehensive summary of the concern</a:t>
            </a:r>
          </a:p>
          <a:p>
            <a:pPr>
              <a:buFont typeface="Wingdings" panose="05000000000000000000" pitchFamily="2" charset="2"/>
              <a:buChar char="§"/>
            </a:pPr>
            <a:r>
              <a:rPr lang="en-GB" dirty="0"/>
              <a:t>Details of how the concern was followed up and resolved, and</a:t>
            </a:r>
          </a:p>
          <a:p>
            <a:pPr>
              <a:buFont typeface="Wingdings" panose="05000000000000000000" pitchFamily="2" charset="2"/>
              <a:buChar char="§"/>
            </a:pPr>
            <a:r>
              <a:rPr lang="en-GB" dirty="0"/>
              <a:t>A note of any action taken, decisions reached and the outcome.</a:t>
            </a:r>
          </a:p>
          <a:p>
            <a:pPr>
              <a:buFont typeface="Wingdings" panose="05000000000000000000" pitchFamily="2" charset="2"/>
              <a:buChar char="§"/>
            </a:pPr>
            <a:r>
              <a:rPr lang="en-GB" dirty="0"/>
              <a:t>Your report should be factual recording what was said to you. It should not contain opinion, or anecdotal evidence. </a:t>
            </a:r>
          </a:p>
          <a:p>
            <a:pPr marL="0" indent="0">
              <a:buNone/>
            </a:pPr>
            <a:r>
              <a:rPr lang="en-GB" dirty="0"/>
              <a:t>Your records should also show:</a:t>
            </a:r>
          </a:p>
          <a:p>
            <a:pPr>
              <a:buFont typeface="Wingdings" panose="05000000000000000000" pitchFamily="2" charset="2"/>
              <a:buChar char="§"/>
            </a:pPr>
            <a:r>
              <a:rPr lang="en-GB" dirty="0"/>
              <a:t>The clear chronology, </a:t>
            </a:r>
          </a:p>
          <a:p>
            <a:pPr>
              <a:buFont typeface="Wingdings" panose="05000000000000000000" pitchFamily="2" charset="2"/>
              <a:buChar char="§"/>
            </a:pPr>
            <a:r>
              <a:rPr lang="en-GB" dirty="0"/>
              <a:t>You should be storing all appropriate other information such as MARF’s referrals, social care reports and any other reports.  </a:t>
            </a:r>
          </a:p>
          <a:p>
            <a:endParaRPr lang="en-GB" dirty="0"/>
          </a:p>
        </p:txBody>
      </p:sp>
    </p:spTree>
    <p:extLst>
      <p:ext uri="{BB962C8B-B14F-4D97-AF65-F5344CB8AC3E}">
        <p14:creationId xmlns:p14="http://schemas.microsoft.com/office/powerpoint/2010/main" val="4046934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033C4-83BC-623F-A913-8634A5F7B974}"/>
              </a:ext>
            </a:extLst>
          </p:cNvPr>
          <p:cNvSpPr>
            <a:spLocks noGrp="1"/>
          </p:cNvSpPr>
          <p:nvPr>
            <p:ph type="title"/>
          </p:nvPr>
        </p:nvSpPr>
        <p:spPr>
          <a:xfrm>
            <a:off x="839788" y="457200"/>
            <a:ext cx="3932237" cy="1600200"/>
          </a:xfrm>
        </p:spPr>
        <p:txBody>
          <a:bodyPr anchor="b">
            <a:normAutofit/>
          </a:bodyPr>
          <a:lstStyle/>
          <a:p>
            <a:r>
              <a:rPr lang="en-GB" dirty="0"/>
              <a:t>Prevent  - updated 2024</a:t>
            </a:r>
          </a:p>
        </p:txBody>
      </p:sp>
      <p:sp>
        <p:nvSpPr>
          <p:cNvPr id="11" name="Text Placeholder 3">
            <a:extLst>
              <a:ext uri="{FF2B5EF4-FFF2-40B4-BE49-F238E27FC236}">
                <a16:creationId xmlns:a16="http://schemas.microsoft.com/office/drawing/2014/main" id="{8EFFAFCC-41F7-0BBF-7E43-BF0703485D79}"/>
              </a:ext>
            </a:extLst>
          </p:cNvPr>
          <p:cNvSpPr>
            <a:spLocks noGrp="1"/>
          </p:cNvSpPr>
          <p:nvPr>
            <p:ph type="body" sz="half" idx="2"/>
          </p:nvPr>
        </p:nvSpPr>
        <p:spPr>
          <a:xfrm>
            <a:off x="839788" y="2057400"/>
            <a:ext cx="3932237" cy="3811588"/>
          </a:xfrm>
        </p:spPr>
        <p:txBody>
          <a:bodyPr/>
          <a:lstStyle/>
          <a:p>
            <a:endParaRPr lang="en-US" dirty="0"/>
          </a:p>
        </p:txBody>
      </p:sp>
      <p:graphicFrame>
        <p:nvGraphicFramePr>
          <p:cNvPr id="7" name="Content Placeholder 4">
            <a:extLst>
              <a:ext uri="{FF2B5EF4-FFF2-40B4-BE49-F238E27FC236}">
                <a16:creationId xmlns:a16="http://schemas.microsoft.com/office/drawing/2014/main" id="{B0A85D4F-84F5-4A09-2701-07EB59163D64}"/>
              </a:ext>
            </a:extLst>
          </p:cNvPr>
          <p:cNvGraphicFramePr>
            <a:graphicFrameLocks noGrp="1"/>
          </p:cNvGraphicFramePr>
          <p:nvPr>
            <p:ph idx="1"/>
            <p:extLst>
              <p:ext uri="{D42A27DB-BD31-4B8C-83A1-F6EECF244321}">
                <p14:modId xmlns:p14="http://schemas.microsoft.com/office/powerpoint/2010/main" val="3131130698"/>
              </p:ext>
            </p:extLst>
          </p:nvPr>
        </p:nvGraphicFramePr>
        <p:xfrm>
          <a:off x="4772025" y="165253"/>
          <a:ext cx="6583363" cy="5199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black and white logo">
            <a:extLst>
              <a:ext uri="{FF2B5EF4-FFF2-40B4-BE49-F238E27FC236}">
                <a16:creationId xmlns:a16="http://schemas.microsoft.com/office/drawing/2014/main" id="{ED09D138-F38B-7794-FEB8-1E7E2D51B9C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17525" y="2593975"/>
            <a:ext cx="4254500" cy="2127250"/>
          </a:xfrm>
          <a:prstGeom prst="rect">
            <a:avLst/>
          </a:prstGeom>
        </p:spPr>
      </p:pic>
    </p:spTree>
    <p:extLst>
      <p:ext uri="{BB962C8B-B14F-4D97-AF65-F5344CB8AC3E}">
        <p14:creationId xmlns:p14="http://schemas.microsoft.com/office/powerpoint/2010/main" val="297864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48EA7B-48B6-6E9B-250B-62181ACE70CC}"/>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Radicalisation and Extremism</a:t>
            </a: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392D67B0-BC56-359D-FF70-10F4DB2A8773}"/>
              </a:ext>
            </a:extLst>
          </p:cNvPr>
          <p:cNvSpPr>
            <a:spLocks noGrp="1"/>
          </p:cNvSpPr>
          <p:nvPr>
            <p:ph sz="half" idx="2"/>
          </p:nvPr>
        </p:nvSpPr>
        <p:spPr>
          <a:xfrm>
            <a:off x="371094" y="2718054"/>
            <a:ext cx="3438906" cy="3207258"/>
          </a:xfrm>
        </p:spPr>
        <p:txBody>
          <a:bodyPr vert="horz" lIns="91440" tIns="45720" rIns="91440" bIns="45720" rtlCol="0" anchor="t">
            <a:normAutofit/>
          </a:bodyPr>
          <a:lstStyle/>
          <a:p>
            <a:pPr marL="0"/>
            <a:r>
              <a:rPr lang="en-US" sz="1700"/>
              <a:t>Make sure any concerns you may have about a child in regard to extreme or radical views or beliefs are  recorded using your school's electronic system and shared with the DSL as a matter of urgency who will ensure that the right next steps are taken. </a:t>
            </a:r>
          </a:p>
          <a:p>
            <a:pPr marL="0"/>
            <a:r>
              <a:rPr lang="en-US" sz="1700">
                <a:hlinkClick r:id="rId3"/>
              </a:rPr>
              <a:t>Prevent training link </a:t>
            </a:r>
            <a:endParaRPr lang="en-US" sz="1700"/>
          </a:p>
        </p:txBody>
      </p:sp>
      <p:pic>
        <p:nvPicPr>
          <p:cNvPr id="5" name="Content Placeholder 4">
            <a:extLst>
              <a:ext uri="{FF2B5EF4-FFF2-40B4-BE49-F238E27FC236}">
                <a16:creationId xmlns:a16="http://schemas.microsoft.com/office/drawing/2014/main" id="{D2EA2876-1015-97FD-D19C-E8D3344C6892}"/>
              </a:ext>
            </a:extLst>
          </p:cNvPr>
          <p:cNvPicPr>
            <a:picLocks noGrp="1" noChangeAspect="1"/>
          </p:cNvPicPr>
          <p:nvPr>
            <p:ph sz="half" idx="1"/>
          </p:nvPr>
        </p:nvPicPr>
        <p:blipFill>
          <a:blip r:embed="rId4"/>
          <a:stretch>
            <a:fillRect/>
          </a:stretch>
        </p:blipFill>
        <p:spPr>
          <a:xfrm>
            <a:off x="4901184" y="996021"/>
            <a:ext cx="6922008" cy="4966541"/>
          </a:xfrm>
          <a:prstGeom prst="rect">
            <a:avLst/>
          </a:prstGeom>
        </p:spPr>
      </p:pic>
    </p:spTree>
    <p:extLst>
      <p:ext uri="{BB962C8B-B14F-4D97-AF65-F5344CB8AC3E}">
        <p14:creationId xmlns:p14="http://schemas.microsoft.com/office/powerpoint/2010/main" val="2386729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E792F-0130-DD7B-18C9-0CD64D1AB9F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Some other reminders</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yellow post it note with a red pin&#10;&#10;Description automatically generated">
            <a:extLst>
              <a:ext uri="{FF2B5EF4-FFF2-40B4-BE49-F238E27FC236}">
                <a16:creationId xmlns:a16="http://schemas.microsoft.com/office/drawing/2014/main" id="{7EDEBE9A-3F63-3544-F42D-69750D1B3AB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85514" y="640080"/>
            <a:ext cx="5952180" cy="5550408"/>
          </a:xfrm>
          <a:prstGeom prst="rect">
            <a:avLst/>
          </a:prstGeom>
        </p:spPr>
      </p:pic>
    </p:spTree>
    <p:extLst>
      <p:ext uri="{BB962C8B-B14F-4D97-AF65-F5344CB8AC3E}">
        <p14:creationId xmlns:p14="http://schemas.microsoft.com/office/powerpoint/2010/main" val="871240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F8130-DB24-264C-5F10-0941707813B8}"/>
              </a:ext>
            </a:extLst>
          </p:cNvPr>
          <p:cNvSpPr>
            <a:spLocks noGrp="1"/>
          </p:cNvSpPr>
          <p:nvPr>
            <p:ph type="title"/>
          </p:nvPr>
        </p:nvSpPr>
        <p:spPr>
          <a:xfrm>
            <a:off x="5297762" y="329184"/>
            <a:ext cx="6251110" cy="1783080"/>
          </a:xfrm>
        </p:spPr>
        <p:txBody>
          <a:bodyPr anchor="b">
            <a:normAutofit/>
          </a:bodyPr>
          <a:lstStyle/>
          <a:p>
            <a:r>
              <a:rPr lang="en-GB" sz="5400"/>
              <a:t>Harms threshold and low-level concern</a:t>
            </a:r>
          </a:p>
        </p:txBody>
      </p:sp>
      <p:pic>
        <p:nvPicPr>
          <p:cNvPr id="5" name="Picture 4" descr="A hand of two adults and a kid on top of each other">
            <a:extLst>
              <a:ext uri="{FF2B5EF4-FFF2-40B4-BE49-F238E27FC236}">
                <a16:creationId xmlns:a16="http://schemas.microsoft.com/office/drawing/2014/main" id="{4D92F064-BD2C-5D91-A2D8-1D2B851A661F}"/>
              </a:ext>
            </a:extLst>
          </p:cNvPr>
          <p:cNvPicPr>
            <a:picLocks noChangeAspect="1"/>
          </p:cNvPicPr>
          <p:nvPr/>
        </p:nvPicPr>
        <p:blipFill>
          <a:blip r:embed="rId3"/>
          <a:srcRect l="30937" r="2373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356B1F-A98D-BA12-D167-E9377339E70C}"/>
              </a:ext>
            </a:extLst>
          </p:cNvPr>
          <p:cNvSpPr>
            <a:spLocks noGrp="1"/>
          </p:cNvSpPr>
          <p:nvPr>
            <p:ph idx="1"/>
          </p:nvPr>
        </p:nvSpPr>
        <p:spPr>
          <a:xfrm>
            <a:off x="5297762" y="2706624"/>
            <a:ext cx="6251110" cy="3483864"/>
          </a:xfrm>
        </p:spPr>
        <p:txBody>
          <a:bodyPr>
            <a:normAutofit/>
          </a:bodyPr>
          <a:lstStyle/>
          <a:p>
            <a:pPr marL="0" indent="0">
              <a:spcBef>
                <a:spcPts val="0"/>
              </a:spcBef>
              <a:spcAft>
                <a:spcPts val="600"/>
              </a:spcAft>
              <a:buNone/>
            </a:pPr>
            <a:r>
              <a:rPr lang="en-GB" sz="1400" b="1" dirty="0"/>
              <a:t>Harms threshold:</a:t>
            </a:r>
          </a:p>
          <a:p>
            <a:pPr>
              <a:spcBef>
                <a:spcPts val="0"/>
              </a:spcBef>
              <a:spcAft>
                <a:spcPts val="600"/>
              </a:spcAft>
            </a:pPr>
            <a:r>
              <a:rPr lang="en-GB" sz="1400" dirty="0"/>
              <a:t>Behaved in a way that has harmed a child, or may have harmed a child and/or</a:t>
            </a:r>
          </a:p>
          <a:p>
            <a:pPr>
              <a:spcBef>
                <a:spcPts val="0"/>
              </a:spcBef>
              <a:spcAft>
                <a:spcPts val="600"/>
              </a:spcAft>
            </a:pPr>
            <a:r>
              <a:rPr lang="en-GB" sz="1400" dirty="0"/>
              <a:t>Possibly committed a criminal offence against or related to a child, and/or</a:t>
            </a:r>
          </a:p>
          <a:p>
            <a:pPr>
              <a:spcBef>
                <a:spcPts val="0"/>
              </a:spcBef>
              <a:spcAft>
                <a:spcPts val="600"/>
              </a:spcAft>
            </a:pPr>
            <a:r>
              <a:rPr lang="en-GB" sz="1400" dirty="0"/>
              <a:t>Behaved towards a child or children in a way that indicates he or she may pose a risk of harm to children and/or,</a:t>
            </a:r>
          </a:p>
          <a:p>
            <a:pPr>
              <a:spcBef>
                <a:spcPts val="0"/>
              </a:spcBef>
              <a:spcAft>
                <a:spcPts val="600"/>
              </a:spcAft>
            </a:pPr>
            <a:r>
              <a:rPr lang="en-GB" sz="1400" dirty="0"/>
              <a:t>Behaved or may have behaved in a way that indicates they may not be suitable to work with children.</a:t>
            </a:r>
          </a:p>
          <a:p>
            <a:pPr marL="0" indent="0">
              <a:spcBef>
                <a:spcPts val="0"/>
              </a:spcBef>
              <a:spcAft>
                <a:spcPts val="600"/>
              </a:spcAft>
              <a:buNone/>
            </a:pPr>
            <a:r>
              <a:rPr lang="en-GB" sz="1400" b="1" dirty="0"/>
              <a:t>Low-level concern:</a:t>
            </a:r>
          </a:p>
          <a:p>
            <a:pPr>
              <a:spcBef>
                <a:spcPts val="0"/>
              </a:spcBef>
              <a:spcAft>
                <a:spcPts val="600"/>
              </a:spcAft>
            </a:pPr>
            <a:r>
              <a:rPr lang="en-GB" sz="1400" dirty="0"/>
              <a:t>Is inconsistent with the staff code of conduct, including inappropriate conduct outside of work, and</a:t>
            </a:r>
          </a:p>
          <a:p>
            <a:pPr>
              <a:spcBef>
                <a:spcPts val="0"/>
              </a:spcBef>
              <a:spcAft>
                <a:spcPts val="600"/>
              </a:spcAft>
            </a:pPr>
            <a:r>
              <a:rPr lang="en-GB" sz="1400" dirty="0"/>
              <a:t>Does not meet the harms threshold or is otherwise not serious enough to consider a referral to the LADO.</a:t>
            </a:r>
          </a:p>
          <a:p>
            <a:pPr>
              <a:spcBef>
                <a:spcPts val="0"/>
              </a:spcBef>
              <a:spcAft>
                <a:spcPts val="600"/>
              </a:spcAft>
            </a:pPr>
            <a:r>
              <a:rPr lang="en-GB" sz="1400" dirty="0"/>
              <a:t>Examples: being overfriendly with children, having favourites, engaging with a child one-to-one in a secluded area or behind a closed door, humiliating children.</a:t>
            </a:r>
          </a:p>
        </p:txBody>
      </p:sp>
    </p:spTree>
    <p:extLst>
      <p:ext uri="{BB962C8B-B14F-4D97-AF65-F5344CB8AC3E}">
        <p14:creationId xmlns:p14="http://schemas.microsoft.com/office/powerpoint/2010/main" val="3000776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839F-9718-BD2E-F50E-D04C8EEE1446}"/>
              </a:ext>
            </a:extLst>
          </p:cNvPr>
          <p:cNvSpPr>
            <a:spLocks noGrp="1"/>
          </p:cNvSpPr>
          <p:nvPr>
            <p:ph type="title"/>
          </p:nvPr>
        </p:nvSpPr>
        <p:spPr/>
        <p:txBody>
          <a:bodyPr/>
          <a:lstStyle/>
          <a:p>
            <a:r>
              <a:rPr lang="en-GB" dirty="0"/>
              <a:t>Allegations Management </a:t>
            </a:r>
          </a:p>
        </p:txBody>
      </p:sp>
      <p:sp>
        <p:nvSpPr>
          <p:cNvPr id="3" name="Content Placeholder 2">
            <a:extLst>
              <a:ext uri="{FF2B5EF4-FFF2-40B4-BE49-F238E27FC236}">
                <a16:creationId xmlns:a16="http://schemas.microsoft.com/office/drawing/2014/main" id="{C29D0B61-141E-BC90-B605-0ADEC60AAEFC}"/>
              </a:ext>
            </a:extLst>
          </p:cNvPr>
          <p:cNvSpPr>
            <a:spLocks noGrp="1"/>
          </p:cNvSpPr>
          <p:nvPr>
            <p:ph idx="1"/>
          </p:nvPr>
        </p:nvSpPr>
        <p:spPr/>
        <p:txBody>
          <a:bodyPr>
            <a:normAutofit fontScale="77500" lnSpcReduction="20000"/>
          </a:bodyPr>
          <a:lstStyle/>
          <a:p>
            <a:pPr marL="0" indent="0">
              <a:spcBef>
                <a:spcPct val="50000"/>
              </a:spcBef>
              <a:buSzTx/>
              <a:buNone/>
            </a:pPr>
            <a:r>
              <a:rPr lang="en-GB" altLang="en-US" b="1" u="sng" dirty="0">
                <a:latin typeface="Calibri" panose="020F0502020204030204" pitchFamily="34" charset="0"/>
              </a:rPr>
              <a:t>Concerns about the conduct of an adult (including low-level)</a:t>
            </a:r>
          </a:p>
          <a:p>
            <a:pPr>
              <a:spcBef>
                <a:spcPct val="50000"/>
              </a:spcBef>
              <a:buSzTx/>
              <a:buFont typeface="Wingdings" panose="05000000000000000000" pitchFamily="2" charset="2"/>
              <a:buChar char="§"/>
            </a:pPr>
            <a:r>
              <a:rPr lang="en-US" dirty="0">
                <a:solidFill>
                  <a:schemeClr val="tx1"/>
                </a:solidFill>
              </a:rPr>
              <a:t>If staff have allegations or concerns about another member of staff (including supply staff, volunteers and contractors) posing a risk of harm to children, this should be referred . </a:t>
            </a:r>
            <a:endParaRPr lang="en-GB" altLang="en-US" b="1" u="sng" dirty="0">
              <a:latin typeface="Calibri" panose="020F0502020204030204" pitchFamily="34" charset="0"/>
            </a:endParaRPr>
          </a:p>
          <a:p>
            <a:pPr>
              <a:spcBef>
                <a:spcPct val="50000"/>
              </a:spcBef>
              <a:buSzTx/>
              <a:buFont typeface="Wingdings" panose="05000000000000000000" pitchFamily="2" charset="2"/>
              <a:buChar char="§"/>
            </a:pPr>
            <a:r>
              <a:rPr lang="en-GB" altLang="en-US" dirty="0">
                <a:latin typeface="Calibri" panose="020F0502020204030204" pitchFamily="34" charset="0"/>
              </a:rPr>
              <a:t>Report immediately to the Headteacher (or Chair of Governors if about the HT who will refer to the DCEO. </a:t>
            </a:r>
          </a:p>
          <a:p>
            <a:pPr>
              <a:spcBef>
                <a:spcPct val="50000"/>
              </a:spcBef>
              <a:buSzTx/>
              <a:buFont typeface="Wingdings" panose="05000000000000000000" pitchFamily="2" charset="2"/>
              <a:buChar char="§"/>
            </a:pPr>
            <a:r>
              <a:rPr lang="en-GB" altLang="en-US" dirty="0">
                <a:latin typeface="Calibri" panose="020F0502020204030204" pitchFamily="34" charset="0"/>
              </a:rPr>
              <a:t>Write it down - time, date and sign</a:t>
            </a:r>
          </a:p>
          <a:p>
            <a:pPr>
              <a:spcBef>
                <a:spcPct val="50000"/>
              </a:spcBef>
              <a:buSzTx/>
              <a:buFont typeface="Wingdings" panose="05000000000000000000" pitchFamily="2" charset="2"/>
              <a:buChar char="§"/>
            </a:pPr>
            <a:r>
              <a:rPr lang="en-GB" altLang="en-US" dirty="0">
                <a:latin typeface="Calibri" panose="020F0502020204030204" pitchFamily="34" charset="0"/>
              </a:rPr>
              <a:t>Do not talk to the person concerned</a:t>
            </a:r>
          </a:p>
          <a:p>
            <a:pPr>
              <a:spcBef>
                <a:spcPct val="50000"/>
              </a:spcBef>
              <a:buSzTx/>
              <a:buFont typeface="Wingdings" panose="05000000000000000000" pitchFamily="2" charset="2"/>
              <a:buChar char="§"/>
            </a:pPr>
            <a:r>
              <a:rPr lang="en-GB" altLang="en-US" dirty="0">
                <a:latin typeface="Calibri" panose="020F0502020204030204" pitchFamily="34" charset="0"/>
              </a:rPr>
              <a:t>Keep it confidential</a:t>
            </a:r>
          </a:p>
          <a:p>
            <a:pPr algn="just">
              <a:lnSpc>
                <a:spcPct val="114000"/>
              </a:lnSpc>
              <a:spcBef>
                <a:spcPts val="500"/>
              </a:spcBef>
              <a:spcAft>
                <a:spcPts val="500"/>
              </a:spcAft>
              <a:buFont typeface="Wingdings" panose="05000000000000000000" pitchFamily="2" charset="2"/>
              <a:buChar char="§"/>
            </a:pPr>
            <a:r>
              <a:rPr lang="en-US" sz="2800" dirty="0">
                <a:solidFill>
                  <a:schemeClr val="tx1"/>
                </a:solidFill>
              </a:rPr>
              <a:t>If staff have concerns about safeguarding practices within their school, staff should raise the issue with the SLT or follow other whistleblowing channels if necessary in line with Trust policy.</a:t>
            </a:r>
            <a:endParaRPr lang="en-US" sz="2800" dirty="0">
              <a:solidFill>
                <a:schemeClr val="tx1"/>
              </a:solidFill>
              <a:cs typeface="Calibri"/>
            </a:endParaRPr>
          </a:p>
          <a:p>
            <a:endParaRPr lang="en-GB" dirty="0"/>
          </a:p>
        </p:txBody>
      </p:sp>
    </p:spTree>
    <p:extLst>
      <p:ext uri="{BB962C8B-B14F-4D97-AF65-F5344CB8AC3E}">
        <p14:creationId xmlns:p14="http://schemas.microsoft.com/office/powerpoint/2010/main" val="238197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1D98-53DF-8D51-FB90-456E07CE863D}"/>
              </a:ext>
            </a:extLst>
          </p:cNvPr>
          <p:cNvSpPr>
            <a:spLocks noGrp="1"/>
          </p:cNvSpPr>
          <p:nvPr>
            <p:ph type="title"/>
          </p:nvPr>
        </p:nvSpPr>
        <p:spPr/>
        <p:txBody>
          <a:bodyPr/>
          <a:lstStyle/>
          <a:p>
            <a:r>
              <a:rPr lang="en-GB" dirty="0"/>
              <a:t>Key information</a:t>
            </a:r>
          </a:p>
        </p:txBody>
      </p:sp>
      <p:sp>
        <p:nvSpPr>
          <p:cNvPr id="3" name="Content Placeholder 2">
            <a:extLst>
              <a:ext uri="{FF2B5EF4-FFF2-40B4-BE49-F238E27FC236}">
                <a16:creationId xmlns:a16="http://schemas.microsoft.com/office/drawing/2014/main" id="{DF20AE78-A894-F822-03E6-DE262D7491E8}"/>
              </a:ext>
            </a:extLst>
          </p:cNvPr>
          <p:cNvSpPr>
            <a:spLocks noGrp="1"/>
          </p:cNvSpPr>
          <p:nvPr>
            <p:ph idx="1"/>
          </p:nvPr>
        </p:nvSpPr>
        <p:spPr/>
        <p:txBody>
          <a:bodyPr>
            <a:normAutofit fontScale="70000" lnSpcReduction="20000"/>
          </a:bodyPr>
          <a:lstStyle/>
          <a:p>
            <a:pPr algn="just">
              <a:lnSpc>
                <a:spcPct val="114000"/>
              </a:lnSpc>
              <a:spcBef>
                <a:spcPts val="500"/>
              </a:spcBef>
              <a:spcAft>
                <a:spcPts val="500"/>
              </a:spcAft>
              <a:buFont typeface="Wingdings" panose="05000000000000000000" pitchFamily="2" charset="2"/>
              <a:buChar char="§"/>
            </a:pPr>
            <a:r>
              <a:rPr lang="en-US" dirty="0">
                <a:solidFill>
                  <a:schemeClr val="tx1"/>
                </a:solidFill>
              </a:rPr>
              <a:t>‘</a:t>
            </a:r>
            <a:r>
              <a:rPr lang="en-US" dirty="0">
                <a:solidFill>
                  <a:schemeClr val="tx1"/>
                </a:solidFill>
                <a:hlinkClick r:id="rId2"/>
              </a:rPr>
              <a:t>Keeping children safe in education 202</a:t>
            </a:r>
            <a:r>
              <a:rPr lang="en-US" dirty="0">
                <a:hlinkClick r:id="rId2"/>
              </a:rPr>
              <a:t>4</a:t>
            </a:r>
            <a:r>
              <a:rPr lang="en-US" dirty="0">
                <a:solidFill>
                  <a:schemeClr val="tx1"/>
                </a:solidFill>
              </a:rPr>
              <a:t>’ (KCSIE) is statutory guidance from the DfE which schools must have regard to while carrying out their duties to safeguard and promote the welfare of children. This is statutory guidance. From 1 September 2024, this guidance replaces the previous version of KCSIE released in 2023. </a:t>
            </a:r>
          </a:p>
          <a:p>
            <a:pPr algn="just">
              <a:lnSpc>
                <a:spcPct val="114000"/>
              </a:lnSpc>
              <a:spcBef>
                <a:spcPts val="500"/>
              </a:spcBef>
              <a:spcAft>
                <a:spcPts val="500"/>
              </a:spcAft>
              <a:buFont typeface="Wingdings" panose="05000000000000000000" pitchFamily="2" charset="2"/>
              <a:buChar char="§"/>
            </a:pPr>
            <a:r>
              <a:rPr lang="en-US" dirty="0">
                <a:solidFill>
                  <a:schemeClr val="tx1"/>
                </a:solidFill>
              </a:rPr>
              <a:t>This guidance is applicable to all schools and colleges.  </a:t>
            </a:r>
          </a:p>
          <a:p>
            <a:pPr algn="just">
              <a:lnSpc>
                <a:spcPct val="114000"/>
              </a:lnSpc>
              <a:spcBef>
                <a:spcPts val="500"/>
              </a:spcBef>
              <a:spcAft>
                <a:spcPts val="500"/>
              </a:spcAft>
              <a:buFont typeface="Wingdings" panose="05000000000000000000" pitchFamily="2" charset="2"/>
              <a:buChar char="§"/>
            </a:pPr>
            <a:r>
              <a:rPr lang="en-US" dirty="0">
                <a:solidFill>
                  <a:schemeClr val="tx1"/>
                </a:solidFill>
                <a:hlinkClick r:id="rId3"/>
              </a:rPr>
              <a:t>Working together to Safeguard Children </a:t>
            </a:r>
            <a:r>
              <a:rPr lang="en-US" dirty="0">
                <a:solidFill>
                  <a:schemeClr val="tx1"/>
                </a:solidFill>
              </a:rPr>
              <a:t>was also updated this year. Much of the changes to the guidance have been to ensure that these two documents closely align. </a:t>
            </a:r>
          </a:p>
          <a:p>
            <a:pPr algn="just">
              <a:lnSpc>
                <a:spcPct val="114000"/>
              </a:lnSpc>
              <a:spcBef>
                <a:spcPts val="500"/>
              </a:spcBef>
              <a:spcAft>
                <a:spcPts val="500"/>
              </a:spcAft>
              <a:buFont typeface="Wingdings" panose="05000000000000000000" pitchFamily="2" charset="2"/>
              <a:buChar char="§"/>
            </a:pPr>
            <a:r>
              <a:rPr lang="en-US" dirty="0">
                <a:solidFill>
                  <a:schemeClr val="tx1"/>
                </a:solidFill>
              </a:rPr>
              <a:t>The Trust Safeguarding policy, Code of Conduct as well as other associated documents have been updated in response to this latest guidance. </a:t>
            </a:r>
          </a:p>
          <a:p>
            <a:pPr algn="just">
              <a:lnSpc>
                <a:spcPct val="114000"/>
              </a:lnSpc>
              <a:spcBef>
                <a:spcPts val="500"/>
              </a:spcBef>
              <a:spcAft>
                <a:spcPts val="500"/>
              </a:spcAft>
              <a:buFont typeface="Wingdings" panose="05000000000000000000" pitchFamily="2" charset="2"/>
              <a:buChar char="§"/>
            </a:pPr>
            <a:r>
              <a:rPr lang="en-US" dirty="0">
                <a:solidFill>
                  <a:schemeClr val="tx1"/>
                </a:solidFill>
              </a:rPr>
              <a:t>All staff are also expected to have read and signed to say that they have understood these key documents. HT’s are required to complete the Trust compliance form by 16.9.24 to confirm this action has been completed. </a:t>
            </a:r>
            <a:endParaRPr lang="en-US" dirty="0">
              <a:solidFill>
                <a:schemeClr val="tx1"/>
              </a:solidFill>
              <a:cs typeface="Calibri"/>
            </a:endParaRPr>
          </a:p>
          <a:p>
            <a:endParaRPr lang="en-GB" dirty="0"/>
          </a:p>
        </p:txBody>
      </p:sp>
    </p:spTree>
    <p:extLst>
      <p:ext uri="{BB962C8B-B14F-4D97-AF65-F5344CB8AC3E}">
        <p14:creationId xmlns:p14="http://schemas.microsoft.com/office/powerpoint/2010/main" val="3450342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0978-9DA6-A6F8-9FDA-07CA8282D499}"/>
              </a:ext>
            </a:extLst>
          </p:cNvPr>
          <p:cNvSpPr>
            <a:spLocks noGrp="1"/>
          </p:cNvSpPr>
          <p:nvPr>
            <p:ph type="title"/>
          </p:nvPr>
        </p:nvSpPr>
        <p:spPr/>
        <p:txBody>
          <a:bodyPr/>
          <a:lstStyle/>
          <a:p>
            <a:r>
              <a:rPr lang="en-GB" dirty="0"/>
              <a:t>Scenario – what should you do ? </a:t>
            </a:r>
          </a:p>
        </p:txBody>
      </p:sp>
      <p:sp>
        <p:nvSpPr>
          <p:cNvPr id="3" name="Content Placeholder 2">
            <a:extLst>
              <a:ext uri="{FF2B5EF4-FFF2-40B4-BE49-F238E27FC236}">
                <a16:creationId xmlns:a16="http://schemas.microsoft.com/office/drawing/2014/main" id="{EBDDD77F-AB63-7087-D471-6992C33F0D4C}"/>
              </a:ext>
            </a:extLst>
          </p:cNvPr>
          <p:cNvSpPr>
            <a:spLocks noGrp="1"/>
          </p:cNvSpPr>
          <p:nvPr>
            <p:ph idx="1"/>
          </p:nvPr>
        </p:nvSpPr>
        <p:spPr/>
        <p:txBody>
          <a:bodyPr>
            <a:normAutofit fontScale="77500" lnSpcReduction="20000"/>
          </a:bodyPr>
          <a:lstStyle/>
          <a:p>
            <a:pPr marL="0" indent="0">
              <a:buNone/>
            </a:pPr>
            <a:r>
              <a:rPr kumimoji="0" lang="en-US" sz="2800" b="0" i="0" u="none" strike="noStrike" kern="1200" cap="none" spc="0" normalizeH="0" baseline="0" noProof="0" dirty="0">
                <a:ln>
                  <a:noFill/>
                </a:ln>
                <a:solidFill>
                  <a:srgbClr val="000000"/>
                </a:solidFill>
                <a:effectLst/>
                <a:uLnTx/>
                <a:uFillTx/>
                <a:latin typeface="+mj-lt"/>
                <a:ea typeface="Calibri" panose="020F0502020204030204" pitchFamily="34" charset="0"/>
                <a:cs typeface="Arial" panose="020B0604020202020204" pitchFamily="34" charset="0"/>
              </a:rPr>
              <a:t>Jamie, 39, is a teaching colleague at your school. You have worked together in the same school for over 10 years and have always got on well; </a:t>
            </a:r>
            <a:r>
              <a:rPr kumimoji="0" lang="en-US" sz="2800" b="0" i="0" u="none" strike="noStrike" kern="1200" cap="none" spc="0" normalizeH="0" baseline="0" noProof="0" dirty="0" err="1">
                <a:ln>
                  <a:noFill/>
                </a:ln>
                <a:solidFill>
                  <a:srgbClr val="000000"/>
                </a:solidFill>
                <a:effectLst/>
                <a:uLnTx/>
                <a:uFillTx/>
                <a:latin typeface="+mj-lt"/>
                <a:ea typeface="Calibri" panose="020F0502020204030204" pitchFamily="34" charset="0"/>
                <a:cs typeface="Arial" panose="020B0604020202020204" pitchFamily="34" charset="0"/>
              </a:rPr>
              <a:t>socialising</a:t>
            </a:r>
            <a:r>
              <a:rPr kumimoji="0" lang="en-US" sz="2800" b="0" i="0" u="none" strike="noStrike" kern="1200" cap="none" spc="0" normalizeH="0" baseline="0" noProof="0" dirty="0">
                <a:ln>
                  <a:noFill/>
                </a:ln>
                <a:solidFill>
                  <a:srgbClr val="000000"/>
                </a:solidFill>
                <a:effectLst/>
                <a:uLnTx/>
                <a:uFillTx/>
                <a:latin typeface="+mj-lt"/>
                <a:ea typeface="Calibri" panose="020F0502020204030204" pitchFamily="34" charset="0"/>
                <a:cs typeface="Arial" panose="020B0604020202020204" pitchFamily="34" charset="0"/>
              </a:rPr>
              <a:t> on occasions outside of school. One afternoon, after school has finished, and the pupils have left, you are walking past his classroom and decide to pop in to catch up about how the day has gone before you head home. He’s not there but his laptop is switched on the desk at the front and you notice that the screen is still on, and there is clearly some pornography visible on the screen. A split second later he walks back in the classroom behind you, and looks a bit flustered / embarrassed, as he has clearly noticed that you have seen the laptop screen. You think you’d better mention it and say “don’t you that’s pretty inappropriate mate?”. He immediately agrees, and laughs out loud and tells you that he’s organizing his mates stag do, and says “one of the lads in the group chat just sent a link saying something like ‘check this out for one of the stag activities’ or something like that, and so I clicked on it and then that went and popped up on my screen!” He says he can’t believe one of his mates would do that to him, especially as he’s a teacher! You agree that his mate shouldn’t be doing that kind of thing and then leave the room. You’ve known Jamie a long time though and you know he’s a ‘decent bloke’, and he clearly seems a bit embarrassed by it so you don’t say anything further and then leave the room.</a:t>
            </a:r>
            <a:endParaRPr kumimoji="0" lang="en-GB" sz="2800" b="0" i="0" u="none" strike="noStrike" kern="1200" cap="none" spc="0" normalizeH="0" baseline="0" noProof="0" dirty="0">
              <a:ln>
                <a:noFill/>
              </a:ln>
              <a:solidFill>
                <a:srgbClr val="000000"/>
              </a:solidFill>
              <a:effectLst/>
              <a:uLnTx/>
              <a:uFillTx/>
              <a:latin typeface="+mj-lt"/>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888169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6B1111-14C5-832E-8DE0-A92F03EC9291}"/>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a:solidFill>
                  <a:schemeClr val="tx1"/>
                </a:solidFill>
                <a:latin typeface="+mj-lt"/>
                <a:ea typeface="+mj-ea"/>
                <a:cs typeface="+mj-cs"/>
              </a:rPr>
              <a:t>Monitoring and Filtering</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0320E98-F0D1-8F2E-3D9C-0C97CC111611}"/>
              </a:ext>
            </a:extLst>
          </p:cNvPr>
          <p:cNvSpPr>
            <a:spLocks noGrp="1"/>
          </p:cNvSpPr>
          <p:nvPr>
            <p:ph idx="1"/>
          </p:nvPr>
        </p:nvSpPr>
        <p:spPr>
          <a:xfrm>
            <a:off x="1115568" y="2481943"/>
            <a:ext cx="10168128" cy="3695020"/>
          </a:xfrm>
        </p:spPr>
        <p:txBody>
          <a:bodyPr vert="horz" lIns="91440" tIns="45720" rIns="91440" bIns="45720" rtlCol="0">
            <a:normAutofit/>
          </a:bodyPr>
          <a:lstStyle/>
          <a:p>
            <a:pPr marL="0" indent="0">
              <a:buNone/>
            </a:pPr>
            <a:r>
              <a:rPr lang="en-US" sz="2200" dirty="0"/>
              <a:t>DFE updated their monitoring and filtering standards in May 24 . Our check list has been updated to reflect this. </a:t>
            </a:r>
          </a:p>
          <a:p>
            <a:pPr>
              <a:buFont typeface="Wingdings" panose="05000000000000000000" pitchFamily="2" charset="2"/>
              <a:buChar char="§"/>
            </a:pPr>
            <a:r>
              <a:rPr lang="en-US" sz="2200" dirty="0"/>
              <a:t>Have you completed your annual cyber security training ? </a:t>
            </a:r>
          </a:p>
          <a:p>
            <a:pPr>
              <a:buFont typeface="Wingdings" panose="05000000000000000000" pitchFamily="2" charset="2"/>
              <a:buChar char="§"/>
            </a:pPr>
            <a:r>
              <a:rPr lang="en-US" sz="2200" dirty="0"/>
              <a:t>Are you confident about what to look out for when you are working online and when you need to report ? </a:t>
            </a:r>
          </a:p>
          <a:p>
            <a:pPr>
              <a:buFont typeface="Wingdings" panose="05000000000000000000" pitchFamily="2" charset="2"/>
              <a:buChar char="§"/>
            </a:pPr>
            <a:r>
              <a:rPr lang="en-US" sz="2200" dirty="0"/>
              <a:t> Are you aware who you need to report to in your school ?  </a:t>
            </a:r>
          </a:p>
        </p:txBody>
      </p:sp>
    </p:spTree>
    <p:extLst>
      <p:ext uri="{BB962C8B-B14F-4D97-AF65-F5344CB8AC3E}">
        <p14:creationId xmlns:p14="http://schemas.microsoft.com/office/powerpoint/2010/main" val="529411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a:extLst>
              <a:ext uri="{FF2B5EF4-FFF2-40B4-BE49-F238E27FC236}">
                <a16:creationId xmlns:a16="http://schemas.microsoft.com/office/drawing/2014/main" id="{E873C63C-D61B-92F8-A866-4236644CF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887" r="4857" b="19177"/>
          <a:stretch>
            <a:fillRect/>
          </a:stretch>
        </p:blipFill>
        <p:spPr bwMode="auto">
          <a:xfrm>
            <a:off x="9480550" y="0"/>
            <a:ext cx="227965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itle 1">
            <a:extLst>
              <a:ext uri="{FF2B5EF4-FFF2-40B4-BE49-F238E27FC236}">
                <a16:creationId xmlns:a16="http://schemas.microsoft.com/office/drawing/2014/main" id="{7506D221-3CBB-3BB6-4E87-D284A59B4A03}"/>
              </a:ext>
            </a:extLst>
          </p:cNvPr>
          <p:cNvSpPr>
            <a:spLocks noGrp="1" noChangeArrowheads="1"/>
          </p:cNvSpPr>
          <p:nvPr>
            <p:ph type="title"/>
          </p:nvPr>
        </p:nvSpPr>
        <p:spPr>
          <a:xfrm>
            <a:off x="692150" y="549275"/>
            <a:ext cx="10780713" cy="1143000"/>
          </a:xfrm>
        </p:spPr>
        <p:txBody>
          <a:bodyPr/>
          <a:lstStyle/>
          <a:p>
            <a:r>
              <a:rPr lang="en-GB" altLang="en-US"/>
              <a:t>Whistleblowing – encouraged and expected</a:t>
            </a:r>
          </a:p>
        </p:txBody>
      </p:sp>
      <p:sp>
        <p:nvSpPr>
          <p:cNvPr id="92164" name="Content Placeholder 2">
            <a:extLst>
              <a:ext uri="{FF2B5EF4-FFF2-40B4-BE49-F238E27FC236}">
                <a16:creationId xmlns:a16="http://schemas.microsoft.com/office/drawing/2014/main" id="{3537A1DE-A526-3D02-15D6-375DBFFF5F5B}"/>
              </a:ext>
            </a:extLst>
          </p:cNvPr>
          <p:cNvSpPr>
            <a:spLocks noGrp="1" noChangeArrowheads="1"/>
          </p:cNvSpPr>
          <p:nvPr>
            <p:ph idx="1"/>
          </p:nvPr>
        </p:nvSpPr>
        <p:spPr>
          <a:xfrm>
            <a:off x="692150" y="1619250"/>
            <a:ext cx="10780713" cy="3600450"/>
          </a:xfrm>
        </p:spPr>
        <p:txBody>
          <a:bodyPr/>
          <a:lstStyle/>
          <a:p>
            <a:pPr marL="0" indent="0">
              <a:buFontTx/>
              <a:buNone/>
            </a:pPr>
            <a:r>
              <a:rPr lang="en-GB" altLang="en-US" sz="2400" dirty="0"/>
              <a:t>Staff must feel confident to raise a concern about potential failures in the school’s safeguarding regime and know that such concerns will be taken seriously. </a:t>
            </a:r>
          </a:p>
          <a:p>
            <a:pPr lvl="1">
              <a:buFont typeface="Arial" panose="020B0604020202020204" pitchFamily="34" charset="0"/>
              <a:buChar char="•"/>
            </a:pPr>
            <a:r>
              <a:rPr lang="en-GB" altLang="en-US" sz="2400" dirty="0"/>
              <a:t>Whistleblowing policy – Trust Policy on the website. </a:t>
            </a:r>
          </a:p>
          <a:p>
            <a:pPr marL="0" indent="0">
              <a:spcBef>
                <a:spcPct val="0"/>
              </a:spcBef>
              <a:buFontTx/>
              <a:buNone/>
            </a:pPr>
            <a:endParaRPr lang="en-GB" altLang="en-US" sz="2400" dirty="0">
              <a:solidFill>
                <a:srgbClr val="000000"/>
              </a:solidFill>
              <a:cs typeface="Arial" panose="020B0604020202020204" pitchFamily="34" charset="0"/>
            </a:endParaRPr>
          </a:p>
          <a:p>
            <a:pPr marL="0" indent="0">
              <a:spcBef>
                <a:spcPct val="0"/>
              </a:spcBef>
              <a:buFontTx/>
              <a:buNone/>
            </a:pPr>
            <a:r>
              <a:rPr lang="en-GB" altLang="en-US" sz="2400" dirty="0">
                <a:solidFill>
                  <a:srgbClr val="000000"/>
                </a:solidFill>
                <a:cs typeface="Arial" panose="020B0604020202020204" pitchFamily="34" charset="0"/>
              </a:rPr>
              <a:t>Where a staff member feels unable to raise an issue with their employer, or feels that their genuine concerns are not being addressed, other whistleblowing channels may be open to them: </a:t>
            </a:r>
            <a:r>
              <a:rPr lang="en-GB" altLang="en-US" sz="2400" dirty="0">
                <a:solidFill>
                  <a:srgbClr val="000000"/>
                </a:solidFill>
                <a:cs typeface="Segoe UI" panose="020B0502040204020203" pitchFamily="34" charset="0"/>
              </a:rPr>
              <a:t> </a:t>
            </a:r>
            <a:endParaRPr lang="en-GB" altLang="en-US" sz="2400" dirty="0"/>
          </a:p>
          <a:p>
            <a:pPr lvl="1">
              <a:buFont typeface="Arial" panose="020B0604020202020204" pitchFamily="34" charset="0"/>
              <a:buChar char="•"/>
            </a:pPr>
            <a:r>
              <a:rPr lang="en-GB" altLang="en-US" sz="2400" dirty="0">
                <a:hlinkClick r:id="rId4"/>
              </a:rPr>
              <a:t>NSPCC whistleblowing advice line</a:t>
            </a:r>
            <a:endParaRPr lang="en-GB" altLang="en-US" sz="2400" dirty="0"/>
          </a:p>
          <a:p>
            <a:pPr lvl="1">
              <a:buFont typeface="Arial" panose="020B0604020202020204" pitchFamily="34" charset="0"/>
              <a:buChar char="•"/>
            </a:pPr>
            <a:r>
              <a:rPr lang="en-GB" altLang="en-US" sz="2400" dirty="0">
                <a:hlinkClick r:id="rId5"/>
              </a:rPr>
              <a:t>DfE whistleblowing advice for employees</a:t>
            </a:r>
            <a:endParaRPr lang="en-GB"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60DA524-832B-5159-2E1C-E645F5F481D7}"/>
              </a:ext>
            </a:extLst>
          </p:cNvPr>
          <p:cNvSpPr txBox="1">
            <a:spLocks/>
          </p:cNvSpPr>
          <p:nvPr/>
        </p:nvSpPr>
        <p:spPr bwMode="auto">
          <a:xfrm>
            <a:off x="187325" y="404813"/>
            <a:ext cx="4319588" cy="6048375"/>
          </a:xfrm>
          <a:prstGeom prst="rect">
            <a:avLst/>
          </a:prstGeom>
          <a:noFill/>
          <a:ln>
            <a:noFill/>
          </a:ln>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100">
                <a:solidFill>
                  <a:schemeClr val="tx1"/>
                </a:solidFill>
                <a:latin typeface="+mn-lt"/>
              </a:defRPr>
            </a:lvl4pPr>
            <a:lvl5pPr marL="2057400" indent="-228600" algn="l" rtl="0" eaLnBrk="0" fontAlgn="base" hangingPunct="0">
              <a:spcBef>
                <a:spcPct val="20000"/>
              </a:spcBef>
              <a:spcAft>
                <a:spcPct val="0"/>
              </a:spcAft>
              <a:buChar char="»"/>
              <a:defRPr sz="2100">
                <a:solidFill>
                  <a:schemeClr val="tx1"/>
                </a:solidFill>
                <a:latin typeface="+mn-lt"/>
              </a:defRPr>
            </a:lvl5pPr>
            <a:lvl6pPr marL="2514600" indent="-228600" algn="l" rtl="0" fontAlgn="base">
              <a:spcBef>
                <a:spcPct val="20000"/>
              </a:spcBef>
              <a:spcAft>
                <a:spcPct val="0"/>
              </a:spcAft>
              <a:buChar char="»"/>
              <a:defRPr sz="2100">
                <a:solidFill>
                  <a:schemeClr val="tx1"/>
                </a:solidFill>
                <a:latin typeface="+mn-lt"/>
              </a:defRPr>
            </a:lvl6pPr>
            <a:lvl7pPr marL="2971800" indent="-228600" algn="l" rtl="0" fontAlgn="base">
              <a:spcBef>
                <a:spcPct val="20000"/>
              </a:spcBef>
              <a:spcAft>
                <a:spcPct val="0"/>
              </a:spcAft>
              <a:buChar char="»"/>
              <a:defRPr sz="2100">
                <a:solidFill>
                  <a:schemeClr val="tx1"/>
                </a:solidFill>
                <a:latin typeface="+mn-lt"/>
              </a:defRPr>
            </a:lvl7pPr>
            <a:lvl8pPr marL="3429000" indent="-228600" algn="l" rtl="0" fontAlgn="base">
              <a:spcBef>
                <a:spcPct val="20000"/>
              </a:spcBef>
              <a:spcAft>
                <a:spcPct val="0"/>
              </a:spcAft>
              <a:buChar char="»"/>
              <a:defRPr sz="2100">
                <a:solidFill>
                  <a:schemeClr val="tx1"/>
                </a:solidFill>
                <a:latin typeface="+mn-lt"/>
              </a:defRPr>
            </a:lvl8pPr>
            <a:lvl9pPr marL="3886200" indent="-228600" algn="l" rtl="0" fontAlgn="base">
              <a:spcBef>
                <a:spcPct val="20000"/>
              </a:spcBef>
              <a:spcAft>
                <a:spcPct val="0"/>
              </a:spcAft>
              <a:buChar char="»"/>
              <a:defRPr sz="21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Arial"/>
                <a:ea typeface="+mn-ea"/>
                <a:cs typeface="+mn-cs"/>
              </a:rPr>
              <a:t>The school’s systems and processes:</a:t>
            </a:r>
            <a:endParaRPr kumimoji="0" lang="en-GB" sz="2400" b="1" i="0" u="none" strike="noStrike" kern="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A whole-school approach</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Timeliness of actions</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Early help / support</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Working with other agencies</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Record keeping</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Culture of openness and transparency</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Culture of ‘speaking up’ &amp; whistleblowing</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Oversight and scrutiny</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Visitors procedure</a:t>
            </a:r>
          </a:p>
        </p:txBody>
      </p:sp>
      <p:sp>
        <p:nvSpPr>
          <p:cNvPr id="2" name="Oval 1">
            <a:extLst>
              <a:ext uri="{FF2B5EF4-FFF2-40B4-BE49-F238E27FC236}">
                <a16:creationId xmlns:a16="http://schemas.microsoft.com/office/drawing/2014/main" id="{AF689FF0-1349-F463-71E5-1D54E3BFA819}"/>
              </a:ext>
            </a:extLst>
          </p:cNvPr>
          <p:cNvSpPr/>
          <p:nvPr/>
        </p:nvSpPr>
        <p:spPr>
          <a:xfrm>
            <a:off x="4656138" y="2017713"/>
            <a:ext cx="2879725" cy="1295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FFFFFF"/>
                </a:solidFill>
                <a:effectLst/>
                <a:uLnTx/>
                <a:uFillTx/>
                <a:latin typeface="Arial"/>
                <a:ea typeface="+mn-ea"/>
                <a:cs typeface="+mn-cs"/>
              </a:rPr>
              <a:t>Our school safeguarding culture</a:t>
            </a: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085AE8C1-EB0A-4AF6-5A16-B60D597DE28C}"/>
              </a:ext>
            </a:extLst>
          </p:cNvPr>
          <p:cNvSpPr txBox="1">
            <a:spLocks noChangeArrowheads="1"/>
          </p:cNvSpPr>
          <p:nvPr/>
        </p:nvSpPr>
        <p:spPr bwMode="auto">
          <a:xfrm>
            <a:off x="-352139" y="4868243"/>
            <a:ext cx="3675063" cy="909637"/>
          </a:xfrm>
          <a:prstGeom prst="rect">
            <a:avLst/>
          </a:prstGeom>
          <a:noFill/>
          <a:ln>
            <a:noFill/>
          </a:ln>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100">
                <a:solidFill>
                  <a:schemeClr val="tx1"/>
                </a:solidFill>
                <a:latin typeface="+mn-lt"/>
              </a:defRPr>
            </a:lvl4pPr>
            <a:lvl5pPr marL="2057400" indent="-228600" algn="l" rtl="0" eaLnBrk="0" fontAlgn="base" hangingPunct="0">
              <a:spcBef>
                <a:spcPct val="20000"/>
              </a:spcBef>
              <a:spcAft>
                <a:spcPct val="0"/>
              </a:spcAft>
              <a:buChar char="»"/>
              <a:defRPr sz="2100">
                <a:solidFill>
                  <a:schemeClr val="tx1"/>
                </a:solidFill>
                <a:latin typeface="+mn-lt"/>
              </a:defRPr>
            </a:lvl5pPr>
            <a:lvl6pPr marL="2514600" indent="-228600" algn="l" rtl="0" fontAlgn="base">
              <a:spcBef>
                <a:spcPct val="20000"/>
              </a:spcBef>
              <a:spcAft>
                <a:spcPct val="0"/>
              </a:spcAft>
              <a:buChar char="»"/>
              <a:defRPr sz="2100">
                <a:solidFill>
                  <a:schemeClr val="tx1"/>
                </a:solidFill>
                <a:latin typeface="+mn-lt"/>
              </a:defRPr>
            </a:lvl6pPr>
            <a:lvl7pPr marL="2971800" indent="-228600" algn="l" rtl="0" fontAlgn="base">
              <a:spcBef>
                <a:spcPct val="20000"/>
              </a:spcBef>
              <a:spcAft>
                <a:spcPct val="0"/>
              </a:spcAft>
              <a:buChar char="»"/>
              <a:defRPr sz="2100">
                <a:solidFill>
                  <a:schemeClr val="tx1"/>
                </a:solidFill>
                <a:latin typeface="+mn-lt"/>
              </a:defRPr>
            </a:lvl7pPr>
            <a:lvl8pPr marL="3429000" indent="-228600" algn="l" rtl="0" fontAlgn="base">
              <a:spcBef>
                <a:spcPct val="20000"/>
              </a:spcBef>
              <a:spcAft>
                <a:spcPct val="0"/>
              </a:spcAft>
              <a:buChar char="»"/>
              <a:defRPr sz="2100">
                <a:solidFill>
                  <a:schemeClr val="tx1"/>
                </a:solidFill>
                <a:latin typeface="+mn-lt"/>
              </a:defRPr>
            </a:lvl8pPr>
            <a:lvl9pPr marL="3886200" indent="-228600" algn="l" rtl="0" fontAlgn="base">
              <a:spcBef>
                <a:spcPct val="20000"/>
              </a:spcBef>
              <a:spcAft>
                <a:spcPct val="0"/>
              </a:spcAft>
              <a:buChar char="»"/>
              <a:defRPr sz="21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21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1A071131-D532-A19D-CDE9-C1F9E7704B9A}"/>
              </a:ext>
            </a:extLst>
          </p:cNvPr>
          <p:cNvSpPr>
            <a:spLocks noGrp="1" noChangeArrowheads="1"/>
          </p:cNvSpPr>
          <p:nvPr>
            <p:ph idx="1"/>
          </p:nvPr>
        </p:nvSpPr>
        <p:spPr>
          <a:xfrm>
            <a:off x="7685088" y="119063"/>
            <a:ext cx="4506912" cy="2805112"/>
          </a:xfrm>
        </p:spPr>
        <p:txBody>
          <a:bodyPr/>
          <a:lstStyle/>
          <a:p>
            <a:pPr marL="0" indent="0">
              <a:buFontTx/>
              <a:buNone/>
              <a:defRPr/>
            </a:pPr>
            <a:r>
              <a:rPr lang="en-GB" altLang="en-US" sz="2400" b="1" dirty="0"/>
              <a:t>A child’s centred approach:</a:t>
            </a:r>
          </a:p>
          <a:p>
            <a:pPr>
              <a:buFont typeface="Wingdings" panose="05000000000000000000" pitchFamily="2" charset="2"/>
              <a:buChar char="§"/>
              <a:defRPr/>
            </a:pPr>
            <a:r>
              <a:rPr lang="en-GB" altLang="en-US" sz="2200" dirty="0"/>
              <a:t>Pupil voice</a:t>
            </a:r>
          </a:p>
          <a:p>
            <a:pPr>
              <a:buFont typeface="Wingdings" panose="05000000000000000000" pitchFamily="2" charset="2"/>
              <a:buChar char="§"/>
              <a:defRPr/>
            </a:pPr>
            <a:r>
              <a:rPr lang="en-GB" altLang="en-US" sz="2200" dirty="0"/>
              <a:t>Curriculum</a:t>
            </a:r>
          </a:p>
          <a:p>
            <a:pPr>
              <a:buFont typeface="Wingdings" panose="05000000000000000000" pitchFamily="2" charset="2"/>
              <a:buChar char="§"/>
              <a:defRPr/>
            </a:pPr>
            <a:r>
              <a:rPr lang="en-GB" altLang="en-US" sz="2200" dirty="0"/>
              <a:t>Pupils feel safe</a:t>
            </a:r>
          </a:p>
          <a:p>
            <a:pPr>
              <a:buFont typeface="Wingdings" panose="05000000000000000000" pitchFamily="2" charset="2"/>
              <a:buChar char="§"/>
              <a:defRPr/>
            </a:pPr>
            <a:r>
              <a:rPr lang="en-GB" altLang="en-US" sz="2200" dirty="0"/>
              <a:t>A culture of listening to children</a:t>
            </a:r>
          </a:p>
          <a:p>
            <a:pPr>
              <a:buFont typeface="Wingdings" panose="05000000000000000000" pitchFamily="2" charset="2"/>
              <a:buChar char="§"/>
              <a:defRPr/>
            </a:pPr>
            <a:r>
              <a:rPr lang="en-GB" altLang="en-US" sz="2200" dirty="0"/>
              <a:t>Know your school, know your community</a:t>
            </a:r>
          </a:p>
          <a:p>
            <a:pPr marL="0" indent="0">
              <a:buFontTx/>
              <a:buNone/>
              <a:defRPr/>
            </a:pPr>
            <a:endParaRPr lang="en-GB" altLang="en-US" dirty="0"/>
          </a:p>
        </p:txBody>
      </p:sp>
      <p:sp>
        <p:nvSpPr>
          <p:cNvPr id="9" name="Content Placeholder 2">
            <a:extLst>
              <a:ext uri="{FF2B5EF4-FFF2-40B4-BE49-F238E27FC236}">
                <a16:creationId xmlns:a16="http://schemas.microsoft.com/office/drawing/2014/main" id="{70E08A1C-FC8E-19ED-12C6-322F7C090FBF}"/>
              </a:ext>
            </a:extLst>
          </p:cNvPr>
          <p:cNvSpPr txBox="1">
            <a:spLocks noChangeArrowheads="1"/>
          </p:cNvSpPr>
          <p:nvPr/>
        </p:nvSpPr>
        <p:spPr bwMode="auto">
          <a:xfrm>
            <a:off x="4507264" y="4136151"/>
            <a:ext cx="7520128" cy="1641729"/>
          </a:xfrm>
          <a:prstGeom prst="rect">
            <a:avLst/>
          </a:prstGeom>
          <a:noFill/>
          <a:ln>
            <a:noFill/>
          </a:ln>
        </p:spPr>
        <p:txBody>
          <a:bodyPr numCol="2"/>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100">
                <a:solidFill>
                  <a:schemeClr val="tx1"/>
                </a:solidFill>
                <a:latin typeface="+mn-lt"/>
              </a:defRPr>
            </a:lvl4pPr>
            <a:lvl5pPr marL="2057400" indent="-228600" algn="l" rtl="0" eaLnBrk="0" fontAlgn="base" hangingPunct="0">
              <a:spcBef>
                <a:spcPct val="20000"/>
              </a:spcBef>
              <a:spcAft>
                <a:spcPct val="0"/>
              </a:spcAft>
              <a:buChar char="»"/>
              <a:defRPr sz="2100">
                <a:solidFill>
                  <a:schemeClr val="tx1"/>
                </a:solidFill>
                <a:latin typeface="+mn-lt"/>
              </a:defRPr>
            </a:lvl5pPr>
            <a:lvl6pPr marL="2514600" indent="-228600" algn="l" rtl="0" fontAlgn="base">
              <a:spcBef>
                <a:spcPct val="20000"/>
              </a:spcBef>
              <a:spcAft>
                <a:spcPct val="0"/>
              </a:spcAft>
              <a:buChar char="»"/>
              <a:defRPr sz="2100">
                <a:solidFill>
                  <a:schemeClr val="tx1"/>
                </a:solidFill>
                <a:latin typeface="+mn-lt"/>
              </a:defRPr>
            </a:lvl6pPr>
            <a:lvl7pPr marL="2971800" indent="-228600" algn="l" rtl="0" fontAlgn="base">
              <a:spcBef>
                <a:spcPct val="20000"/>
              </a:spcBef>
              <a:spcAft>
                <a:spcPct val="0"/>
              </a:spcAft>
              <a:buChar char="»"/>
              <a:defRPr sz="2100">
                <a:solidFill>
                  <a:schemeClr val="tx1"/>
                </a:solidFill>
                <a:latin typeface="+mn-lt"/>
              </a:defRPr>
            </a:lvl7pPr>
            <a:lvl8pPr marL="3429000" indent="-228600" algn="l" rtl="0" fontAlgn="base">
              <a:spcBef>
                <a:spcPct val="20000"/>
              </a:spcBef>
              <a:spcAft>
                <a:spcPct val="0"/>
              </a:spcAft>
              <a:buChar char="»"/>
              <a:defRPr sz="2100">
                <a:solidFill>
                  <a:schemeClr val="tx1"/>
                </a:solidFill>
                <a:latin typeface="+mn-lt"/>
              </a:defRPr>
            </a:lvl8pPr>
            <a:lvl9pPr marL="3886200" indent="-228600" algn="l" rtl="0" fontAlgn="base">
              <a:spcBef>
                <a:spcPct val="20000"/>
              </a:spcBef>
              <a:spcAft>
                <a:spcPct val="0"/>
              </a:spcAft>
              <a:buChar char="»"/>
              <a:defRPr sz="2100">
                <a:solidFill>
                  <a:schemeClr val="tx1"/>
                </a:solidFill>
                <a:latin typeface="+mn-lt"/>
              </a:defRPr>
            </a:lvl9pPr>
          </a:lstStyle>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altLang="en-US" sz="2200" b="0" i="0" u="none" strike="noStrike" kern="0" cap="none" spc="0" normalizeH="0" baseline="0" noProof="0" dirty="0">
                <a:ln>
                  <a:noFill/>
                </a:ln>
                <a:solidFill>
                  <a:srgbClr val="000000"/>
                </a:solidFill>
                <a:effectLst/>
                <a:uLnTx/>
                <a:uFillTx/>
                <a:latin typeface="Arial"/>
                <a:ea typeface="+mn-ea"/>
                <a:cs typeface="+mn-cs"/>
              </a:rPr>
              <a:t>Staff understand risks</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altLang="en-US" sz="2200" b="0" i="0" u="none" strike="noStrike" kern="0" cap="none" spc="0" normalizeH="0" baseline="0" noProof="0" dirty="0">
                <a:ln>
                  <a:noFill/>
                </a:ln>
                <a:solidFill>
                  <a:srgbClr val="000000"/>
                </a:solidFill>
                <a:effectLst/>
                <a:uLnTx/>
                <a:uFillTx/>
                <a:latin typeface="Arial"/>
                <a:ea typeface="+mn-ea"/>
                <a:cs typeface="+mn-cs"/>
              </a:rPr>
              <a:t>It can/does happen here</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altLang="en-US" sz="2200" b="0" i="0" u="none" strike="noStrike" kern="0" cap="none" spc="0" normalizeH="0" baseline="0" noProof="0" dirty="0">
                <a:ln>
                  <a:noFill/>
                </a:ln>
                <a:solidFill>
                  <a:srgbClr val="000000"/>
                </a:solidFill>
                <a:effectLst/>
                <a:uLnTx/>
                <a:uFillTx/>
                <a:latin typeface="Arial"/>
                <a:ea typeface="+mn-ea"/>
                <a:cs typeface="+mn-cs"/>
              </a:rPr>
              <a:t>Whole picture - information sharing</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en-GB" altLang="en-US" sz="2200" b="0" i="0" u="none" strike="noStrike" kern="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altLang="en-US" sz="2200" b="0" i="0" u="none" strike="noStrike" kern="0" cap="none" spc="0" normalizeH="0" baseline="0" noProof="0" dirty="0">
                <a:ln>
                  <a:noFill/>
                </a:ln>
                <a:solidFill>
                  <a:srgbClr val="000000"/>
                </a:solidFill>
                <a:effectLst/>
                <a:uLnTx/>
                <a:uFillTx/>
                <a:latin typeface="Arial"/>
                <a:ea typeface="+mn-ea"/>
                <a:cs typeface="+mn-cs"/>
              </a:rPr>
              <a:t>Professional disagreement</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altLang="en-US" sz="2200" b="0" i="0" u="none" strike="noStrike" kern="0" cap="none" spc="0" normalizeH="0" baseline="0" noProof="0" dirty="0">
                <a:ln>
                  <a:noFill/>
                </a:ln>
                <a:solidFill>
                  <a:srgbClr val="000000"/>
                </a:solidFill>
                <a:effectLst/>
                <a:uLnTx/>
                <a:uFillTx/>
                <a:latin typeface="Arial"/>
                <a:ea typeface="+mn-ea"/>
                <a:cs typeface="+mn-cs"/>
              </a:rPr>
              <a:t>Professional challenge</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altLang="en-US" sz="2200" b="0" i="0" u="none" strike="noStrike" kern="0" cap="none" spc="0" normalizeH="0" baseline="0" noProof="0" dirty="0">
                <a:ln>
                  <a:noFill/>
                </a:ln>
                <a:solidFill>
                  <a:srgbClr val="000000"/>
                </a:solidFill>
                <a:effectLst/>
                <a:uLnTx/>
                <a:uFillTx/>
                <a:latin typeface="Arial"/>
                <a:ea typeface="+mn-ea"/>
                <a:cs typeface="+mn-cs"/>
              </a:rPr>
              <a:t>Professional curiosity</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GB" altLang="en-US" sz="2200" b="0" i="0" u="none" strike="noStrike" kern="0" cap="none" spc="0" normalizeH="0" baseline="0" noProof="0" dirty="0">
                <a:ln>
                  <a:noFill/>
                </a:ln>
                <a:solidFill>
                  <a:srgbClr val="000000"/>
                </a:solidFill>
                <a:effectLst/>
                <a:uLnTx/>
                <a:uFillTx/>
                <a:latin typeface="Arial"/>
                <a:ea typeface="+mn-ea"/>
                <a:cs typeface="+mn-cs"/>
              </a:rPr>
              <a:t>Tenacity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21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97BA2F65-6753-CBF5-CFA4-4627183F5476}"/>
              </a:ext>
            </a:extLst>
          </p:cNvPr>
          <p:cNvSpPr txBox="1"/>
          <p:nvPr/>
        </p:nvSpPr>
        <p:spPr>
          <a:xfrm>
            <a:off x="4506913" y="3702050"/>
            <a:ext cx="5473700"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Staff knowledge and skills:</a:t>
            </a:r>
          </a:p>
        </p:txBody>
      </p:sp>
      <p:sp>
        <p:nvSpPr>
          <p:cNvPr id="4" name="Arrow: Curved Down 3">
            <a:extLst>
              <a:ext uri="{FF2B5EF4-FFF2-40B4-BE49-F238E27FC236}">
                <a16:creationId xmlns:a16="http://schemas.microsoft.com/office/drawing/2014/main" id="{157FBBCD-EABE-4C3E-3AB8-03502F86BE42}"/>
              </a:ext>
            </a:extLst>
          </p:cNvPr>
          <p:cNvSpPr/>
          <p:nvPr/>
        </p:nvSpPr>
        <p:spPr>
          <a:xfrm rot="9999862">
            <a:off x="7070725" y="3043238"/>
            <a:ext cx="1079500" cy="430212"/>
          </a:xfrm>
          <a:prstGeom prst="curvedDownArrow">
            <a:avLst>
              <a:gd name="adj1" fmla="val 24415"/>
              <a:gd name="adj2" fmla="val 65311"/>
              <a:gd name="adj3" fmla="val 3760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Arrow: Curved Down 9">
            <a:extLst>
              <a:ext uri="{FF2B5EF4-FFF2-40B4-BE49-F238E27FC236}">
                <a16:creationId xmlns:a16="http://schemas.microsoft.com/office/drawing/2014/main" id="{4952C34D-959E-AB6C-2BAE-14C04280B47D}"/>
              </a:ext>
            </a:extLst>
          </p:cNvPr>
          <p:cNvSpPr/>
          <p:nvPr/>
        </p:nvSpPr>
        <p:spPr>
          <a:xfrm rot="953990">
            <a:off x="3898900" y="1035050"/>
            <a:ext cx="2008188" cy="681038"/>
          </a:xfrm>
          <a:prstGeom prst="curvedDownArrow">
            <a:avLst>
              <a:gd name="adj1" fmla="val 25000"/>
              <a:gd name="adj2" fmla="val 50000"/>
              <a:gd name="adj3" fmla="val 3226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Arrow: Curved Down 10">
            <a:extLst>
              <a:ext uri="{FF2B5EF4-FFF2-40B4-BE49-F238E27FC236}">
                <a16:creationId xmlns:a16="http://schemas.microsoft.com/office/drawing/2014/main" id="{AF9111BF-F3AA-D39A-53DB-C385BBBB7099}"/>
              </a:ext>
            </a:extLst>
          </p:cNvPr>
          <p:cNvSpPr/>
          <p:nvPr/>
        </p:nvSpPr>
        <p:spPr>
          <a:xfrm rot="16863829">
            <a:off x="3834607" y="3166268"/>
            <a:ext cx="1079500" cy="430213"/>
          </a:xfrm>
          <a:prstGeom prst="curvedDownArrow">
            <a:avLst>
              <a:gd name="adj1" fmla="val 25000"/>
              <a:gd name="adj2" fmla="val 50000"/>
              <a:gd name="adj3" fmla="val 585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5723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13A9968-7656-8022-C3AF-2AED382F32A5}"/>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a:solidFill>
                  <a:schemeClr val="tx1"/>
                </a:solidFill>
                <a:latin typeface="+mj-lt"/>
                <a:ea typeface="+mj-ea"/>
                <a:cs typeface="+mj-cs"/>
              </a:rPr>
              <a:t>Training </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2C6A2ED5-79F6-F430-A31C-5D08A827610C}"/>
              </a:ext>
            </a:extLst>
          </p:cNvPr>
          <p:cNvSpPr>
            <a:spLocks noGrp="1"/>
          </p:cNvSpPr>
          <p:nvPr>
            <p:ph idx="1"/>
          </p:nvPr>
        </p:nvSpPr>
        <p:spPr>
          <a:xfrm>
            <a:off x="1115568" y="2481943"/>
            <a:ext cx="10168128" cy="3695020"/>
          </a:xfrm>
        </p:spPr>
        <p:txBody>
          <a:bodyPr vert="horz" lIns="91440" tIns="45720" rIns="91440" bIns="45720" rtlCol="0">
            <a:normAutofit/>
          </a:bodyPr>
          <a:lstStyle/>
          <a:p>
            <a:pPr>
              <a:buFont typeface="Wingdings" panose="05000000000000000000" pitchFamily="2" charset="2"/>
              <a:buChar char="§"/>
            </a:pPr>
            <a:r>
              <a:rPr lang="en-US" sz="1900" dirty="0"/>
              <a:t>Training logs are kept by each school to record the safeguarding training each member of staff has received across the year. The template for this is provided by the Trust and sent out in the summer. </a:t>
            </a:r>
          </a:p>
          <a:p>
            <a:pPr>
              <a:buFont typeface="Wingdings" panose="05000000000000000000" pitchFamily="2" charset="2"/>
              <a:buChar char="§"/>
            </a:pPr>
            <a:r>
              <a:rPr lang="en-US" sz="1900" dirty="0"/>
              <a:t>Training is not an annual event but an ongoing event across the year. </a:t>
            </a:r>
          </a:p>
          <a:p>
            <a:pPr>
              <a:buFont typeface="Wingdings" panose="05000000000000000000" pitchFamily="2" charset="2"/>
              <a:buChar char="§"/>
            </a:pPr>
            <a:r>
              <a:rPr lang="en-US" sz="1900" dirty="0"/>
              <a:t>This session is part of your ongoing safeguarding training. We have also provided a quiz to be used across the year to check your understanding. </a:t>
            </a:r>
          </a:p>
          <a:p>
            <a:pPr>
              <a:buFont typeface="Wingdings" panose="05000000000000000000" pitchFamily="2" charset="2"/>
              <a:buChar char="§"/>
            </a:pPr>
            <a:r>
              <a:rPr lang="en-US" sz="1900" dirty="0"/>
              <a:t>Additional sites that may be helpful to support your ongoing learning include </a:t>
            </a:r>
          </a:p>
          <a:p>
            <a:pPr>
              <a:buFont typeface="Wingdings" panose="05000000000000000000" pitchFamily="2" charset="2"/>
              <a:buChar char="§"/>
            </a:pPr>
            <a:r>
              <a:rPr lang="en-US" sz="1900" dirty="0">
                <a:hlinkClick r:id="rId3"/>
              </a:rPr>
              <a:t>GCSP</a:t>
            </a:r>
            <a:endParaRPr lang="en-US" sz="1900" dirty="0"/>
          </a:p>
          <a:p>
            <a:pPr>
              <a:buFont typeface="Wingdings" panose="05000000000000000000" pitchFamily="2" charset="2"/>
              <a:buChar char="§"/>
            </a:pPr>
            <a:r>
              <a:rPr lang="en-US" sz="1900" dirty="0">
                <a:hlinkClick r:id="rId4"/>
              </a:rPr>
              <a:t>LGFL</a:t>
            </a:r>
            <a:endParaRPr lang="en-US" sz="1900" dirty="0"/>
          </a:p>
          <a:p>
            <a:pPr>
              <a:buFont typeface="Wingdings" panose="05000000000000000000" pitchFamily="2" charset="2"/>
              <a:buChar char="§"/>
            </a:pPr>
            <a:r>
              <a:rPr lang="en-US" sz="1900" dirty="0"/>
              <a:t>If there is any aspect of your safeguarding knowledge that you feel you require additional support with, then it is your responsibility to ask your DSL for additional training. </a:t>
            </a:r>
          </a:p>
        </p:txBody>
      </p:sp>
    </p:spTree>
    <p:extLst>
      <p:ext uri="{BB962C8B-B14F-4D97-AF65-F5344CB8AC3E}">
        <p14:creationId xmlns:p14="http://schemas.microsoft.com/office/powerpoint/2010/main" val="2928671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uzzle pieces on a blue surface">
            <a:extLst>
              <a:ext uri="{FF2B5EF4-FFF2-40B4-BE49-F238E27FC236}">
                <a16:creationId xmlns:a16="http://schemas.microsoft.com/office/drawing/2014/main" id="{3C9C3BBC-A237-8EE6-E81C-E3B88DEE88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748" t="7761" r="33038" b="-1"/>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C316FF-4B31-E0A2-A571-7DDCD0A09A9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Above all else..</a:t>
            </a:r>
          </a:p>
        </p:txBody>
      </p:sp>
      <p:sp>
        <p:nvSpPr>
          <p:cNvPr id="3" name="Content Placeholder 2">
            <a:extLst>
              <a:ext uri="{FF2B5EF4-FFF2-40B4-BE49-F238E27FC236}">
                <a16:creationId xmlns:a16="http://schemas.microsoft.com/office/drawing/2014/main" id="{45D49223-9734-62A6-718B-8DF4D81E6749}"/>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a:t>Remember to be professionally curious  -  piece together the jigsaw.</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29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BB62-7802-CC49-4A74-6C600C8491D5}"/>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7246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D81B-FC36-0AE1-C409-0239C3CDEC1E}"/>
              </a:ext>
            </a:extLst>
          </p:cNvPr>
          <p:cNvSpPr>
            <a:spLocks noGrp="1"/>
          </p:cNvSpPr>
          <p:nvPr>
            <p:ph type="title"/>
          </p:nvPr>
        </p:nvSpPr>
        <p:spPr/>
        <p:txBody>
          <a:bodyPr/>
          <a:lstStyle/>
          <a:p>
            <a:r>
              <a:rPr lang="en-GB" dirty="0"/>
              <a:t>Key information</a:t>
            </a:r>
          </a:p>
        </p:txBody>
      </p:sp>
      <p:sp>
        <p:nvSpPr>
          <p:cNvPr id="3" name="Content Placeholder 2">
            <a:extLst>
              <a:ext uri="{FF2B5EF4-FFF2-40B4-BE49-F238E27FC236}">
                <a16:creationId xmlns:a16="http://schemas.microsoft.com/office/drawing/2014/main" id="{10F786CB-B339-F195-F0E2-28C112742DE6}"/>
              </a:ext>
            </a:extLst>
          </p:cNvPr>
          <p:cNvSpPr>
            <a:spLocks noGrp="1"/>
          </p:cNvSpPr>
          <p:nvPr>
            <p:ph idx="1"/>
          </p:nvPr>
        </p:nvSpPr>
        <p:spPr/>
        <p:txBody>
          <a:bodyPr>
            <a:normAutofit fontScale="77500" lnSpcReduction="20000"/>
          </a:bodyPr>
          <a:lstStyle/>
          <a:p>
            <a:pPr algn="just">
              <a:lnSpc>
                <a:spcPct val="114000"/>
              </a:lnSpc>
              <a:spcBef>
                <a:spcPts val="500"/>
              </a:spcBef>
              <a:spcAft>
                <a:spcPts val="500"/>
              </a:spcAft>
              <a:buFont typeface="Wingdings" panose="05000000000000000000" pitchFamily="2" charset="2"/>
              <a:buChar char="§"/>
            </a:pPr>
            <a:r>
              <a:rPr lang="en-US" sz="2800" dirty="0">
                <a:solidFill>
                  <a:schemeClr val="tx1"/>
                </a:solidFill>
              </a:rPr>
              <a:t>Part one of KCSIE covers what staff need to know, do, and look out for in relation to safeguarding, including if they have concerns related to a child, a member of staff, or their setting’s safeguarding practices. All staff are expected to read Part 1, and Annex B. </a:t>
            </a:r>
          </a:p>
          <a:p>
            <a:pPr algn="just">
              <a:lnSpc>
                <a:spcPct val="114000"/>
              </a:lnSpc>
              <a:spcBef>
                <a:spcPts val="500"/>
              </a:spcBef>
              <a:spcAft>
                <a:spcPts val="500"/>
              </a:spcAft>
              <a:buFont typeface="Wingdings" panose="05000000000000000000" pitchFamily="2" charset="2"/>
              <a:buChar char="§"/>
            </a:pPr>
            <a:r>
              <a:rPr lang="en-US" sz="2800" dirty="0">
                <a:solidFill>
                  <a:schemeClr val="tx1"/>
                </a:solidFill>
              </a:rPr>
              <a:t> Staff are required to sign to say that they have read and understood this at the beginning of th</a:t>
            </a:r>
            <a:r>
              <a:rPr lang="en-US" sz="2800" dirty="0"/>
              <a:t>e academic year</a:t>
            </a:r>
            <a:r>
              <a:rPr lang="en-US" dirty="0"/>
              <a:t>. HT’s then confirm via the compliance form that this action has been completed so that the DCEO can report to the trustee that the compliance actions have been completed. </a:t>
            </a:r>
          </a:p>
          <a:p>
            <a:pPr algn="just">
              <a:lnSpc>
                <a:spcPct val="114000"/>
              </a:lnSpc>
              <a:spcBef>
                <a:spcPts val="500"/>
              </a:spcBef>
              <a:spcAft>
                <a:spcPts val="500"/>
              </a:spcAft>
              <a:buFont typeface="Wingdings" panose="05000000000000000000" pitchFamily="2" charset="2"/>
              <a:buChar char="§"/>
            </a:pPr>
            <a:r>
              <a:rPr lang="en-US" sz="2800" dirty="0">
                <a:solidFill>
                  <a:schemeClr val="tx1"/>
                </a:solidFill>
              </a:rPr>
              <a:t>Safeguarding and promoting the welfare of children is everyone’s responsibility, and Trust schools should make sure their approach to safeguarding is child-</a:t>
            </a:r>
            <a:r>
              <a:rPr lang="en-GB" sz="2800" dirty="0">
                <a:solidFill>
                  <a:schemeClr val="tx1"/>
                </a:solidFill>
              </a:rPr>
              <a:t>centred</a:t>
            </a:r>
            <a:r>
              <a:rPr lang="en-US" sz="2800" dirty="0">
                <a:solidFill>
                  <a:schemeClr val="tx1"/>
                </a:solidFill>
              </a:rPr>
              <a:t>, meaning that they should consider, at all times, what is in the best interest of the child. Professional curiosity leading all concerns and discussions about the child. </a:t>
            </a:r>
          </a:p>
          <a:p>
            <a:endParaRPr lang="en-GB" dirty="0"/>
          </a:p>
        </p:txBody>
      </p:sp>
    </p:spTree>
    <p:extLst>
      <p:ext uri="{BB962C8B-B14F-4D97-AF65-F5344CB8AC3E}">
        <p14:creationId xmlns:p14="http://schemas.microsoft.com/office/powerpoint/2010/main" val="258918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39A1-7EB6-4AB7-961D-A256197EF258}"/>
              </a:ext>
            </a:extLst>
          </p:cNvPr>
          <p:cNvSpPr>
            <a:spLocks noGrp="1"/>
          </p:cNvSpPr>
          <p:nvPr>
            <p:ph type="title"/>
          </p:nvPr>
        </p:nvSpPr>
        <p:spPr/>
        <p:txBody>
          <a:bodyPr/>
          <a:lstStyle/>
          <a:p>
            <a:r>
              <a:rPr lang="en-GB" dirty="0"/>
              <a:t>Key information</a:t>
            </a:r>
          </a:p>
        </p:txBody>
      </p:sp>
      <p:sp>
        <p:nvSpPr>
          <p:cNvPr id="3" name="Content Placeholder 2">
            <a:extLst>
              <a:ext uri="{FF2B5EF4-FFF2-40B4-BE49-F238E27FC236}">
                <a16:creationId xmlns:a16="http://schemas.microsoft.com/office/drawing/2014/main" id="{4AC9E303-0824-E4CF-FE81-CD068AD16AEF}"/>
              </a:ext>
            </a:extLst>
          </p:cNvPr>
          <p:cNvSpPr>
            <a:spLocks noGrp="1"/>
          </p:cNvSpPr>
          <p:nvPr>
            <p:ph idx="1"/>
          </p:nvPr>
        </p:nvSpPr>
        <p:spPr>
          <a:xfrm>
            <a:off x="838200" y="1690688"/>
            <a:ext cx="10515600" cy="4486275"/>
          </a:xfrm>
        </p:spPr>
        <p:txBody>
          <a:bodyPr>
            <a:normAutofit fontScale="40000" lnSpcReduction="20000"/>
          </a:bodyPr>
          <a:lstStyle/>
          <a:p>
            <a:pPr algn="just">
              <a:lnSpc>
                <a:spcPct val="114000"/>
              </a:lnSpc>
              <a:spcBef>
                <a:spcPts val="500"/>
              </a:spcBef>
              <a:spcAft>
                <a:spcPts val="500"/>
              </a:spcAft>
              <a:buFont typeface="Wingdings" panose="05000000000000000000" pitchFamily="2" charset="2"/>
              <a:buChar char="§"/>
            </a:pPr>
            <a:r>
              <a:rPr lang="en-US" sz="7200" dirty="0">
                <a:solidFill>
                  <a:schemeClr val="tx1"/>
                </a:solidFill>
              </a:rPr>
              <a:t>Teachers, including headteachers, have a specific responsibility to safeguard children’s wellbeing and maintain public trust in the teaching profession as part of their professional duties, in line with the ‘Teachers’ Standards’.</a:t>
            </a:r>
            <a:endParaRPr lang="en-US" sz="7200" dirty="0">
              <a:solidFill>
                <a:schemeClr val="tx1"/>
              </a:solidFill>
              <a:cs typeface="Calibri"/>
            </a:endParaRPr>
          </a:p>
          <a:p>
            <a:pPr algn="just">
              <a:lnSpc>
                <a:spcPct val="114000"/>
              </a:lnSpc>
              <a:spcBef>
                <a:spcPts val="500"/>
              </a:spcBef>
              <a:spcAft>
                <a:spcPts val="500"/>
              </a:spcAft>
              <a:buFont typeface="Wingdings" panose="05000000000000000000" pitchFamily="2" charset="2"/>
              <a:buChar char="§"/>
            </a:pPr>
            <a:r>
              <a:rPr lang="en-US" sz="7200" dirty="0">
                <a:solidFill>
                  <a:schemeClr val="tx1"/>
                </a:solidFill>
              </a:rPr>
              <a:t>Every school has a DSL, and deputy DSL’s who will lead on safeguarding and support staff with their duties.</a:t>
            </a:r>
          </a:p>
          <a:p>
            <a:pPr algn="just">
              <a:lnSpc>
                <a:spcPct val="114000"/>
              </a:lnSpc>
              <a:spcBef>
                <a:spcPts val="500"/>
              </a:spcBef>
              <a:spcAft>
                <a:spcPts val="500"/>
              </a:spcAft>
              <a:buFont typeface="Wingdings" panose="05000000000000000000" pitchFamily="2" charset="2"/>
              <a:buChar char="§"/>
            </a:pPr>
            <a:r>
              <a:rPr lang="en-GB" sz="7200" dirty="0">
                <a:solidFill>
                  <a:schemeClr val="tx1"/>
                </a:solidFill>
              </a:rPr>
              <a:t>The DCEO has executive responsibility for Safeguarding across the Trust. Mrs Charlotte Rawlings, Vice Chair of Trustees is the trustee responsible for Safeguarding. </a:t>
            </a:r>
          </a:p>
          <a:p>
            <a:endParaRPr lang="en-GB" dirty="0"/>
          </a:p>
        </p:txBody>
      </p:sp>
    </p:spTree>
    <p:extLst>
      <p:ext uri="{BB962C8B-B14F-4D97-AF65-F5344CB8AC3E}">
        <p14:creationId xmlns:p14="http://schemas.microsoft.com/office/powerpoint/2010/main" val="425029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C26F0-C637-46DB-36BB-262524A3AEF8}"/>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000" kern="1200">
                <a:solidFill>
                  <a:schemeClr val="tx1"/>
                </a:solidFill>
                <a:latin typeface="+mj-lt"/>
                <a:ea typeface="+mj-ea"/>
                <a:cs typeface="+mj-cs"/>
              </a:rPr>
              <a:t>Before we focus on our safeguarding training…</a:t>
            </a:r>
          </a:p>
        </p:txBody>
      </p:sp>
      <p:sp>
        <p:nvSpPr>
          <p:cNvPr id="1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pwatch and words on a chalkboard&#10;&#10;Description automatically generated">
            <a:extLst>
              <a:ext uri="{FF2B5EF4-FFF2-40B4-BE49-F238E27FC236}">
                <a16:creationId xmlns:a16="http://schemas.microsoft.com/office/drawing/2014/main" id="{977C74FE-15EB-4840-7FD7-88B8C1CBA9FF}"/>
              </a:ext>
            </a:extLst>
          </p:cNvPr>
          <p:cNvPicPr>
            <a:picLocks noChangeAspect="1"/>
          </p:cNvPicPr>
          <p:nvPr/>
        </p:nvPicPr>
        <p:blipFill>
          <a:blip r:embed="rId3"/>
          <a:stretch>
            <a:fillRect/>
          </a:stretch>
        </p:blipFill>
        <p:spPr>
          <a:xfrm>
            <a:off x="4654296" y="630936"/>
            <a:ext cx="6293543" cy="3913632"/>
          </a:xfrm>
          <a:prstGeom prst="rect">
            <a:avLst/>
          </a:prstGeom>
          <a:noFill/>
        </p:spPr>
      </p:pic>
      <p:sp>
        <p:nvSpPr>
          <p:cNvPr id="10" name="Content Placeholder 2">
            <a:extLst>
              <a:ext uri="{FF2B5EF4-FFF2-40B4-BE49-F238E27FC236}">
                <a16:creationId xmlns:a16="http://schemas.microsoft.com/office/drawing/2014/main" id="{957657C6-B61A-65EF-5E36-F849E4A67FF0}"/>
              </a:ext>
            </a:extLst>
          </p:cNvPr>
          <p:cNvSpPr>
            <a:spLocks noGrp="1"/>
          </p:cNvSpPr>
          <p:nvPr>
            <p:ph sz="half" idx="1"/>
          </p:nvPr>
        </p:nvSpPr>
        <p:spPr>
          <a:xfrm>
            <a:off x="4654296" y="4798577"/>
            <a:ext cx="6894576" cy="1428487"/>
          </a:xfrm>
        </p:spPr>
        <p:txBody>
          <a:bodyPr vert="horz" lIns="91440" tIns="45720" rIns="91440" bIns="45720" rtlCol="0" anchor="t">
            <a:normAutofit/>
          </a:bodyPr>
          <a:lstStyle/>
          <a:p>
            <a:r>
              <a:rPr lang="en-US" sz="2200"/>
              <a:t>What are your core values?</a:t>
            </a:r>
          </a:p>
          <a:p>
            <a:pPr marL="0"/>
            <a:endParaRPr lang="en-US" sz="2200"/>
          </a:p>
          <a:p>
            <a:r>
              <a:rPr lang="en-US" sz="2200"/>
              <a:t>Why do you do this role?</a:t>
            </a:r>
          </a:p>
        </p:txBody>
      </p:sp>
    </p:spTree>
    <p:extLst>
      <p:ext uri="{BB962C8B-B14F-4D97-AF65-F5344CB8AC3E}">
        <p14:creationId xmlns:p14="http://schemas.microsoft.com/office/powerpoint/2010/main" val="26897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44D3-9D40-7177-3D97-863E5233F25C}"/>
              </a:ext>
            </a:extLst>
          </p:cNvPr>
          <p:cNvSpPr>
            <a:spLocks noGrp="1"/>
          </p:cNvSpPr>
          <p:nvPr>
            <p:ph type="title"/>
          </p:nvPr>
        </p:nvSpPr>
        <p:spPr/>
        <p:txBody>
          <a:bodyPr/>
          <a:lstStyle/>
          <a:p>
            <a:r>
              <a:rPr lang="en-GB" dirty="0"/>
              <a:t>Safer working practices</a:t>
            </a:r>
          </a:p>
        </p:txBody>
      </p:sp>
      <p:sp>
        <p:nvSpPr>
          <p:cNvPr id="3" name="Content Placeholder 2">
            <a:extLst>
              <a:ext uri="{FF2B5EF4-FFF2-40B4-BE49-F238E27FC236}">
                <a16:creationId xmlns:a16="http://schemas.microsoft.com/office/drawing/2014/main" id="{F1FC4E2A-1CC0-A666-218C-3B4C362FC10C}"/>
              </a:ext>
            </a:extLst>
          </p:cNvPr>
          <p:cNvSpPr>
            <a:spLocks noGrp="1"/>
          </p:cNvSpPr>
          <p:nvPr>
            <p:ph idx="1"/>
          </p:nvPr>
        </p:nvSpPr>
        <p:spPr/>
        <p:txBody>
          <a:bodyPr>
            <a:normAutofit fontScale="85000" lnSpcReduction="20000"/>
          </a:bodyPr>
          <a:lstStyle/>
          <a:p>
            <a:pPr marL="0" indent="0" eaLnBrk="1" hangingPunct="1">
              <a:spcBef>
                <a:spcPct val="50000"/>
              </a:spcBef>
              <a:buClrTx/>
              <a:buSzTx/>
              <a:buNone/>
            </a:pPr>
            <a:r>
              <a:rPr lang="en-GB" altLang="en-US" sz="2800" dirty="0">
                <a:latin typeface="Calibri" panose="020F0502020204030204" pitchFamily="34" charset="0"/>
              </a:rPr>
              <a:t>Trust code of conduct must be read and followed at all times. </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Staff behaviour must be professional at all times – including dress, language and online communication</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Staff should not be in personal communication with pupils, this includes texting, messaging, social networking sites etc.</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Report any situation where a pupil or parent comes to depend on you </a:t>
            </a:r>
            <a:r>
              <a:rPr lang="en-GB" altLang="en-US" dirty="0">
                <a:latin typeface="Calibri" panose="020F0502020204030204" pitchFamily="34" charset="0"/>
              </a:rPr>
              <a:t>for support or may have developed an infatuation. Discuss with your DSL/HT</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Staff should not offer lifts outside agreed requirements of their role</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Out of school contact must be planned and agreed with senior staff and parents. Appropriate social contact will be easily recognised and openly acknowledged.</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Staff are in a position of trust and the power and age difference means they are not “friends” with pupils.</a:t>
            </a:r>
          </a:p>
          <a:p>
            <a:endParaRPr lang="en-GB" dirty="0"/>
          </a:p>
        </p:txBody>
      </p:sp>
    </p:spTree>
    <p:extLst>
      <p:ext uri="{BB962C8B-B14F-4D97-AF65-F5344CB8AC3E}">
        <p14:creationId xmlns:p14="http://schemas.microsoft.com/office/powerpoint/2010/main" val="80030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FB44-08EB-BF31-C02B-5E89CF65C189}"/>
              </a:ext>
            </a:extLst>
          </p:cNvPr>
          <p:cNvSpPr>
            <a:spLocks noGrp="1"/>
          </p:cNvSpPr>
          <p:nvPr>
            <p:ph type="title"/>
          </p:nvPr>
        </p:nvSpPr>
        <p:spPr/>
        <p:txBody>
          <a:bodyPr/>
          <a:lstStyle/>
          <a:p>
            <a:r>
              <a:rPr lang="en-GB" dirty="0"/>
              <a:t>What staff should know and do</a:t>
            </a:r>
          </a:p>
        </p:txBody>
      </p:sp>
      <p:sp>
        <p:nvSpPr>
          <p:cNvPr id="3" name="Content Placeholder 2">
            <a:extLst>
              <a:ext uri="{FF2B5EF4-FFF2-40B4-BE49-F238E27FC236}">
                <a16:creationId xmlns:a16="http://schemas.microsoft.com/office/drawing/2014/main" id="{397950DD-0026-FD7B-0227-7CB67BC1036B}"/>
              </a:ext>
            </a:extLst>
          </p:cNvPr>
          <p:cNvSpPr>
            <a:spLocks noGrp="1"/>
          </p:cNvSpPr>
          <p:nvPr>
            <p:ph idx="1"/>
          </p:nvPr>
        </p:nvSpPr>
        <p:spPr/>
        <p:txBody>
          <a:bodyPr>
            <a:normAutofit fontScale="77500" lnSpcReduction="20000"/>
          </a:bodyPr>
          <a:lstStyle/>
          <a:p>
            <a:pPr marL="0" indent="0" algn="just">
              <a:buNone/>
            </a:pPr>
            <a:r>
              <a:rPr lang="en-US" sz="2800" i="0" u="none" strike="noStrike" baseline="0" dirty="0">
                <a:cs typeface="Arial"/>
              </a:rPr>
              <a:t>Teachers, including headteachers and the school effectiveness team, have a specific responsibility to safeguard children’s wellbeing and maintain public trust in the teaching profession as part of their professional duties.</a:t>
            </a:r>
          </a:p>
          <a:p>
            <a:pPr marL="0" indent="0" algn="just">
              <a:buNone/>
            </a:pPr>
            <a:r>
              <a:rPr lang="en-US" sz="2800" i="0" u="none" strike="noStrike" baseline="0" dirty="0">
                <a:cs typeface="Arial"/>
              </a:rPr>
              <a:t>Every school should also have a DSL, who will:</a:t>
            </a:r>
            <a:r>
              <a:rPr lang="en-US" dirty="0">
                <a:cs typeface="Arial"/>
              </a:rPr>
              <a:t> </a:t>
            </a:r>
            <a:endParaRPr lang="en-US" sz="2800" i="0" u="none" strike="noStrike" baseline="0" dirty="0">
              <a:cs typeface="Arial"/>
            </a:endParaRPr>
          </a:p>
          <a:p>
            <a:pPr algn="just">
              <a:buFont typeface="Wingdings" panose="05000000000000000000" pitchFamily="2" charset="2"/>
              <a:buChar char="§"/>
            </a:pPr>
            <a:r>
              <a:rPr lang="en-US" dirty="0">
                <a:cs typeface="Arial"/>
              </a:rPr>
              <a:t>Support staff to carry out their safeguarding duties. </a:t>
            </a:r>
          </a:p>
          <a:p>
            <a:pPr algn="just">
              <a:buFont typeface="Wingdings" panose="05000000000000000000" pitchFamily="2" charset="2"/>
              <a:buChar char="§"/>
            </a:pPr>
            <a:r>
              <a:rPr lang="en-US" dirty="0">
                <a:cs typeface="Arial"/>
              </a:rPr>
              <a:t>Liaise closely with other services, e.g. children’s social care services (CSCS). </a:t>
            </a:r>
          </a:p>
          <a:p>
            <a:pPr algn="just">
              <a:buFont typeface="Wingdings" panose="05000000000000000000" pitchFamily="2" charset="2"/>
              <a:buChar char="§"/>
            </a:pPr>
            <a:r>
              <a:rPr lang="en-US" dirty="0">
                <a:cs typeface="Arial"/>
              </a:rPr>
              <a:t>Advise on the response to safeguarding concerns. </a:t>
            </a:r>
          </a:p>
          <a:p>
            <a:pPr marL="0" indent="0" algn="just">
              <a:buNone/>
            </a:pPr>
            <a:r>
              <a:rPr lang="en-US" sz="2800" i="0" u="none" strike="noStrike" baseline="0" dirty="0">
                <a:cs typeface="Arial"/>
              </a:rPr>
              <a:t>Staff need to be aware of the systems and procedures in place that support safeguarding, including the </a:t>
            </a:r>
            <a:r>
              <a:rPr lang="en-US" dirty="0">
                <a:cs typeface="Arial"/>
              </a:rPr>
              <a:t>child</a:t>
            </a:r>
            <a:r>
              <a:rPr lang="en-US" sz="2800" i="0" u="none" strike="noStrike" baseline="0" dirty="0">
                <a:cs typeface="Arial"/>
              </a:rPr>
              <a:t> </a:t>
            </a:r>
            <a:r>
              <a:rPr lang="en-US" dirty="0">
                <a:cs typeface="Arial"/>
              </a:rPr>
              <a:t>protection</a:t>
            </a:r>
            <a:r>
              <a:rPr lang="en-US" sz="2800" i="0" u="none" strike="noStrike" baseline="0" dirty="0">
                <a:cs typeface="Arial"/>
              </a:rPr>
              <a:t> and </a:t>
            </a:r>
            <a:r>
              <a:rPr lang="en-US" dirty="0">
                <a:cs typeface="Arial"/>
              </a:rPr>
              <a:t>safeguarding</a:t>
            </a:r>
            <a:r>
              <a:rPr lang="en-US" sz="2800" i="0" u="none" strike="noStrike" baseline="0" dirty="0">
                <a:cs typeface="Arial"/>
              </a:rPr>
              <a:t> </a:t>
            </a:r>
            <a:r>
              <a:rPr lang="en-US" dirty="0">
                <a:cs typeface="Arial"/>
              </a:rPr>
              <a:t>policy</a:t>
            </a:r>
            <a:r>
              <a:rPr lang="en-US" sz="2800" i="0" u="none" strike="noStrike" baseline="0" dirty="0">
                <a:cs typeface="Arial"/>
              </a:rPr>
              <a:t>, </a:t>
            </a:r>
            <a:r>
              <a:rPr lang="en-US" dirty="0">
                <a:cs typeface="Arial"/>
              </a:rPr>
              <a:t>behaviour policy</a:t>
            </a:r>
            <a:r>
              <a:rPr lang="en-US" sz="2800" i="0" u="none" strike="noStrike" baseline="0" dirty="0">
                <a:cs typeface="Arial"/>
              </a:rPr>
              <a:t>, </a:t>
            </a:r>
            <a:r>
              <a:rPr lang="en-US" dirty="0">
                <a:cs typeface="Arial"/>
              </a:rPr>
              <a:t>staff</a:t>
            </a:r>
            <a:r>
              <a:rPr lang="en-US" sz="2800" i="0" u="none" strike="noStrike" baseline="0" dirty="0">
                <a:cs typeface="Arial"/>
              </a:rPr>
              <a:t> </a:t>
            </a:r>
            <a:r>
              <a:rPr lang="en-US" dirty="0">
                <a:cs typeface="Arial"/>
              </a:rPr>
              <a:t>code</a:t>
            </a:r>
            <a:r>
              <a:rPr lang="en-US" sz="2800" i="0" u="none" strike="noStrike" baseline="0" dirty="0">
                <a:cs typeface="Arial"/>
              </a:rPr>
              <a:t> of </a:t>
            </a:r>
            <a:r>
              <a:rPr lang="en-US" dirty="0">
                <a:cs typeface="Arial"/>
              </a:rPr>
              <a:t>conduct</a:t>
            </a:r>
            <a:r>
              <a:rPr lang="en-US" sz="2800" i="0" u="none" strike="noStrike" baseline="0" dirty="0">
                <a:cs typeface="Arial"/>
              </a:rPr>
              <a:t>, response to children who are absent from education, and the role and identity of the DSL and any deputies.</a:t>
            </a:r>
          </a:p>
          <a:p>
            <a:pPr marL="0" indent="0" algn="just">
              <a:buNone/>
            </a:pPr>
            <a:r>
              <a:rPr lang="en-US" sz="2800" i="0" u="none" strike="noStrike" baseline="0" dirty="0">
                <a:cs typeface="Arial"/>
              </a:rPr>
              <a:t>Staff and governors should receive appropriate safeguarding training, including in relation to online safety which, amongst other things, includes and understanding of the expectations, applicable roles and responsibilities in relation to filtering and monitoring.</a:t>
            </a:r>
          </a:p>
          <a:p>
            <a:endParaRPr lang="en-GB" dirty="0"/>
          </a:p>
        </p:txBody>
      </p:sp>
    </p:spTree>
    <p:extLst>
      <p:ext uri="{BB962C8B-B14F-4D97-AF65-F5344CB8AC3E}">
        <p14:creationId xmlns:p14="http://schemas.microsoft.com/office/powerpoint/2010/main" val="3231461684"/>
      </p:ext>
    </p:extLst>
  </p:cSld>
  <p:clrMapOvr>
    <a:masterClrMapping/>
  </p:clrMapOvr>
</p:sld>
</file>

<file path=ppt/theme/theme1.xml><?xml version="1.0" encoding="utf-8"?>
<a:theme xmlns:a="http://schemas.openxmlformats.org/drawingml/2006/main" name="DGA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7caeb7-04a7-40ce-9c0a-6dbb8b1c6386" xsi:nil="true"/>
    <lcf76f155ced4ddcb4097134ff3c332f xmlns="35190a7b-30f5-4cce-b7f0-877bdf7b4a7b">
      <Terms xmlns="http://schemas.microsoft.com/office/infopath/2007/PartnerControls"/>
    </lcf76f155ced4ddcb4097134ff3c332f>
    <MigrationWizIdPermissionLevels xmlns="35190a7b-30f5-4cce-b7f0-877bdf7b4a7b" xsi:nil="true"/>
    <MigrationWizId xmlns="35190a7b-30f5-4cce-b7f0-877bdf7b4a7b">ab2dc679-f431-4bd6-afc6-c602a8318dfd</MigrationWizId>
    <MigrationWizIdPermissions xmlns="35190a7b-30f5-4cce-b7f0-877bdf7b4a7b" xsi:nil="true"/>
    <MigrationWizIdVersion xmlns="35190a7b-30f5-4cce-b7f0-877bdf7b4a7b" xsi:nil="true"/>
    <MigrationWizIdDocumentLibraryPermissions xmlns="35190a7b-30f5-4cce-b7f0-877bdf7b4a7b" xsi:nil="true"/>
    <MigrationWizIdSecurityGroups xmlns="35190a7b-30f5-4cce-b7f0-877bdf7b4a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596890021734449965474930E5BC56" ma:contentTypeVersion="21" ma:contentTypeDescription="Create a new document." ma:contentTypeScope="" ma:versionID="0303e1e41cf3df2c91d69c3f444c00f3">
  <xsd:schema xmlns:xsd="http://www.w3.org/2001/XMLSchema" xmlns:xs="http://www.w3.org/2001/XMLSchema" xmlns:p="http://schemas.microsoft.com/office/2006/metadata/properties" xmlns:ns2="35190a7b-30f5-4cce-b7f0-877bdf7b4a7b" xmlns:ns3="617caeb7-04a7-40ce-9c0a-6dbb8b1c6386" targetNamespace="http://schemas.microsoft.com/office/2006/metadata/properties" ma:root="true" ma:fieldsID="6b99aa33734e74d131529541bf18162b" ns2:_="" ns3:_="">
    <xsd:import namespace="35190a7b-30f5-4cce-b7f0-877bdf7b4a7b"/>
    <xsd:import namespace="617caeb7-04a7-40ce-9c0a-6dbb8b1c6386"/>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igrationWizIdVers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90a7b-30f5-4cce-b7f0-877bdf7b4a7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Documents" ma:internalName="MigrationWizIdPermissionLevels">
      <xsd:simpleType>
        <xsd:restriction base="dms:Text"/>
      </xsd:simpleType>
    </xsd:element>
    <xsd:element name="MigrationWizIdDocumentLibraryPermissions" ma:index="11" nillable="true" ma:displayName="MigrationWizIdDocumentLibraryPermissions" ma:description="Documents" ma:internalName="MigrationWizIdDocumentLibraryPermissions">
      <xsd:simpleType>
        <xsd:restriction base="dms:Text"/>
      </xsd:simpleType>
    </xsd:element>
    <xsd:element name="MigrationWizIdSecurityGroups" ma:index="12" nillable="true" ma:displayName="MigrationWizIdSecurityGroups" ma:description="Document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c29303b-1952-4e44-9c71-ce741b4f3f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igrationWizIdVersion" ma:index="25" nillable="true" ma:displayName="MigrationWizIdVersion" ma:internalName="MigrationWizIdVersion">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7caeb7-04a7-40ce-9c0a-6dbb8b1c638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0634c9b-284b-49d1-9444-e6dbacce9cbf}" ma:internalName="TaxCatchAll" ma:showField="CatchAllData" ma:web="617caeb7-04a7-40ce-9c0a-6dbb8b1c6386">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CD3491-C716-40F6-A179-F6656EA2E4DB}">
  <ds:schemaRefs>
    <ds:schemaRef ds:uri="http://purl.org/dc/dcmitype/"/>
    <ds:schemaRef ds:uri="http://purl.org/dc/elements/1.1/"/>
    <ds:schemaRef ds:uri="http://schemas.microsoft.com/office/2006/documentManagement/types"/>
    <ds:schemaRef ds:uri="35190a7b-30f5-4cce-b7f0-877bdf7b4a7b"/>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617caeb7-04a7-40ce-9c0a-6dbb8b1c6386"/>
    <ds:schemaRef ds:uri="http://purl.org/dc/terms/"/>
  </ds:schemaRefs>
</ds:datastoreItem>
</file>

<file path=customXml/itemProps2.xml><?xml version="1.0" encoding="utf-8"?>
<ds:datastoreItem xmlns:ds="http://schemas.openxmlformats.org/officeDocument/2006/customXml" ds:itemID="{BDFDC2A4-A5D7-4068-BD45-49F8F8F62DE0}">
  <ds:schemaRefs>
    <ds:schemaRef ds:uri="http://schemas.microsoft.com/sharepoint/v3/contenttype/forms"/>
  </ds:schemaRefs>
</ds:datastoreItem>
</file>

<file path=customXml/itemProps3.xml><?xml version="1.0" encoding="utf-8"?>
<ds:datastoreItem xmlns:ds="http://schemas.openxmlformats.org/officeDocument/2006/customXml" ds:itemID="{DBE34AC3-19D0-45F0-9FE7-67A76C69C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190a7b-30f5-4cce-b7f0-877bdf7b4a7b"/>
    <ds:schemaRef ds:uri="617caeb7-04a7-40ce-9c0a-6dbb8b1c63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1162</TotalTime>
  <Words>7459</Words>
  <Application>Microsoft Office PowerPoint</Application>
  <PresentationFormat>Widescreen</PresentationFormat>
  <Paragraphs>437</Paragraphs>
  <Slides>46</Slides>
  <Notes>23</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Aptos</vt:lpstr>
      <vt:lpstr>Arial</vt:lpstr>
      <vt:lpstr>Arial-BoldMT</vt:lpstr>
      <vt:lpstr>ArialMT</vt:lpstr>
      <vt:lpstr>Calibri</vt:lpstr>
      <vt:lpstr>Calibri Light</vt:lpstr>
      <vt:lpstr>Courier New</vt:lpstr>
      <vt:lpstr>Gill Sans MT</vt:lpstr>
      <vt:lpstr>Gill Sans MT Light</vt:lpstr>
      <vt:lpstr>Segoe UI</vt:lpstr>
      <vt:lpstr>Wingdings</vt:lpstr>
      <vt:lpstr>DGAT</vt:lpstr>
      <vt:lpstr>Custom Design</vt:lpstr>
      <vt:lpstr>Trust Staff Safeguarding Update</vt:lpstr>
      <vt:lpstr>Aims for this update training</vt:lpstr>
      <vt:lpstr>Statutory Requirements</vt:lpstr>
      <vt:lpstr>Key information</vt:lpstr>
      <vt:lpstr>Key information</vt:lpstr>
      <vt:lpstr>Key information</vt:lpstr>
      <vt:lpstr>Before we focus on our safeguarding training…</vt:lpstr>
      <vt:lpstr>Safer working practices</vt:lpstr>
      <vt:lpstr>What staff should know and do</vt:lpstr>
      <vt:lpstr>What staff should know and do</vt:lpstr>
      <vt:lpstr>KCSIE  2024 -  what’s new ? </vt:lpstr>
      <vt:lpstr>Safeguarding definition KCSiE 2024</vt:lpstr>
      <vt:lpstr>What do we mean by ‘Significant Harm’?</vt:lpstr>
      <vt:lpstr>Categories of Abuse</vt:lpstr>
      <vt:lpstr>Definitions and indicators of abuse</vt:lpstr>
      <vt:lpstr>Definitions and indicators of abuse</vt:lpstr>
      <vt:lpstr>Definitions and indicators of abuse</vt:lpstr>
      <vt:lpstr>Adverse Childhood Experiences (ACE’s)</vt:lpstr>
      <vt:lpstr>PowerPoint Presentation</vt:lpstr>
      <vt:lpstr>All staff should be aware of the indicators of exploitation </vt:lpstr>
      <vt:lpstr>Indicators of Exploitation – you may have considered… </vt:lpstr>
      <vt:lpstr>Child Criminal and Sexual Exploitation (CCE and CSE)</vt:lpstr>
      <vt:lpstr>The Jay Review November 2023 extract</vt:lpstr>
      <vt:lpstr>Some statistics</vt:lpstr>
      <vt:lpstr>PowerPoint Presentation</vt:lpstr>
      <vt:lpstr>PowerPoint Presentation</vt:lpstr>
      <vt:lpstr>Suspensions and exclusions are a factor that should be considered when looking at early help </vt:lpstr>
      <vt:lpstr>Pupil Voice: recognising the meaning of behaviour</vt:lpstr>
      <vt:lpstr>Schools remain responsible for the safeguarding of pupils in alternative provision </vt:lpstr>
      <vt:lpstr>A reminder from our January update about APS …  </vt:lpstr>
      <vt:lpstr>DSLs should keep records of decisions made regarding safeguarding concerns </vt:lpstr>
      <vt:lpstr>Recording your concern</vt:lpstr>
      <vt:lpstr>Record Keeping </vt:lpstr>
      <vt:lpstr>Record Keeping </vt:lpstr>
      <vt:lpstr>Prevent  - updated 2024</vt:lpstr>
      <vt:lpstr>Radicalisation and Extremism</vt:lpstr>
      <vt:lpstr>Some other reminders</vt:lpstr>
      <vt:lpstr>Harms threshold and low-level concern</vt:lpstr>
      <vt:lpstr>Allegations Management </vt:lpstr>
      <vt:lpstr>Scenario – what should you do ? </vt:lpstr>
      <vt:lpstr>Monitoring and Filtering</vt:lpstr>
      <vt:lpstr>Whistleblowing – encouraged and expected</vt:lpstr>
      <vt:lpstr>PowerPoint Presentation</vt:lpstr>
      <vt:lpstr>Training </vt:lpstr>
      <vt:lpstr>Above all else..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Springett</dc:creator>
  <cp:lastModifiedBy>Claire Digby (Central)</cp:lastModifiedBy>
  <cp:revision>4</cp:revision>
  <cp:lastPrinted>2024-08-28T10:30:49Z</cp:lastPrinted>
  <dcterms:created xsi:type="dcterms:W3CDTF">2023-08-09T09:51:07Z</dcterms:created>
  <dcterms:modified xsi:type="dcterms:W3CDTF">2024-08-28T10:30:55Z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0x0101006E596890021734449965474930E5BC56</vt:lpwstr>
  </property>
  <property fmtid="{D5CDD505-2E9C-101B-9397-08002B2CF9AE}" pid="3" name="MediaServiceImageTags">
    <vt:lpwstr/>
  </property>
</Properties>
</file>