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7" r:id="rId2"/>
    <p:sldId id="257" r:id="rId3"/>
    <p:sldId id="258" r:id="rId4"/>
    <p:sldId id="259" r:id="rId5"/>
    <p:sldId id="260" r:id="rId6"/>
    <p:sldId id="261" r:id="rId7"/>
    <p:sldId id="262" r:id="rId8"/>
    <p:sldId id="263" r:id="rId9"/>
    <p:sldId id="266" r:id="rId10"/>
    <p:sldId id="265"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405" r:id="rId28"/>
    <p:sldId id="345" r:id="rId29"/>
    <p:sldId id="346" r:id="rId30"/>
    <p:sldId id="347" r:id="rId31"/>
    <p:sldId id="348" r:id="rId32"/>
    <p:sldId id="349" r:id="rId33"/>
    <p:sldId id="350" r:id="rId34"/>
    <p:sldId id="351" r:id="rId35"/>
    <p:sldId id="352" r:id="rId36"/>
    <p:sldId id="353" r:id="rId37"/>
    <p:sldId id="267" r:id="rId38"/>
    <p:sldId id="354" r:id="rId39"/>
    <p:sldId id="355" r:id="rId40"/>
    <p:sldId id="356" r:id="rId41"/>
    <p:sldId id="357" r:id="rId42"/>
    <p:sldId id="358" r:id="rId43"/>
    <p:sldId id="359" r:id="rId44"/>
    <p:sldId id="360" r:id="rId45"/>
    <p:sldId id="268"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264"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7" userDrawn="1">
          <p15:clr>
            <a:srgbClr val="A4A3A4"/>
          </p15:clr>
        </p15:guide>
        <p15:guide id="2" pos="3840" userDrawn="1">
          <p15:clr>
            <a:srgbClr val="A4A3A4"/>
          </p15:clr>
        </p15:guide>
        <p15:guide id="3" pos="1459" userDrawn="1">
          <p15:clr>
            <a:srgbClr val="A4A3A4"/>
          </p15:clr>
        </p15:guide>
        <p15:guide id="4" pos="4071" userDrawn="1">
          <p15:clr>
            <a:srgbClr val="A4A3A4"/>
          </p15:clr>
        </p15:guide>
        <p15:guide id="5" orient="horz" pos="2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85"/>
    <p:restoredTop sz="94676"/>
  </p:normalViewPr>
  <p:slideViewPr>
    <p:cSldViewPr snapToGrid="0" snapToObjects="1" showGuides="1">
      <p:cViewPr varScale="1">
        <p:scale>
          <a:sx n="86" d="100"/>
          <a:sy n="86" d="100"/>
        </p:scale>
        <p:origin x="450" y="45"/>
      </p:cViewPr>
      <p:guideLst>
        <p:guide orient="horz" pos="1457"/>
        <p:guide pos="3840"/>
        <p:guide pos="1459"/>
        <p:guide pos="4071"/>
        <p:guide orient="horz" pos="2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C4FC-6F9A-9749-8333-B93887BB56B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0B68EB5-4FC3-564E-A623-A9D8EB12C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BE19F2F-22D5-B94E-8CF3-C03066FB19BA}"/>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5" name="Footer Placeholder 4">
            <a:extLst>
              <a:ext uri="{FF2B5EF4-FFF2-40B4-BE49-F238E27FC236}">
                <a16:creationId xmlns:a16="http://schemas.microsoft.com/office/drawing/2014/main" id="{EDABBF8F-C327-224F-91FB-21B14E62E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FC2D7-F121-C247-A6AE-2CD8FA43431C}"/>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149869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3035-506E-344E-986B-C63AC4AAF81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F32EBD-E338-C34E-9FA0-E6BA9AB2B9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06E82F-4FA5-9942-A8F3-0B4C88590B3C}"/>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5" name="Footer Placeholder 4">
            <a:extLst>
              <a:ext uri="{FF2B5EF4-FFF2-40B4-BE49-F238E27FC236}">
                <a16:creationId xmlns:a16="http://schemas.microsoft.com/office/drawing/2014/main" id="{EA549D50-47E8-384F-8ACF-4ED22315A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C880-C9FC-D04C-AD2D-C30499D37952}"/>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49201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5C92A-61F1-B243-A274-7F014FAB1A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33F50B-B523-9E4C-AF67-3510430B5C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47BA24-F2AD-CB4A-A489-AE95BBA27256}"/>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5" name="Footer Placeholder 4">
            <a:extLst>
              <a:ext uri="{FF2B5EF4-FFF2-40B4-BE49-F238E27FC236}">
                <a16:creationId xmlns:a16="http://schemas.microsoft.com/office/drawing/2014/main" id="{008C2938-4DE1-CA4D-8A03-9C18614EE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81448-A0CE-114B-B593-29FD91A8D10C}"/>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391088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2D6C-AD61-A14C-BDA0-B69DEDDA21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8EFFC-2C64-5D49-9C49-C87FC24626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C76B06-77AB-9641-995D-D9EA98914444}"/>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5" name="Footer Placeholder 4">
            <a:extLst>
              <a:ext uri="{FF2B5EF4-FFF2-40B4-BE49-F238E27FC236}">
                <a16:creationId xmlns:a16="http://schemas.microsoft.com/office/drawing/2014/main" id="{81CB0D78-C4B2-6C45-BF9B-01510379E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59E96-2E93-464A-B69B-D60779042135}"/>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26708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595E-676E-9C48-A36B-5946C43C7E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EA4CC5C-269F-354D-B6C8-CB5DF7E40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094AE4-7602-C54F-AB9F-02CDC4ABCA78}"/>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5" name="Footer Placeholder 4">
            <a:extLst>
              <a:ext uri="{FF2B5EF4-FFF2-40B4-BE49-F238E27FC236}">
                <a16:creationId xmlns:a16="http://schemas.microsoft.com/office/drawing/2014/main" id="{44D1C200-3670-3D40-BD8B-2DA7DC87D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3450-D333-CB4D-8ECD-80DAF7BC38BC}"/>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14918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6429-28CB-AA4A-87A7-F0689331B0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BAB7FA-42CC-D64A-822E-685323BB7A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D11996-E1EC-4342-BE16-427036E292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E462E21-FD8A-3A4E-B8D7-6F290DB2F77B}"/>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6" name="Footer Placeholder 5">
            <a:extLst>
              <a:ext uri="{FF2B5EF4-FFF2-40B4-BE49-F238E27FC236}">
                <a16:creationId xmlns:a16="http://schemas.microsoft.com/office/drawing/2014/main" id="{F3940B9E-436A-EF4B-8854-EEDD453B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E92C6-474B-5341-9D06-0D3379E6964D}"/>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304626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4F02-2BBE-3046-8930-FB7A3E2D97F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97B7B4-6439-6740-AC31-91F2DB868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D36601-6BE9-364B-8BA3-9EFFCDB8FC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FB1CE5-EF26-D34C-9515-383398865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D6AED2-1383-DF4E-A7FC-9DDED12527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A4DAB9-0B89-5344-BB3D-1A0B4186CF4A}"/>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8" name="Footer Placeholder 7">
            <a:extLst>
              <a:ext uri="{FF2B5EF4-FFF2-40B4-BE49-F238E27FC236}">
                <a16:creationId xmlns:a16="http://schemas.microsoft.com/office/drawing/2014/main" id="{BA5A3389-1ABF-0547-8814-0D087BC35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C24098-3FA0-504C-BE1D-8445DCE04000}"/>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424130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6C50-8E59-054F-ABAD-D2D75985E22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3B8317-235B-414F-9F40-4CC5DD7B6092}"/>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4" name="Footer Placeholder 3">
            <a:extLst>
              <a:ext uri="{FF2B5EF4-FFF2-40B4-BE49-F238E27FC236}">
                <a16:creationId xmlns:a16="http://schemas.microsoft.com/office/drawing/2014/main" id="{5DA7E4AE-B54F-ED4C-B526-F8593E3E7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C3352-599B-304E-A010-8EA0D2986F0A}"/>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61664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A5A2B-5EAE-7345-94D2-A76CB1D2BEA3}"/>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3" name="Footer Placeholder 2">
            <a:extLst>
              <a:ext uri="{FF2B5EF4-FFF2-40B4-BE49-F238E27FC236}">
                <a16:creationId xmlns:a16="http://schemas.microsoft.com/office/drawing/2014/main" id="{44A5EE43-4E12-4D4E-B7F3-A6DC0F9C61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6FB7B-A857-A84A-A634-BE0AC3341E95}"/>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381012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CFE6-224C-9446-9A02-1813EAD446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4C067F-EE74-F94C-99CC-E23A66CA7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8F995F-FB96-7C4A-BE2E-9AC962B8B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24AAA1-7697-7949-88FF-886A448C7F69}"/>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6" name="Footer Placeholder 5">
            <a:extLst>
              <a:ext uri="{FF2B5EF4-FFF2-40B4-BE49-F238E27FC236}">
                <a16:creationId xmlns:a16="http://schemas.microsoft.com/office/drawing/2014/main" id="{7BC8E177-3BEE-8442-9F68-77CA3306C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8604C-56B3-C245-9727-BC2FC34914C3}"/>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326207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6D21-04C6-E743-B944-4965D5921A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66166C9-D72B-094B-A2AA-BF7285567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AC9B8-9AA8-7445-9B69-BD7884FB8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822006-09EC-1145-B739-521151CD6919}"/>
              </a:ext>
            </a:extLst>
          </p:cNvPr>
          <p:cNvSpPr>
            <a:spLocks noGrp="1"/>
          </p:cNvSpPr>
          <p:nvPr>
            <p:ph type="dt" sz="half" idx="10"/>
          </p:nvPr>
        </p:nvSpPr>
        <p:spPr/>
        <p:txBody>
          <a:bodyPr/>
          <a:lstStyle/>
          <a:p>
            <a:fld id="{857C0BFE-021A-AB4B-A247-740DAC943B2E}" type="datetimeFigureOut">
              <a:rPr lang="en-US" smtClean="0"/>
              <a:t>8/27/2024</a:t>
            </a:fld>
            <a:endParaRPr lang="en-US"/>
          </a:p>
        </p:txBody>
      </p:sp>
      <p:sp>
        <p:nvSpPr>
          <p:cNvPr id="6" name="Footer Placeholder 5">
            <a:extLst>
              <a:ext uri="{FF2B5EF4-FFF2-40B4-BE49-F238E27FC236}">
                <a16:creationId xmlns:a16="http://schemas.microsoft.com/office/drawing/2014/main" id="{7C981FC4-1425-ED4E-983D-CDF93D389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E2092-44F1-634C-B1C9-AAA124576D6B}"/>
              </a:ext>
            </a:extLst>
          </p:cNvPr>
          <p:cNvSpPr>
            <a:spLocks noGrp="1"/>
          </p:cNvSpPr>
          <p:nvPr>
            <p:ph type="sldNum" sz="quarter" idx="12"/>
          </p:nvPr>
        </p:nvSpPr>
        <p:spPr/>
        <p:txBody>
          <a:bodyPr/>
          <a:lstStyle/>
          <a:p>
            <a:fld id="{D0F5623D-C20B-B94A-82DF-9FF644A3B410}" type="slidenum">
              <a:rPr lang="en-US" smtClean="0"/>
              <a:t>‹#›</a:t>
            </a:fld>
            <a:endParaRPr lang="en-US"/>
          </a:p>
        </p:txBody>
      </p:sp>
    </p:spTree>
    <p:extLst>
      <p:ext uri="{BB962C8B-B14F-4D97-AF65-F5344CB8AC3E}">
        <p14:creationId xmlns:p14="http://schemas.microsoft.com/office/powerpoint/2010/main" val="61485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C1171-362C-674B-A2A8-A9B874062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981FC0-AF26-EB4F-877B-6645CB457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F75D62-3D86-4747-AC0F-EE626F899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C0BFE-021A-AB4B-A247-740DAC943B2E}" type="datetimeFigureOut">
              <a:rPr lang="en-US" smtClean="0"/>
              <a:t>8/27/2024</a:t>
            </a:fld>
            <a:endParaRPr lang="en-US"/>
          </a:p>
        </p:txBody>
      </p:sp>
      <p:sp>
        <p:nvSpPr>
          <p:cNvPr id="5" name="Footer Placeholder 4">
            <a:extLst>
              <a:ext uri="{FF2B5EF4-FFF2-40B4-BE49-F238E27FC236}">
                <a16:creationId xmlns:a16="http://schemas.microsoft.com/office/drawing/2014/main" id="{4C5704F5-CC1A-764F-BCBC-68794616C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FC347E-6ADC-9743-87B0-C5E52C4EE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5623D-C20B-B94A-82DF-9FF644A3B410}" type="slidenum">
              <a:rPr lang="en-US" smtClean="0"/>
              <a:t>‹#›</a:t>
            </a:fld>
            <a:endParaRPr lang="en-US"/>
          </a:p>
        </p:txBody>
      </p:sp>
    </p:spTree>
    <p:extLst>
      <p:ext uri="{BB962C8B-B14F-4D97-AF65-F5344CB8AC3E}">
        <p14:creationId xmlns:p14="http://schemas.microsoft.com/office/powerpoint/2010/main" val="310226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0638B0C-ECBF-A84D-9A09-C94F1FCBA273}"/>
              </a:ext>
            </a:extLst>
          </p:cNvPr>
          <p:cNvSpPr/>
          <p:nvPr/>
        </p:nvSpPr>
        <p:spPr>
          <a:xfrm>
            <a:off x="3792400" y="0"/>
            <a:ext cx="8399600" cy="6869926"/>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B55362-0C97-1C40-917C-074527FB6681}"/>
              </a:ext>
            </a:extLst>
          </p:cNvPr>
          <p:cNvSpPr/>
          <p:nvPr/>
        </p:nvSpPr>
        <p:spPr>
          <a:xfrm>
            <a:off x="0" y="0"/>
            <a:ext cx="386397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BD3869-1CB2-794F-B538-9D4E49E25B79}"/>
              </a:ext>
            </a:extLst>
          </p:cNvPr>
          <p:cNvSpPr/>
          <p:nvPr/>
        </p:nvSpPr>
        <p:spPr>
          <a:xfrm>
            <a:off x="479425" y="0"/>
            <a:ext cx="2916238"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45B39-8151-9D4F-B906-BDCFD9ADA9F8}"/>
              </a:ext>
            </a:extLst>
          </p:cNvPr>
          <p:cNvSpPr/>
          <p:nvPr/>
        </p:nvSpPr>
        <p:spPr>
          <a:xfrm>
            <a:off x="482738" y="251790"/>
            <a:ext cx="2916238" cy="16643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B21450-2484-CA47-A7F4-921895AC4F00}"/>
              </a:ext>
            </a:extLst>
          </p:cNvPr>
          <p:cNvSpPr/>
          <p:nvPr/>
        </p:nvSpPr>
        <p:spPr>
          <a:xfrm>
            <a:off x="479425" y="1914938"/>
            <a:ext cx="2916238" cy="43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13E584-0413-E240-804A-1C7D3E8C4544}"/>
              </a:ext>
            </a:extLst>
          </p:cNvPr>
          <p:cNvSpPr/>
          <p:nvPr/>
        </p:nvSpPr>
        <p:spPr>
          <a:xfrm>
            <a:off x="4478547" y="0"/>
            <a:ext cx="7089565" cy="1233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2965F8-4EAF-254E-A1B4-3CA82B178603}"/>
              </a:ext>
            </a:extLst>
          </p:cNvPr>
          <p:cNvSpPr txBox="1"/>
          <p:nvPr/>
        </p:nvSpPr>
        <p:spPr>
          <a:xfrm>
            <a:off x="4850471" y="324356"/>
            <a:ext cx="6345715" cy="584775"/>
          </a:xfrm>
          <a:prstGeom prst="rect">
            <a:avLst/>
          </a:prstGeom>
          <a:noFill/>
        </p:spPr>
        <p:txBody>
          <a:bodyPr wrap="square" rtlCol="0">
            <a:spAutoFit/>
          </a:bodyPr>
          <a:lstStyle/>
          <a:p>
            <a:pPr algn="ctr"/>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QUESTIONING &amp; FEEDBACK</a:t>
            </a:r>
          </a:p>
        </p:txBody>
      </p:sp>
      <p:sp>
        <p:nvSpPr>
          <p:cNvPr id="10" name="TextBox 9">
            <a:extLst>
              <a:ext uri="{FF2B5EF4-FFF2-40B4-BE49-F238E27FC236}">
                <a16:creationId xmlns:a16="http://schemas.microsoft.com/office/drawing/2014/main" id="{0CD1D846-E3DD-D146-82C5-70F9798B0847}"/>
              </a:ext>
            </a:extLst>
          </p:cNvPr>
          <p:cNvSpPr txBox="1"/>
          <p:nvPr/>
        </p:nvSpPr>
        <p:spPr>
          <a:xfrm>
            <a:off x="623888" y="-23852"/>
            <a:ext cx="2500975" cy="276999"/>
          </a:xfrm>
          <a:prstGeom prst="rect">
            <a:avLst/>
          </a:prstGeom>
          <a:noFill/>
        </p:spPr>
        <p:txBody>
          <a:bodyPr wrap="square" rtlCol="0">
            <a:spAutoFit/>
          </a:bodyPr>
          <a:lstStyle/>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Catt Educational</a:t>
            </a:r>
          </a:p>
        </p:txBody>
      </p:sp>
      <p:sp>
        <p:nvSpPr>
          <p:cNvPr id="11" name="TextBox 10">
            <a:extLst>
              <a:ext uri="{FF2B5EF4-FFF2-40B4-BE49-F238E27FC236}">
                <a16:creationId xmlns:a16="http://schemas.microsoft.com/office/drawing/2014/main" id="{F31634B2-1240-D346-85CA-A6EB804AF2A9}"/>
              </a:ext>
            </a:extLst>
          </p:cNvPr>
          <p:cNvSpPr txBox="1"/>
          <p:nvPr/>
        </p:nvSpPr>
        <p:spPr>
          <a:xfrm>
            <a:off x="494862" y="698352"/>
            <a:ext cx="2500975" cy="276999"/>
          </a:xfrm>
          <a:prstGeom prst="rect">
            <a:avLst/>
          </a:prstGeom>
          <a:noFill/>
        </p:spPr>
        <p:txBody>
          <a:bodyPr wrap="square" rtlCol="0">
            <a:spAutoFit/>
          </a:bodyPr>
          <a:lstStyle/>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TEACHING</a:t>
            </a:r>
          </a:p>
        </p:txBody>
      </p:sp>
      <p:sp>
        <p:nvSpPr>
          <p:cNvPr id="12" name="TextBox 11">
            <a:extLst>
              <a:ext uri="{FF2B5EF4-FFF2-40B4-BE49-F238E27FC236}">
                <a16:creationId xmlns:a16="http://schemas.microsoft.com/office/drawing/2014/main" id="{8751176E-A32A-3E4F-9AA7-D0C68B85EF04}"/>
              </a:ext>
            </a:extLst>
          </p:cNvPr>
          <p:cNvSpPr txBox="1"/>
          <p:nvPr/>
        </p:nvSpPr>
        <p:spPr>
          <a:xfrm>
            <a:off x="514016" y="826034"/>
            <a:ext cx="250097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WALKTHRUs</a:t>
            </a:r>
          </a:p>
        </p:txBody>
      </p:sp>
      <p:sp>
        <p:nvSpPr>
          <p:cNvPr id="13" name="TextBox 12">
            <a:extLst>
              <a:ext uri="{FF2B5EF4-FFF2-40B4-BE49-F238E27FC236}">
                <a16:creationId xmlns:a16="http://schemas.microsoft.com/office/drawing/2014/main" id="{0A4ACD99-95A5-3A4F-AACB-84E3E41EA33A}"/>
              </a:ext>
            </a:extLst>
          </p:cNvPr>
          <p:cNvSpPr txBox="1"/>
          <p:nvPr/>
        </p:nvSpPr>
        <p:spPr>
          <a:xfrm>
            <a:off x="533171" y="1272310"/>
            <a:ext cx="2500975" cy="400110"/>
          </a:xfrm>
          <a:prstGeom prst="rect">
            <a:avLst/>
          </a:prstGeom>
          <a:noFill/>
        </p:spPr>
        <p:txBody>
          <a:bodyPr wrap="square" rtlCol="0">
            <a:spAutoFit/>
          </a:bodyPr>
          <a:lstStyle/>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PRESENTATION</a:t>
            </a:r>
          </a:p>
        </p:txBody>
      </p:sp>
      <p:sp>
        <p:nvSpPr>
          <p:cNvPr id="14" name="TextBox 13">
            <a:extLst>
              <a:ext uri="{FF2B5EF4-FFF2-40B4-BE49-F238E27FC236}">
                <a16:creationId xmlns:a16="http://schemas.microsoft.com/office/drawing/2014/main" id="{64A2DCE6-D865-0345-9ADE-F5B4F9CF9A62}"/>
              </a:ext>
            </a:extLst>
          </p:cNvPr>
          <p:cNvSpPr txBox="1"/>
          <p:nvPr/>
        </p:nvSpPr>
        <p:spPr>
          <a:xfrm>
            <a:off x="533172" y="1511378"/>
            <a:ext cx="2500975" cy="400110"/>
          </a:xfrm>
          <a:prstGeom prst="rect">
            <a:avLst/>
          </a:prstGeom>
          <a:noFill/>
        </p:spPr>
        <p:txBody>
          <a:bodyPr wrap="square" rtlCol="0">
            <a:spAutoFit/>
          </a:bodyPr>
          <a:lstStyle/>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SLIDES</a:t>
            </a:r>
          </a:p>
        </p:txBody>
      </p:sp>
      <p:sp>
        <p:nvSpPr>
          <p:cNvPr id="16" name="TextBox 15">
            <a:extLst>
              <a:ext uri="{FF2B5EF4-FFF2-40B4-BE49-F238E27FC236}">
                <a16:creationId xmlns:a16="http://schemas.microsoft.com/office/drawing/2014/main" id="{83D43FB7-D17D-494B-A087-78897F4589C8}"/>
              </a:ext>
            </a:extLst>
          </p:cNvPr>
          <p:cNvSpPr txBox="1"/>
          <p:nvPr/>
        </p:nvSpPr>
        <p:spPr>
          <a:xfrm>
            <a:off x="391796" y="2500461"/>
            <a:ext cx="3259454" cy="3103670"/>
          </a:xfrm>
          <a:prstGeom prst="rect">
            <a:avLst/>
          </a:prstGeom>
          <a:noFill/>
        </p:spPr>
        <p:txBody>
          <a:bodyPr wrap="square" rtlCol="0">
            <a:spAutoFit/>
          </a:bodyPr>
          <a:lstStyle/>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AGIN BETTER</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a:p>
            <a:pPr>
              <a:lnSpc>
                <a:spcPct val="150000"/>
              </a:lnSpc>
            </a:pPr>
            <a:endPar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58E96CB5-949E-1B43-A38B-5565D08ABE06}"/>
              </a:ext>
            </a:extLst>
          </p:cNvPr>
          <p:cNvSpPr txBox="1"/>
          <p:nvPr/>
        </p:nvSpPr>
        <p:spPr>
          <a:xfrm>
            <a:off x="508679" y="2027445"/>
            <a:ext cx="2846616" cy="246221"/>
          </a:xfrm>
          <a:prstGeom prst="rect">
            <a:avLst/>
          </a:prstGeom>
          <a:noFill/>
        </p:spPr>
        <p:txBody>
          <a:bodyPr wrap="square" rtlCol="0">
            <a:spAutoFit/>
          </a:bodyPr>
          <a:lstStyle/>
          <a:p>
            <a:pPr algn="ctr"/>
            <a:r>
              <a:rPr lang="en-US" sz="1000" dirty="0">
                <a:latin typeface="Helvetica Neue Medium" panose="02000503000000020004" pitchFamily="2" charset="0"/>
                <a:ea typeface="Helvetica Neue Medium" panose="02000503000000020004" pitchFamily="2" charset="0"/>
                <a:cs typeface="Helvetica Neue Medium" panose="02000503000000020004" pitchFamily="2" charset="0"/>
              </a:rPr>
              <a:t>TOM SHERRINGTON &amp; OLIVER CAVIGLIOLI</a:t>
            </a:r>
          </a:p>
        </p:txBody>
      </p:sp>
      <p:cxnSp>
        <p:nvCxnSpPr>
          <p:cNvPr id="19" name="Straight Connector 18">
            <a:extLst>
              <a:ext uri="{FF2B5EF4-FFF2-40B4-BE49-F238E27FC236}">
                <a16:creationId xmlns:a16="http://schemas.microsoft.com/office/drawing/2014/main" id="{4D2EF76C-A6CA-3C47-912C-6DF86A09569A}"/>
              </a:ext>
            </a:extLst>
          </p:cNvPr>
          <p:cNvCxnSpPr/>
          <p:nvPr/>
        </p:nvCxnSpPr>
        <p:spPr>
          <a:xfrm>
            <a:off x="479425" y="3109834"/>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B8132B9-D70B-5D44-B17A-A60E6D858396}"/>
              </a:ext>
            </a:extLst>
          </p:cNvPr>
          <p:cNvCxnSpPr/>
          <p:nvPr/>
        </p:nvCxnSpPr>
        <p:spPr>
          <a:xfrm>
            <a:off x="475550" y="3394517"/>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4C486ED-C821-8D4E-B2AC-1ED998416AFD}"/>
              </a:ext>
            </a:extLst>
          </p:cNvPr>
          <p:cNvCxnSpPr/>
          <p:nvPr/>
        </p:nvCxnSpPr>
        <p:spPr>
          <a:xfrm>
            <a:off x="476343" y="3662552"/>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C18F200-A6B5-E64B-B729-0682FE75D460}"/>
              </a:ext>
            </a:extLst>
          </p:cNvPr>
          <p:cNvCxnSpPr/>
          <p:nvPr/>
        </p:nvCxnSpPr>
        <p:spPr>
          <a:xfrm>
            <a:off x="482738" y="2833505"/>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F99A368-FD50-6042-B712-18F462151EDC}"/>
              </a:ext>
            </a:extLst>
          </p:cNvPr>
          <p:cNvCxnSpPr/>
          <p:nvPr/>
        </p:nvCxnSpPr>
        <p:spPr>
          <a:xfrm>
            <a:off x="479425" y="3931238"/>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67E6A34-04B8-E341-8A67-87DF3CF22D33}"/>
              </a:ext>
            </a:extLst>
          </p:cNvPr>
          <p:cNvCxnSpPr/>
          <p:nvPr/>
        </p:nvCxnSpPr>
        <p:spPr>
          <a:xfrm>
            <a:off x="479425" y="4205324"/>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8227A6D-1517-804C-9E98-31BBC7B5237C}"/>
              </a:ext>
            </a:extLst>
          </p:cNvPr>
          <p:cNvCxnSpPr/>
          <p:nvPr/>
        </p:nvCxnSpPr>
        <p:spPr>
          <a:xfrm>
            <a:off x="475550" y="4491855"/>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2637058-9D83-1241-8ECA-82683BA9D4A3}"/>
              </a:ext>
            </a:extLst>
          </p:cNvPr>
          <p:cNvPicPr>
            <a:picLocks noChangeAspect="1"/>
          </p:cNvPicPr>
          <p:nvPr/>
        </p:nvPicPr>
        <p:blipFill>
          <a:blip r:embed="rId2"/>
          <a:stretch>
            <a:fillRect/>
          </a:stretch>
        </p:blipFill>
        <p:spPr>
          <a:xfrm>
            <a:off x="5725015" y="1511378"/>
            <a:ext cx="5183253" cy="5346622"/>
          </a:xfrm>
          <a:prstGeom prst="rect">
            <a:avLst/>
          </a:prstGeom>
        </p:spPr>
      </p:pic>
      <p:cxnSp>
        <p:nvCxnSpPr>
          <p:cNvPr id="26" name="Straight Connector 25">
            <a:extLst>
              <a:ext uri="{FF2B5EF4-FFF2-40B4-BE49-F238E27FC236}">
                <a16:creationId xmlns:a16="http://schemas.microsoft.com/office/drawing/2014/main" id="{CBF3B499-F596-EA41-BDCB-92439A93A9B2}"/>
              </a:ext>
            </a:extLst>
          </p:cNvPr>
          <p:cNvCxnSpPr/>
          <p:nvPr/>
        </p:nvCxnSpPr>
        <p:spPr>
          <a:xfrm>
            <a:off x="478725" y="4771255"/>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EBC15D6-505F-6941-9859-334C47985BFF}"/>
              </a:ext>
            </a:extLst>
          </p:cNvPr>
          <p:cNvCxnSpPr/>
          <p:nvPr/>
        </p:nvCxnSpPr>
        <p:spPr>
          <a:xfrm>
            <a:off x="478725" y="5041130"/>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308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692497"/>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THINK, PAIR, SHARE</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76616" y="732971"/>
            <a:ext cx="1276100"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245926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13143"/>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ESTABLISH TALK PARTNERS FOR EVERY STUDENT</a:t>
            </a: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633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CIRCULATE TO LISTEN AS PAIRS ARE TALKING</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USE COLD CALL TO SAMPLE PAIRS’ RESPONSES</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6" name="Picture 35" descr="A picture containing light&#10;&#10;Description automatically generated">
            <a:extLst>
              <a:ext uri="{FF2B5EF4-FFF2-40B4-BE49-F238E27FC236}">
                <a16:creationId xmlns:a16="http://schemas.microsoft.com/office/drawing/2014/main" id="{C2880BFD-A608-B74A-9B68-4E557C8B334E}"/>
              </a:ext>
            </a:extLst>
          </p:cNvPr>
          <p:cNvPicPr>
            <a:picLocks noChangeAspect="1"/>
          </p:cNvPicPr>
          <p:nvPr/>
        </p:nvPicPr>
        <p:blipFill>
          <a:blip r:embed="rId3"/>
          <a:stretch>
            <a:fillRect/>
          </a:stretch>
        </p:blipFill>
        <p:spPr>
          <a:xfrm>
            <a:off x="841514" y="590040"/>
            <a:ext cx="5046632" cy="6264785"/>
          </a:xfrm>
          <a:prstGeom prst="rect">
            <a:avLst/>
          </a:prstGeom>
        </p:spPr>
      </p:pic>
    </p:spTree>
    <p:extLst>
      <p:ext uri="{BB962C8B-B14F-4D97-AF65-F5344CB8AC3E}">
        <p14:creationId xmlns:p14="http://schemas.microsoft.com/office/powerpoint/2010/main" val="300296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ESTABLISH TALK PARTNERS FOR EVERY STUDENT</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CIRCULATE TO LISTEN AS PAIRS ARE TALKING</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USE COLD CALL TO SAMPLE PAIRS’ RESPONSES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15272" y="4313975"/>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There are many times when it is beneficial for students to engage in a structured discussion. </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196358" y="5033309"/>
            <a:ext cx="9942358"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Pairs are a powerful way to involve all students in rehearsing and sharing ideas. </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15272" y="5456137"/>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conjunction with </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Signal, Pause, Insist</a:t>
            </a:r>
            <a:r>
              <a:rPr lang="en-US" sz="2000" dirty="0">
                <a:latin typeface="Helvetica Neue" panose="02000503000000020004" pitchFamily="2" charset="0"/>
                <a:ea typeface="Helvetica Neue" panose="02000503000000020004" pitchFamily="2" charset="0"/>
                <a:cs typeface="Helvetica Neue" panose="02000503000000020004" pitchFamily="2" charset="0"/>
              </a:rPr>
              <a:t>, teachers can switch from whole-class listening and back to paired discussion in a dynamic orderly manner.</a:t>
            </a:r>
          </a:p>
        </p:txBody>
      </p:sp>
      <p:pic>
        <p:nvPicPr>
          <p:cNvPr id="10" name="Picture 9" descr="A close up of a logo&#10;&#10;Description automatically generated">
            <a:extLst>
              <a:ext uri="{FF2B5EF4-FFF2-40B4-BE49-F238E27FC236}">
                <a16:creationId xmlns:a16="http://schemas.microsoft.com/office/drawing/2014/main" id="{1EC8D6A3-D138-BB49-AD7A-841980630B06}"/>
              </a:ext>
            </a:extLst>
          </p:cNvPr>
          <p:cNvPicPr>
            <a:picLocks noChangeAspect="1"/>
          </p:cNvPicPr>
          <p:nvPr/>
        </p:nvPicPr>
        <p:blipFill>
          <a:blip r:embed="rId3"/>
          <a:stretch>
            <a:fillRect/>
          </a:stretch>
        </p:blipFill>
        <p:spPr>
          <a:xfrm>
            <a:off x="337950" y="1228030"/>
            <a:ext cx="1648201" cy="1606550"/>
          </a:xfrm>
          <a:prstGeom prst="rect">
            <a:avLst/>
          </a:prstGeom>
        </p:spPr>
      </p:pic>
      <p:pic>
        <p:nvPicPr>
          <p:cNvPr id="29" name="Picture 28" descr="A picture containing light&#10;&#10;Description automatically generated">
            <a:extLst>
              <a:ext uri="{FF2B5EF4-FFF2-40B4-BE49-F238E27FC236}">
                <a16:creationId xmlns:a16="http://schemas.microsoft.com/office/drawing/2014/main" id="{279D4A66-905D-184A-B717-6A6FDEA87528}"/>
              </a:ext>
            </a:extLst>
          </p:cNvPr>
          <p:cNvPicPr>
            <a:picLocks noChangeAspect="1"/>
          </p:cNvPicPr>
          <p:nvPr/>
        </p:nvPicPr>
        <p:blipFill>
          <a:blip r:embed="rId4"/>
          <a:stretch>
            <a:fillRect/>
          </a:stretch>
        </p:blipFill>
        <p:spPr>
          <a:xfrm>
            <a:off x="2984570" y="1196318"/>
            <a:ext cx="1489075" cy="1848507"/>
          </a:xfrm>
          <a:prstGeom prst="rect">
            <a:avLst/>
          </a:prstGeom>
        </p:spPr>
      </p:pic>
      <p:pic>
        <p:nvPicPr>
          <p:cNvPr id="35" name="Picture 34" descr="A picture containing table&#10;&#10;Description automatically generated">
            <a:extLst>
              <a:ext uri="{FF2B5EF4-FFF2-40B4-BE49-F238E27FC236}">
                <a16:creationId xmlns:a16="http://schemas.microsoft.com/office/drawing/2014/main" id="{BC0C60E6-DF61-1A48-81FF-9B2E3703E349}"/>
              </a:ext>
            </a:extLst>
          </p:cNvPr>
          <p:cNvPicPr>
            <a:picLocks noChangeAspect="1"/>
          </p:cNvPicPr>
          <p:nvPr/>
        </p:nvPicPr>
        <p:blipFill>
          <a:blip r:embed="rId5"/>
          <a:stretch>
            <a:fillRect/>
          </a:stretch>
        </p:blipFill>
        <p:spPr>
          <a:xfrm>
            <a:off x="5252561" y="1255771"/>
            <a:ext cx="1622497" cy="1800922"/>
          </a:xfrm>
          <a:prstGeom prst="rect">
            <a:avLst/>
          </a:prstGeom>
        </p:spPr>
      </p:pic>
      <p:pic>
        <p:nvPicPr>
          <p:cNvPr id="37" name="Picture 36" descr="A picture containing drawing, light&#10;&#10;Description automatically generated">
            <a:extLst>
              <a:ext uri="{FF2B5EF4-FFF2-40B4-BE49-F238E27FC236}">
                <a16:creationId xmlns:a16="http://schemas.microsoft.com/office/drawing/2014/main" id="{749B34AF-7BB4-8D4D-86FC-B17D29E175B5}"/>
              </a:ext>
            </a:extLst>
          </p:cNvPr>
          <p:cNvPicPr>
            <a:picLocks noChangeAspect="1"/>
          </p:cNvPicPr>
          <p:nvPr/>
        </p:nvPicPr>
        <p:blipFill>
          <a:blip r:embed="rId6"/>
          <a:stretch>
            <a:fillRect/>
          </a:stretch>
        </p:blipFill>
        <p:spPr>
          <a:xfrm>
            <a:off x="7561751" y="1166143"/>
            <a:ext cx="1980307" cy="1771939"/>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7FFE9888-734A-124D-A321-612E57B1C2CB}"/>
              </a:ext>
            </a:extLst>
          </p:cNvPr>
          <p:cNvPicPr>
            <a:picLocks noChangeAspect="1"/>
          </p:cNvPicPr>
          <p:nvPr/>
        </p:nvPicPr>
        <p:blipFill>
          <a:blip r:embed="rId7"/>
          <a:stretch>
            <a:fillRect/>
          </a:stretch>
        </p:blipFill>
        <p:spPr>
          <a:xfrm>
            <a:off x="10061567" y="1343133"/>
            <a:ext cx="1792483" cy="1584191"/>
          </a:xfrm>
          <a:prstGeom prst="rect">
            <a:avLst/>
          </a:prstGeom>
        </p:spPr>
      </p:pic>
    </p:spTree>
    <p:extLst>
      <p:ext uri="{BB962C8B-B14F-4D97-AF65-F5344CB8AC3E}">
        <p14:creationId xmlns:p14="http://schemas.microsoft.com/office/powerpoint/2010/main" val="5180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ESTABLISH TALK PARTNERS FOR EVERY STUDENT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64087" y="2224837"/>
            <a:ext cx="5550901"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Determine each person’s talk partner.</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71583" y="2767500"/>
            <a:ext cx="5550901"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Odd students can form the one group of three.</a:t>
            </a: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0" name="TextBox 39">
            <a:extLst>
              <a:ext uri="{FF2B5EF4-FFF2-40B4-BE49-F238E27FC236}">
                <a16:creationId xmlns:a16="http://schemas.microsoft.com/office/drawing/2014/main" id="{3FF67B67-3A4D-E44A-B9D5-6265543233C8}"/>
              </a:ext>
            </a:extLst>
          </p:cNvPr>
          <p:cNvSpPr txBox="1"/>
          <p:nvPr/>
        </p:nvSpPr>
        <p:spPr>
          <a:xfrm>
            <a:off x="6371583" y="3602128"/>
            <a:ext cx="5550901"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Ideally pairs will be reasonably well matched so that one person in the pair does not dominate.</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4" name="Picture 23" descr="A close up of a logo&#10;&#10;Description automatically generated">
            <a:extLst>
              <a:ext uri="{FF2B5EF4-FFF2-40B4-BE49-F238E27FC236}">
                <a16:creationId xmlns:a16="http://schemas.microsoft.com/office/drawing/2014/main" id="{86D520DB-E7F6-8141-A742-500FA0959AD7}"/>
              </a:ext>
            </a:extLst>
          </p:cNvPr>
          <p:cNvPicPr>
            <a:picLocks noChangeAspect="1"/>
          </p:cNvPicPr>
          <p:nvPr/>
        </p:nvPicPr>
        <p:blipFill>
          <a:blip r:embed="rId3"/>
          <a:stretch>
            <a:fillRect/>
          </a:stretch>
        </p:blipFill>
        <p:spPr>
          <a:xfrm>
            <a:off x="263525" y="1274411"/>
            <a:ext cx="5374857" cy="5239031"/>
          </a:xfrm>
          <a:prstGeom prst="rect">
            <a:avLst/>
          </a:prstGeom>
        </p:spPr>
      </p:pic>
    </p:spTree>
    <p:extLst>
      <p:ext uri="{BB962C8B-B14F-4D97-AF65-F5344CB8AC3E}">
        <p14:creationId xmlns:p14="http://schemas.microsoft.com/office/powerpoint/2010/main" val="434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2215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the same style as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Cold Calling</a:t>
            </a:r>
            <a:r>
              <a:rPr lang="en-US" sz="2200" dirty="0">
                <a:latin typeface="Helvetica Neue" panose="02000503000000020004" pitchFamily="2" charset="0"/>
                <a:ea typeface="Helvetica Neue" panose="02000503000000020004" pitchFamily="2" charset="0"/>
                <a:cs typeface="Helvetica Neue" panose="02000503000000020004" pitchFamily="2" charset="0"/>
              </a:rPr>
              <a:t>, set a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question for all students to discuss in their pairs.</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5" name="TextBox 24">
            <a:extLst>
              <a:ext uri="{FF2B5EF4-FFF2-40B4-BE49-F238E27FC236}">
                <a16:creationId xmlns:a16="http://schemas.microsoft.com/office/drawing/2014/main" id="{F30A1FC0-1EFE-404C-A09A-826781DFBB95}"/>
              </a:ext>
            </a:extLst>
          </p:cNvPr>
          <p:cNvSpPr txBox="1"/>
          <p:nvPr/>
        </p:nvSpPr>
        <p:spPr>
          <a:xfrm>
            <a:off x="6376347" y="3357647"/>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Set a precise goal e.g. </a:t>
            </a:r>
            <a:r>
              <a:rPr lang="en-US" sz="2200" i="1" dirty="0">
                <a:latin typeface="Helvetica Neue" panose="02000503000000020004" pitchFamily="2" charset="0"/>
                <a:ea typeface="Helvetica Neue" panose="02000503000000020004" pitchFamily="2" charset="0"/>
                <a:cs typeface="Helvetica Neue" panose="02000503000000020004" pitchFamily="2" charset="0"/>
              </a:rPr>
              <a:t>“List five key features of the character”; “Explain the process in four bullet points”.</a:t>
            </a:r>
          </a:p>
        </p:txBody>
      </p:sp>
      <p:sp>
        <p:nvSpPr>
          <p:cNvPr id="26" name="TextBox 25">
            <a:extLst>
              <a:ext uri="{FF2B5EF4-FFF2-40B4-BE49-F238E27FC236}">
                <a16:creationId xmlns:a16="http://schemas.microsoft.com/office/drawing/2014/main" id="{69D8EBED-A3D3-974A-A916-1552F2895610}"/>
              </a:ext>
            </a:extLst>
          </p:cNvPr>
          <p:cNvSpPr txBox="1"/>
          <p:nvPr/>
        </p:nvSpPr>
        <p:spPr>
          <a:xfrm>
            <a:off x="6376347" y="4493143"/>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Set a precise timeframe. This makes the short discussions purposeful.</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4" name="Picture 23" descr="A picture containing light&#10;&#10;Description automatically generated">
            <a:extLst>
              <a:ext uri="{FF2B5EF4-FFF2-40B4-BE49-F238E27FC236}">
                <a16:creationId xmlns:a16="http://schemas.microsoft.com/office/drawing/2014/main" id="{A58841F3-7D50-0443-9305-1DA90024BEAB}"/>
              </a:ext>
            </a:extLst>
          </p:cNvPr>
          <p:cNvPicPr>
            <a:picLocks noChangeAspect="1"/>
          </p:cNvPicPr>
          <p:nvPr/>
        </p:nvPicPr>
        <p:blipFill>
          <a:blip r:embed="rId3"/>
          <a:stretch>
            <a:fillRect/>
          </a:stretch>
        </p:blipFill>
        <p:spPr>
          <a:xfrm>
            <a:off x="907774" y="1196318"/>
            <a:ext cx="4560799" cy="5661682"/>
          </a:xfrm>
          <a:prstGeom prst="rect">
            <a:avLst/>
          </a:prstGeom>
        </p:spPr>
      </p:pic>
    </p:spTree>
    <p:extLst>
      <p:ext uri="{BB962C8B-B14F-4D97-AF65-F5344CB8AC3E}">
        <p14:creationId xmlns:p14="http://schemas.microsoft.com/office/powerpoint/2010/main" val="17127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Give students time to think individually before they turn to their talk partners to share their ideas.</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77574" y="3352770"/>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This makes sure every member of the class engages in generative thinking. </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37" name="TextBox 36">
            <a:extLst>
              <a:ext uri="{FF2B5EF4-FFF2-40B4-BE49-F238E27FC236}">
                <a16:creationId xmlns:a16="http://schemas.microsoft.com/office/drawing/2014/main" id="{3E1922FB-B563-6549-90AE-25C944F650C7}"/>
              </a:ext>
            </a:extLst>
          </p:cNvPr>
          <p:cNvSpPr txBox="1"/>
          <p:nvPr/>
        </p:nvSpPr>
        <p:spPr>
          <a:xfrm>
            <a:off x="6371583" y="4152613"/>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time is tight you might decide to go straight to the discussion.</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8" name="Picture 27" descr="A picture containing table&#10;&#10;Description automatically generated">
            <a:extLst>
              <a:ext uri="{FF2B5EF4-FFF2-40B4-BE49-F238E27FC236}">
                <a16:creationId xmlns:a16="http://schemas.microsoft.com/office/drawing/2014/main" id="{8125064D-4BEC-B141-B767-C3950687A322}"/>
              </a:ext>
            </a:extLst>
          </p:cNvPr>
          <p:cNvPicPr>
            <a:picLocks noChangeAspect="1"/>
          </p:cNvPicPr>
          <p:nvPr/>
        </p:nvPicPr>
        <p:blipFill>
          <a:blip r:embed="rId3"/>
          <a:stretch>
            <a:fillRect/>
          </a:stretch>
        </p:blipFill>
        <p:spPr>
          <a:xfrm>
            <a:off x="735496" y="1768511"/>
            <a:ext cx="4585252" cy="5089490"/>
          </a:xfrm>
          <a:prstGeom prst="rect">
            <a:avLst/>
          </a:prstGeom>
        </p:spPr>
      </p:pic>
    </p:spTree>
    <p:extLst>
      <p:ext uri="{BB962C8B-B14F-4D97-AF65-F5344CB8AC3E}">
        <p14:creationId xmlns:p14="http://schemas.microsoft.com/office/powerpoint/2010/main" val="9153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CIRCULATE TO LISTEN AS PAIRS ARE TALKING</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2684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power of this technique lies in hearing what students say, circulating as they share ideas…</a:t>
            </a:r>
          </a:p>
        </p:txBody>
      </p:sp>
      <p:sp>
        <p:nvSpPr>
          <p:cNvPr id="23" name="TextBox 22">
            <a:extLst>
              <a:ext uri="{FF2B5EF4-FFF2-40B4-BE49-F238E27FC236}">
                <a16:creationId xmlns:a16="http://schemas.microsoft.com/office/drawing/2014/main" id="{9A7E0F4A-092A-CB47-AC12-7C1790587382}"/>
              </a:ext>
            </a:extLst>
          </p:cNvPr>
          <p:cNvSpPr txBox="1"/>
          <p:nvPr/>
        </p:nvSpPr>
        <p:spPr>
          <a:xfrm>
            <a:off x="6371583" y="336507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This can help pick up interesting ideas or</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important errors, misconceptions or subtle technicalities.</a:t>
            </a: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86145" y="4503301"/>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It also helps to keep the discussions focused.</a:t>
            </a:r>
          </a:p>
        </p:txBody>
      </p:sp>
      <p:pic>
        <p:nvPicPr>
          <p:cNvPr id="28" name="Picture 27" descr="A picture containing drawing, light&#10;&#10;Description automatically generated">
            <a:extLst>
              <a:ext uri="{FF2B5EF4-FFF2-40B4-BE49-F238E27FC236}">
                <a16:creationId xmlns:a16="http://schemas.microsoft.com/office/drawing/2014/main" id="{4C132B51-26B5-134A-BAE1-EF0958CD77EA}"/>
              </a:ext>
            </a:extLst>
          </p:cNvPr>
          <p:cNvPicPr>
            <a:picLocks noChangeAspect="1"/>
          </p:cNvPicPr>
          <p:nvPr/>
        </p:nvPicPr>
        <p:blipFill>
          <a:blip r:embed="rId3"/>
          <a:stretch>
            <a:fillRect/>
          </a:stretch>
        </p:blipFill>
        <p:spPr>
          <a:xfrm>
            <a:off x="617922" y="1685709"/>
            <a:ext cx="5166652" cy="4623016"/>
          </a:xfrm>
          <a:prstGeom prst="rect">
            <a:avLst/>
          </a:prstGeom>
        </p:spPr>
      </p:pic>
    </p:spTree>
    <p:extLst>
      <p:ext uri="{BB962C8B-B14F-4D97-AF65-F5344CB8AC3E}">
        <p14:creationId xmlns:p14="http://schemas.microsoft.com/office/powerpoint/2010/main" val="11381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USE COLD CALL TO SAMPLE PAIRS’ </a:t>
            </a:r>
          </a:p>
          <a:p>
            <a:r>
              <a:rPr lang="en-US" sz="2400" b="1" dirty="0">
                <a:latin typeface="Helvetica Neue" panose="02000503000000020004" pitchFamily="2" charset="0"/>
                <a:ea typeface="Helvetica Neue" panose="02000503000000020004" pitchFamily="2" charset="0"/>
                <a:cs typeface="Helvetica Neue" panose="02000503000000020004" pitchFamily="2" charset="0"/>
              </a:rPr>
              <a:t>RESPONSES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Signal, Pause, Insist </a:t>
            </a:r>
            <a:r>
              <a:rPr lang="en-US" sz="2200" dirty="0">
                <a:latin typeface="Helvetica Neue" panose="02000503000000020004" pitchFamily="2" charset="0"/>
                <a:ea typeface="Helvetica Neue" panose="02000503000000020004" pitchFamily="2" charset="0"/>
                <a:cs typeface="Helvetica Neue" panose="02000503000000020004" pitchFamily="2" charset="0"/>
              </a:rPr>
              <a:t>to bring the class to attention and sample the discussions as with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Cold Calling</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68549" y="3429000"/>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Give them the option to reveal doubts as well as ideas: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“Michael, what were you and Annie discussing?”</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13D2C55-2146-9E4A-BC06-85305472CA00}"/>
              </a:ext>
            </a:extLst>
          </p:cNvPr>
          <p:cNvPicPr>
            <a:picLocks noChangeAspect="1"/>
          </p:cNvPicPr>
          <p:nvPr/>
        </p:nvPicPr>
        <p:blipFill>
          <a:blip r:embed="rId3"/>
          <a:stretch>
            <a:fillRect/>
          </a:stretch>
        </p:blipFill>
        <p:spPr>
          <a:xfrm>
            <a:off x="460375" y="2008502"/>
            <a:ext cx="5064927" cy="4476367"/>
          </a:xfrm>
          <a:prstGeom prst="rect">
            <a:avLst/>
          </a:prstGeom>
        </p:spPr>
      </p:pic>
      <p:sp>
        <p:nvSpPr>
          <p:cNvPr id="28" name="TextBox 27">
            <a:extLst>
              <a:ext uri="{FF2B5EF4-FFF2-40B4-BE49-F238E27FC236}">
                <a16:creationId xmlns:a16="http://schemas.microsoft.com/office/drawing/2014/main" id="{24AB2422-1357-844E-9D03-D4136F55FF48}"/>
              </a:ext>
            </a:extLst>
          </p:cNvPr>
          <p:cNvSpPr txBox="1"/>
          <p:nvPr/>
        </p:nvSpPr>
        <p:spPr>
          <a:xfrm>
            <a:off x="6377574" y="4643628"/>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other pairs to contribute ideas or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Check for Understanding</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744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ESTABLISH TALK PARTNERS FOR EVERY STUDENT</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CIRCULATE TO LISTEN AS PAIRS ARE TALKING</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USE COLD CALL TO SAMPLE PAIRS’ RESPONSES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15272" y="4313975"/>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There are many times when it is beneficial for students to engage in a structured discussion. </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15272" y="5023955"/>
            <a:ext cx="9942358"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Pairs are a powerful way to involve all students in rehearsing and sharing ideas. </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9858" y="5440751"/>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conjunction with </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Signal, Pause, Insist</a:t>
            </a:r>
            <a:r>
              <a:rPr lang="en-US" sz="2000" dirty="0">
                <a:latin typeface="Helvetica Neue" panose="02000503000000020004" pitchFamily="2" charset="0"/>
                <a:ea typeface="Helvetica Neue" panose="02000503000000020004" pitchFamily="2" charset="0"/>
                <a:cs typeface="Helvetica Neue" panose="02000503000000020004" pitchFamily="2" charset="0"/>
              </a:rPr>
              <a:t>, teachers can switch from whole-class listening and back to paired discussion in a dynamic orderly manner.</a:t>
            </a:r>
          </a:p>
        </p:txBody>
      </p:sp>
      <p:pic>
        <p:nvPicPr>
          <p:cNvPr id="10" name="Picture 9" descr="A close up of a logo&#10;&#10;Description automatically generated">
            <a:extLst>
              <a:ext uri="{FF2B5EF4-FFF2-40B4-BE49-F238E27FC236}">
                <a16:creationId xmlns:a16="http://schemas.microsoft.com/office/drawing/2014/main" id="{1EC8D6A3-D138-BB49-AD7A-841980630B06}"/>
              </a:ext>
            </a:extLst>
          </p:cNvPr>
          <p:cNvPicPr>
            <a:picLocks noChangeAspect="1"/>
          </p:cNvPicPr>
          <p:nvPr/>
        </p:nvPicPr>
        <p:blipFill>
          <a:blip r:embed="rId3"/>
          <a:stretch>
            <a:fillRect/>
          </a:stretch>
        </p:blipFill>
        <p:spPr>
          <a:xfrm>
            <a:off x="337950" y="1228030"/>
            <a:ext cx="1648201" cy="1606550"/>
          </a:xfrm>
          <a:prstGeom prst="rect">
            <a:avLst/>
          </a:prstGeom>
        </p:spPr>
      </p:pic>
      <p:pic>
        <p:nvPicPr>
          <p:cNvPr id="29" name="Picture 28" descr="A picture containing light&#10;&#10;Description automatically generated">
            <a:extLst>
              <a:ext uri="{FF2B5EF4-FFF2-40B4-BE49-F238E27FC236}">
                <a16:creationId xmlns:a16="http://schemas.microsoft.com/office/drawing/2014/main" id="{279D4A66-905D-184A-B717-6A6FDEA87528}"/>
              </a:ext>
            </a:extLst>
          </p:cNvPr>
          <p:cNvPicPr>
            <a:picLocks noChangeAspect="1"/>
          </p:cNvPicPr>
          <p:nvPr/>
        </p:nvPicPr>
        <p:blipFill>
          <a:blip r:embed="rId4"/>
          <a:stretch>
            <a:fillRect/>
          </a:stretch>
        </p:blipFill>
        <p:spPr>
          <a:xfrm>
            <a:off x="2984570" y="1196318"/>
            <a:ext cx="1489075" cy="1848507"/>
          </a:xfrm>
          <a:prstGeom prst="rect">
            <a:avLst/>
          </a:prstGeom>
        </p:spPr>
      </p:pic>
      <p:pic>
        <p:nvPicPr>
          <p:cNvPr id="35" name="Picture 34" descr="A picture containing table&#10;&#10;Description automatically generated">
            <a:extLst>
              <a:ext uri="{FF2B5EF4-FFF2-40B4-BE49-F238E27FC236}">
                <a16:creationId xmlns:a16="http://schemas.microsoft.com/office/drawing/2014/main" id="{BC0C60E6-DF61-1A48-81FF-9B2E3703E349}"/>
              </a:ext>
            </a:extLst>
          </p:cNvPr>
          <p:cNvPicPr>
            <a:picLocks noChangeAspect="1"/>
          </p:cNvPicPr>
          <p:nvPr/>
        </p:nvPicPr>
        <p:blipFill>
          <a:blip r:embed="rId5"/>
          <a:stretch>
            <a:fillRect/>
          </a:stretch>
        </p:blipFill>
        <p:spPr>
          <a:xfrm>
            <a:off x="5252561" y="1255771"/>
            <a:ext cx="1622497" cy="1800922"/>
          </a:xfrm>
          <a:prstGeom prst="rect">
            <a:avLst/>
          </a:prstGeom>
        </p:spPr>
      </p:pic>
      <p:pic>
        <p:nvPicPr>
          <p:cNvPr id="37" name="Picture 36" descr="A picture containing drawing, light&#10;&#10;Description automatically generated">
            <a:extLst>
              <a:ext uri="{FF2B5EF4-FFF2-40B4-BE49-F238E27FC236}">
                <a16:creationId xmlns:a16="http://schemas.microsoft.com/office/drawing/2014/main" id="{749B34AF-7BB4-8D4D-86FC-B17D29E175B5}"/>
              </a:ext>
            </a:extLst>
          </p:cNvPr>
          <p:cNvPicPr>
            <a:picLocks noChangeAspect="1"/>
          </p:cNvPicPr>
          <p:nvPr/>
        </p:nvPicPr>
        <p:blipFill>
          <a:blip r:embed="rId6"/>
          <a:stretch>
            <a:fillRect/>
          </a:stretch>
        </p:blipFill>
        <p:spPr>
          <a:xfrm>
            <a:off x="7561751" y="1166143"/>
            <a:ext cx="1980307" cy="1771939"/>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7FFE9888-734A-124D-A321-612E57B1C2CB}"/>
              </a:ext>
            </a:extLst>
          </p:cNvPr>
          <p:cNvPicPr>
            <a:picLocks noChangeAspect="1"/>
          </p:cNvPicPr>
          <p:nvPr/>
        </p:nvPicPr>
        <p:blipFill>
          <a:blip r:embed="rId7"/>
          <a:stretch>
            <a:fillRect/>
          </a:stretch>
        </p:blipFill>
        <p:spPr>
          <a:xfrm>
            <a:off x="10061567" y="1343133"/>
            <a:ext cx="1792483" cy="1584191"/>
          </a:xfrm>
          <a:prstGeom prst="rect">
            <a:avLst/>
          </a:prstGeom>
        </p:spPr>
      </p:pic>
    </p:spTree>
    <p:extLst>
      <p:ext uri="{BB962C8B-B14F-4D97-AF65-F5344CB8AC3E}">
        <p14:creationId xmlns:p14="http://schemas.microsoft.com/office/powerpoint/2010/main" val="242149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SHOW-ME</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BOARDS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76616" y="732971"/>
            <a:ext cx="1276100"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250900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13143"/>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THE CLASS THE QUESTION</a:t>
            </a: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GIVE THINKING TIME</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099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SELECT SOMEONE TO RESPOND</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RESPOND TO THE ANSWERS</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SELECT ANOTHER STUDENT AND RESPOND AGAIN</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D1C8B71A-6F6C-AC43-B6AD-347933AFB702}"/>
              </a:ext>
            </a:extLst>
          </p:cNvPr>
          <p:cNvPicPr>
            <a:picLocks noChangeAspect="1"/>
          </p:cNvPicPr>
          <p:nvPr/>
        </p:nvPicPr>
        <p:blipFill>
          <a:blip r:embed="rId3"/>
          <a:stretch>
            <a:fillRect/>
          </a:stretch>
        </p:blipFill>
        <p:spPr>
          <a:xfrm>
            <a:off x="403156" y="963018"/>
            <a:ext cx="5551250" cy="5441506"/>
          </a:xfrm>
          <a:prstGeom prst="rect">
            <a:avLst/>
          </a:prstGeom>
        </p:spPr>
      </p:pic>
    </p:spTree>
    <p:extLst>
      <p:ext uri="{BB962C8B-B14F-4D97-AF65-F5344CB8AC3E}">
        <p14:creationId xmlns:p14="http://schemas.microsoft.com/office/powerpoint/2010/main" val="1256389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13143"/>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ENSURE EVERY STUDENT HAS A BOARD AND PEN TO HAND</a:t>
            </a: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633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SIGNAL: 3–2–1 AND SHOW ME</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SAMPLE STUDENT RESPONSES AND FOLLOW UP</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8" name="Picture 37" descr="A picture containing light&#10;&#10;Description automatically generated">
            <a:extLst>
              <a:ext uri="{FF2B5EF4-FFF2-40B4-BE49-F238E27FC236}">
                <a16:creationId xmlns:a16="http://schemas.microsoft.com/office/drawing/2014/main" id="{12B041B0-E3AA-8843-9C9E-B1C22D44EA5D}"/>
              </a:ext>
            </a:extLst>
          </p:cNvPr>
          <p:cNvPicPr>
            <a:picLocks noChangeAspect="1"/>
          </p:cNvPicPr>
          <p:nvPr/>
        </p:nvPicPr>
        <p:blipFill>
          <a:blip r:embed="rId3"/>
          <a:stretch>
            <a:fillRect/>
          </a:stretch>
        </p:blipFill>
        <p:spPr>
          <a:xfrm>
            <a:off x="363101" y="569464"/>
            <a:ext cx="5688797" cy="6288537"/>
          </a:xfrm>
          <a:prstGeom prst="rect">
            <a:avLst/>
          </a:prstGeom>
        </p:spPr>
      </p:pic>
    </p:spTree>
    <p:extLst>
      <p:ext uri="{BB962C8B-B14F-4D97-AF65-F5344CB8AC3E}">
        <p14:creationId xmlns:p14="http://schemas.microsoft.com/office/powerpoint/2010/main" val="363540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4" y="221316"/>
            <a:ext cx="8461897"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ENSURE EVERY STUDENT HAS A BOARD AND PEN TO HAND</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73687"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SIGNAL: 3–2–1 AND SHOW ME</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SAMPLE STUDENT RESPONSES AND FOLLOW UP</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15272" y="4313975"/>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Sample responses from a whole class using mini-whiteboards.</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15272" y="4718428"/>
            <a:ext cx="9942358"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Students write on boards in response to questions and simultaneously show their responses.</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195111" y="5416960"/>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gives feedback to the teacher about the range of student responses.</a:t>
            </a:r>
          </a:p>
        </p:txBody>
      </p:sp>
      <p:pic>
        <p:nvPicPr>
          <p:cNvPr id="44" name="Picture 43" descr="A close up of a logo&#10;&#10;Description automatically generated">
            <a:extLst>
              <a:ext uri="{FF2B5EF4-FFF2-40B4-BE49-F238E27FC236}">
                <a16:creationId xmlns:a16="http://schemas.microsoft.com/office/drawing/2014/main" id="{7900A0F5-B52C-264F-946D-3A657F2E0D1A}"/>
              </a:ext>
            </a:extLst>
          </p:cNvPr>
          <p:cNvPicPr>
            <a:picLocks noChangeAspect="1"/>
          </p:cNvPicPr>
          <p:nvPr/>
        </p:nvPicPr>
        <p:blipFill>
          <a:blip r:embed="rId3"/>
          <a:stretch>
            <a:fillRect/>
          </a:stretch>
        </p:blipFill>
        <p:spPr>
          <a:xfrm>
            <a:off x="373100" y="1111381"/>
            <a:ext cx="1561738" cy="1863731"/>
          </a:xfrm>
          <a:prstGeom prst="rect">
            <a:avLst/>
          </a:prstGeom>
        </p:spPr>
      </p:pic>
      <p:pic>
        <p:nvPicPr>
          <p:cNvPr id="46" name="Picture 45" descr="A picture containing light&#10;&#10;Description automatically generated">
            <a:extLst>
              <a:ext uri="{FF2B5EF4-FFF2-40B4-BE49-F238E27FC236}">
                <a16:creationId xmlns:a16="http://schemas.microsoft.com/office/drawing/2014/main" id="{77EA9C2D-E893-A14A-85F1-3F7C1A0B5AD4}"/>
              </a:ext>
            </a:extLst>
          </p:cNvPr>
          <p:cNvPicPr>
            <a:picLocks noChangeAspect="1"/>
          </p:cNvPicPr>
          <p:nvPr/>
        </p:nvPicPr>
        <p:blipFill>
          <a:blip r:embed="rId4"/>
          <a:stretch>
            <a:fillRect/>
          </a:stretch>
        </p:blipFill>
        <p:spPr>
          <a:xfrm>
            <a:off x="2724266" y="1100863"/>
            <a:ext cx="1757130" cy="1942375"/>
          </a:xfrm>
          <a:prstGeom prst="rect">
            <a:avLst/>
          </a:prstGeom>
        </p:spPr>
      </p:pic>
      <p:pic>
        <p:nvPicPr>
          <p:cNvPr id="48" name="Picture 47" descr="A picture containing window&#10;&#10;Description automatically generated">
            <a:extLst>
              <a:ext uri="{FF2B5EF4-FFF2-40B4-BE49-F238E27FC236}">
                <a16:creationId xmlns:a16="http://schemas.microsoft.com/office/drawing/2014/main" id="{B45E25B0-CD64-D14C-B367-ED29ECCFDB45}"/>
              </a:ext>
            </a:extLst>
          </p:cNvPr>
          <p:cNvPicPr>
            <a:picLocks noChangeAspect="1"/>
          </p:cNvPicPr>
          <p:nvPr/>
        </p:nvPicPr>
        <p:blipFill>
          <a:blip r:embed="rId5"/>
          <a:stretch>
            <a:fillRect/>
          </a:stretch>
        </p:blipFill>
        <p:spPr>
          <a:xfrm>
            <a:off x="5204765" y="1178088"/>
            <a:ext cx="1718089" cy="1866737"/>
          </a:xfrm>
          <a:prstGeom prst="rect">
            <a:avLst/>
          </a:prstGeom>
        </p:spPr>
      </p:pic>
      <p:pic>
        <p:nvPicPr>
          <p:cNvPr id="50" name="Picture 49" descr="A close up of a logo&#10;&#10;Description automatically generated">
            <a:extLst>
              <a:ext uri="{FF2B5EF4-FFF2-40B4-BE49-F238E27FC236}">
                <a16:creationId xmlns:a16="http://schemas.microsoft.com/office/drawing/2014/main" id="{56C0D916-FE31-C54E-B26A-AD4BDBF913D1}"/>
              </a:ext>
            </a:extLst>
          </p:cNvPr>
          <p:cNvPicPr>
            <a:picLocks noChangeAspect="1"/>
          </p:cNvPicPr>
          <p:nvPr/>
        </p:nvPicPr>
        <p:blipFill>
          <a:blip r:embed="rId6"/>
          <a:stretch>
            <a:fillRect/>
          </a:stretch>
        </p:blipFill>
        <p:spPr>
          <a:xfrm>
            <a:off x="7949312" y="1061862"/>
            <a:ext cx="1271776" cy="1987726"/>
          </a:xfrm>
          <a:prstGeom prst="rect">
            <a:avLst/>
          </a:prstGeom>
        </p:spPr>
      </p:pic>
      <p:pic>
        <p:nvPicPr>
          <p:cNvPr id="54" name="Picture 53" descr="A picture containing graffiti&#10;&#10;Description automatically generated">
            <a:extLst>
              <a:ext uri="{FF2B5EF4-FFF2-40B4-BE49-F238E27FC236}">
                <a16:creationId xmlns:a16="http://schemas.microsoft.com/office/drawing/2014/main" id="{002DF6B5-139D-8C43-981E-EFD93BAB31EC}"/>
              </a:ext>
            </a:extLst>
          </p:cNvPr>
          <p:cNvPicPr>
            <a:picLocks noChangeAspect="1"/>
          </p:cNvPicPr>
          <p:nvPr/>
        </p:nvPicPr>
        <p:blipFill>
          <a:blip r:embed="rId7"/>
          <a:stretch>
            <a:fillRect/>
          </a:stretch>
        </p:blipFill>
        <p:spPr>
          <a:xfrm>
            <a:off x="10058852" y="1166864"/>
            <a:ext cx="1675947" cy="1883478"/>
          </a:xfrm>
          <a:prstGeom prst="rect">
            <a:avLst/>
          </a:prstGeom>
        </p:spPr>
      </p:pic>
      <p:sp>
        <p:nvSpPr>
          <p:cNvPr id="36" name="TextBox 35">
            <a:extLst>
              <a:ext uri="{FF2B5EF4-FFF2-40B4-BE49-F238E27FC236}">
                <a16:creationId xmlns:a16="http://schemas.microsoft.com/office/drawing/2014/main" id="{15EBD01D-492A-AC44-B3B1-7BC01864DBEA}"/>
              </a:ext>
            </a:extLst>
          </p:cNvPr>
          <p:cNvSpPr txBox="1"/>
          <p:nvPr/>
        </p:nvSpPr>
        <p:spPr>
          <a:xfrm>
            <a:off x="2195111" y="5869818"/>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They also help where students generate ideas or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practise</a:t>
            </a:r>
            <a:r>
              <a:rPr lang="en-US" sz="2000" dirty="0">
                <a:latin typeface="Helvetica Neue" panose="02000503000000020004" pitchFamily="2" charset="0"/>
                <a:ea typeface="Helvetica Neue" panose="02000503000000020004" pitchFamily="2" charset="0"/>
                <a:cs typeface="Helvetica Neue" panose="02000503000000020004" pitchFamily="2" charset="0"/>
              </a:rPr>
              <a:t> making diagrams or short sentences.</a:t>
            </a:r>
          </a:p>
        </p:txBody>
      </p:sp>
    </p:spTree>
    <p:extLst>
      <p:ext uri="{BB962C8B-B14F-4D97-AF65-F5344CB8AC3E}">
        <p14:creationId xmlns:p14="http://schemas.microsoft.com/office/powerpoint/2010/main" val="1562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ENSURE EVERY STUDENT HAS A BOARD AND PEN TO HAND</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27334"/>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Ideally, ready to use whenever you choose to use them spontaneously.</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79079" y="3029447"/>
            <a:ext cx="5550901"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It can help to have sets of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board+pen+wiper</a:t>
            </a:r>
            <a:r>
              <a:rPr lang="en-US" sz="2200" dirty="0">
                <a:latin typeface="Helvetica Neue" panose="02000503000000020004" pitchFamily="2" charset="0"/>
                <a:ea typeface="Helvetica Neue" panose="02000503000000020004" pitchFamily="2" charset="0"/>
                <a:cs typeface="Helvetica Neue" panose="02000503000000020004" pitchFamily="2" charset="0"/>
              </a:rPr>
              <a:t> in wallets to speed up the logistics.</a:t>
            </a: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8" name="Picture 27" descr="A close up of a logo&#10;&#10;Description automatically generated">
            <a:extLst>
              <a:ext uri="{FF2B5EF4-FFF2-40B4-BE49-F238E27FC236}">
                <a16:creationId xmlns:a16="http://schemas.microsoft.com/office/drawing/2014/main" id="{0171149C-C647-094F-A74B-7D477B4425DD}"/>
              </a:ext>
            </a:extLst>
          </p:cNvPr>
          <p:cNvPicPr>
            <a:picLocks noChangeAspect="1"/>
          </p:cNvPicPr>
          <p:nvPr/>
        </p:nvPicPr>
        <p:blipFill>
          <a:blip r:embed="rId3"/>
          <a:stretch>
            <a:fillRect/>
          </a:stretch>
        </p:blipFill>
        <p:spPr>
          <a:xfrm>
            <a:off x="571500" y="1038030"/>
            <a:ext cx="4718619" cy="5631058"/>
          </a:xfrm>
          <a:prstGeom prst="rect">
            <a:avLst/>
          </a:prstGeom>
        </p:spPr>
      </p:pic>
    </p:spTree>
    <p:extLst>
      <p:ext uri="{BB962C8B-B14F-4D97-AF65-F5344CB8AC3E}">
        <p14:creationId xmlns:p14="http://schemas.microsoft.com/office/powerpoint/2010/main" val="12774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09078"/>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Ask students to produce the particular type of response you want with clear goals. </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5" name="TextBox 24">
            <a:extLst>
              <a:ext uri="{FF2B5EF4-FFF2-40B4-BE49-F238E27FC236}">
                <a16:creationId xmlns:a16="http://schemas.microsoft.com/office/drawing/2014/main" id="{F30A1FC0-1EFE-404C-A09A-826781DFBB95}"/>
              </a:ext>
            </a:extLst>
          </p:cNvPr>
          <p:cNvSpPr txBox="1"/>
          <p:nvPr/>
        </p:nvSpPr>
        <p:spPr>
          <a:xfrm>
            <a:off x="6372461" y="3361193"/>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e.g. write out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maths</a:t>
            </a:r>
            <a:r>
              <a:rPr lang="en-US" sz="2200" dirty="0">
                <a:latin typeface="Helvetica Neue" panose="02000503000000020004" pitchFamily="2" charset="0"/>
                <a:ea typeface="Helvetica Neue" panose="02000503000000020004" pitchFamily="2" charset="0"/>
                <a:cs typeface="Helvetica Neue" panose="02000503000000020004" pitchFamily="2" charset="0"/>
              </a:rPr>
              <a:t> solution, sketch a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diagram, write a balanced chemical equation.</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69D8EBED-A3D3-974A-A916-1552F2895610}"/>
              </a:ext>
            </a:extLst>
          </p:cNvPr>
          <p:cNvSpPr txBox="1"/>
          <p:nvPr/>
        </p:nvSpPr>
        <p:spPr>
          <a:xfrm>
            <a:off x="6372460" y="4495709"/>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Give students a timeframe for the task in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minutes. </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9" name="Picture 28" descr="A picture containing light&#10;&#10;Description automatically generated">
            <a:extLst>
              <a:ext uri="{FF2B5EF4-FFF2-40B4-BE49-F238E27FC236}">
                <a16:creationId xmlns:a16="http://schemas.microsoft.com/office/drawing/2014/main" id="{A4CD5122-B759-3640-91F8-FA3D38DDD792}"/>
              </a:ext>
            </a:extLst>
          </p:cNvPr>
          <p:cNvPicPr>
            <a:picLocks noChangeAspect="1"/>
          </p:cNvPicPr>
          <p:nvPr/>
        </p:nvPicPr>
        <p:blipFill>
          <a:blip r:embed="rId3"/>
          <a:stretch>
            <a:fillRect/>
          </a:stretch>
        </p:blipFill>
        <p:spPr>
          <a:xfrm>
            <a:off x="0" y="1100863"/>
            <a:ext cx="5208077" cy="5757137"/>
          </a:xfrm>
          <a:prstGeom prst="rect">
            <a:avLst/>
          </a:prstGeom>
        </p:spPr>
      </p:pic>
    </p:spTree>
    <p:extLst>
      <p:ext uri="{BB962C8B-B14F-4D97-AF65-F5344CB8AC3E}">
        <p14:creationId xmlns:p14="http://schemas.microsoft.com/office/powerpoint/2010/main" val="29084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Before students show their responses, make sure every student has had time to think, exploring their own schema.</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77574" y="3352736"/>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It can interrupt their thinking if another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student’s answer is shared prematurely.</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32" name="Picture 31" descr="A picture containing window&#10;&#10;Description automatically generated">
            <a:extLst>
              <a:ext uri="{FF2B5EF4-FFF2-40B4-BE49-F238E27FC236}">
                <a16:creationId xmlns:a16="http://schemas.microsoft.com/office/drawing/2014/main" id="{804F2708-B216-8E42-B68F-86D413140A10}"/>
              </a:ext>
            </a:extLst>
          </p:cNvPr>
          <p:cNvPicPr>
            <a:picLocks noChangeAspect="1"/>
          </p:cNvPicPr>
          <p:nvPr/>
        </p:nvPicPr>
        <p:blipFill>
          <a:blip r:embed="rId3"/>
          <a:stretch>
            <a:fillRect/>
          </a:stretch>
        </p:blipFill>
        <p:spPr>
          <a:xfrm>
            <a:off x="582729" y="1500872"/>
            <a:ext cx="4930541" cy="5357128"/>
          </a:xfrm>
          <a:prstGeom prst="rect">
            <a:avLst/>
          </a:prstGeom>
        </p:spPr>
      </p:pic>
    </p:spTree>
    <p:extLst>
      <p:ext uri="{BB962C8B-B14F-4D97-AF65-F5344CB8AC3E}">
        <p14:creationId xmlns:p14="http://schemas.microsoft.com/office/powerpoint/2010/main" val="29199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SIGNAL: 3–2–1 AND SHOW 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35313"/>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a crisp, disciplined routine that makes every student show their boards at the same time.</a:t>
            </a:r>
          </a:p>
        </p:txBody>
      </p:sp>
      <p:sp>
        <p:nvSpPr>
          <p:cNvPr id="23" name="TextBox 22">
            <a:extLst>
              <a:ext uri="{FF2B5EF4-FFF2-40B4-BE49-F238E27FC236}">
                <a16:creationId xmlns:a16="http://schemas.microsoft.com/office/drawing/2014/main" id="{9A7E0F4A-092A-CB47-AC12-7C1790587382}"/>
              </a:ext>
            </a:extLst>
          </p:cNvPr>
          <p:cNvSpPr txBox="1"/>
          <p:nvPr/>
        </p:nvSpPr>
        <p:spPr>
          <a:xfrm>
            <a:off x="6381530" y="3369041"/>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e.g. ‘3-2-1 and Show Me’ — or a similar signal.</a:t>
            </a: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81530" y="4164214"/>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This tells students to stop writing and hold up their boards until you've finished engaging with responses.</a:t>
            </a:r>
          </a:p>
        </p:txBody>
      </p:sp>
      <p:pic>
        <p:nvPicPr>
          <p:cNvPr id="34" name="Picture 33" descr="A close up of a logo&#10;&#10;Description automatically generated">
            <a:extLst>
              <a:ext uri="{FF2B5EF4-FFF2-40B4-BE49-F238E27FC236}">
                <a16:creationId xmlns:a16="http://schemas.microsoft.com/office/drawing/2014/main" id="{E0542AC1-2D05-0749-8A9A-71D49654DE04}"/>
              </a:ext>
            </a:extLst>
          </p:cNvPr>
          <p:cNvPicPr>
            <a:picLocks noChangeAspect="1"/>
          </p:cNvPicPr>
          <p:nvPr/>
        </p:nvPicPr>
        <p:blipFill>
          <a:blip r:embed="rId3"/>
          <a:stretch>
            <a:fillRect/>
          </a:stretch>
        </p:blipFill>
        <p:spPr>
          <a:xfrm>
            <a:off x="1207408" y="1050419"/>
            <a:ext cx="3715775" cy="5807582"/>
          </a:xfrm>
          <a:prstGeom prst="rect">
            <a:avLst/>
          </a:prstGeom>
        </p:spPr>
      </p:pic>
    </p:spTree>
    <p:extLst>
      <p:ext uri="{BB962C8B-B14F-4D97-AF65-F5344CB8AC3E}">
        <p14:creationId xmlns:p14="http://schemas.microsoft.com/office/powerpoint/2010/main" val="42235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SAMPLE STUDENT RESPONSES AND FOLLOW UP</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Scan boards for correct and incorrect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responses, interesting alternative responses, common errors or misconceptions.</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8" name="TextBox 27">
            <a:extLst>
              <a:ext uri="{FF2B5EF4-FFF2-40B4-BE49-F238E27FC236}">
                <a16:creationId xmlns:a16="http://schemas.microsoft.com/office/drawing/2014/main" id="{24AB2422-1357-844E-9D03-D4136F55FF48}"/>
              </a:ext>
            </a:extLst>
          </p:cNvPr>
          <p:cNvSpPr txBox="1"/>
          <p:nvPr/>
        </p:nvSpPr>
        <p:spPr>
          <a:xfrm>
            <a:off x="6371583" y="366092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Engage with a sample of students to discuss their responses, either to consolidate, deepen or correct as needed.</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6" name="Picture 35" descr="A picture containing graffiti&#10;&#10;Description automatically generated">
            <a:extLst>
              <a:ext uri="{FF2B5EF4-FFF2-40B4-BE49-F238E27FC236}">
                <a16:creationId xmlns:a16="http://schemas.microsoft.com/office/drawing/2014/main" id="{BEB9F6E7-2326-094F-BCB1-16FC2FAAF4D0}"/>
              </a:ext>
            </a:extLst>
          </p:cNvPr>
          <p:cNvPicPr>
            <a:picLocks noChangeAspect="1"/>
          </p:cNvPicPr>
          <p:nvPr/>
        </p:nvPicPr>
        <p:blipFill>
          <a:blip r:embed="rId3"/>
          <a:stretch>
            <a:fillRect/>
          </a:stretch>
        </p:blipFill>
        <p:spPr>
          <a:xfrm>
            <a:off x="263525" y="1076113"/>
            <a:ext cx="5144810" cy="5781887"/>
          </a:xfrm>
          <a:prstGeom prst="rect">
            <a:avLst/>
          </a:prstGeom>
        </p:spPr>
      </p:pic>
    </p:spTree>
    <p:extLst>
      <p:ext uri="{BB962C8B-B14F-4D97-AF65-F5344CB8AC3E}">
        <p14:creationId xmlns:p14="http://schemas.microsoft.com/office/powerpoint/2010/main" val="361854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4" y="221316"/>
            <a:ext cx="8461897"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SHOW-ME BOARDS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SET THE QUESTION WITH A GOAL AND A TIMEFRAME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ENSURE EVERY STUDENT HAS A BOARD AND PEN TO HAND</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BUILD IN THINKING TIME</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73687"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SIGNAL: 3–2–1 AND SHOW ME</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SAMPLE STUDENT RESPONSES AND FOLLOW UP</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15272" y="4313975"/>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Sample responses from a whole class using mini-whiteboards.</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15272" y="4718428"/>
            <a:ext cx="9942358"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Students write on boards in response to questions and simultaneously show their responses.</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195111" y="5416960"/>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gives feedback to the teacher about the range of student responses.</a:t>
            </a:r>
          </a:p>
        </p:txBody>
      </p:sp>
      <p:pic>
        <p:nvPicPr>
          <p:cNvPr id="44" name="Picture 43" descr="A close up of a logo&#10;&#10;Description automatically generated">
            <a:extLst>
              <a:ext uri="{FF2B5EF4-FFF2-40B4-BE49-F238E27FC236}">
                <a16:creationId xmlns:a16="http://schemas.microsoft.com/office/drawing/2014/main" id="{7900A0F5-B52C-264F-946D-3A657F2E0D1A}"/>
              </a:ext>
            </a:extLst>
          </p:cNvPr>
          <p:cNvPicPr>
            <a:picLocks noChangeAspect="1"/>
          </p:cNvPicPr>
          <p:nvPr/>
        </p:nvPicPr>
        <p:blipFill>
          <a:blip r:embed="rId3"/>
          <a:stretch>
            <a:fillRect/>
          </a:stretch>
        </p:blipFill>
        <p:spPr>
          <a:xfrm>
            <a:off x="373100" y="1111381"/>
            <a:ext cx="1561738" cy="1863731"/>
          </a:xfrm>
          <a:prstGeom prst="rect">
            <a:avLst/>
          </a:prstGeom>
        </p:spPr>
      </p:pic>
      <p:pic>
        <p:nvPicPr>
          <p:cNvPr id="46" name="Picture 45" descr="A picture containing light&#10;&#10;Description automatically generated">
            <a:extLst>
              <a:ext uri="{FF2B5EF4-FFF2-40B4-BE49-F238E27FC236}">
                <a16:creationId xmlns:a16="http://schemas.microsoft.com/office/drawing/2014/main" id="{77EA9C2D-E893-A14A-85F1-3F7C1A0B5AD4}"/>
              </a:ext>
            </a:extLst>
          </p:cNvPr>
          <p:cNvPicPr>
            <a:picLocks noChangeAspect="1"/>
          </p:cNvPicPr>
          <p:nvPr/>
        </p:nvPicPr>
        <p:blipFill>
          <a:blip r:embed="rId4"/>
          <a:stretch>
            <a:fillRect/>
          </a:stretch>
        </p:blipFill>
        <p:spPr>
          <a:xfrm>
            <a:off x="2724266" y="1100863"/>
            <a:ext cx="1757130" cy="1942375"/>
          </a:xfrm>
          <a:prstGeom prst="rect">
            <a:avLst/>
          </a:prstGeom>
        </p:spPr>
      </p:pic>
      <p:pic>
        <p:nvPicPr>
          <p:cNvPr id="48" name="Picture 47" descr="A picture containing window&#10;&#10;Description automatically generated">
            <a:extLst>
              <a:ext uri="{FF2B5EF4-FFF2-40B4-BE49-F238E27FC236}">
                <a16:creationId xmlns:a16="http://schemas.microsoft.com/office/drawing/2014/main" id="{B45E25B0-CD64-D14C-B367-ED29ECCFDB45}"/>
              </a:ext>
            </a:extLst>
          </p:cNvPr>
          <p:cNvPicPr>
            <a:picLocks noChangeAspect="1"/>
          </p:cNvPicPr>
          <p:nvPr/>
        </p:nvPicPr>
        <p:blipFill>
          <a:blip r:embed="rId5"/>
          <a:stretch>
            <a:fillRect/>
          </a:stretch>
        </p:blipFill>
        <p:spPr>
          <a:xfrm>
            <a:off x="5204765" y="1178088"/>
            <a:ext cx="1718089" cy="1866737"/>
          </a:xfrm>
          <a:prstGeom prst="rect">
            <a:avLst/>
          </a:prstGeom>
        </p:spPr>
      </p:pic>
      <p:pic>
        <p:nvPicPr>
          <p:cNvPr id="50" name="Picture 49" descr="A close up of a logo&#10;&#10;Description automatically generated">
            <a:extLst>
              <a:ext uri="{FF2B5EF4-FFF2-40B4-BE49-F238E27FC236}">
                <a16:creationId xmlns:a16="http://schemas.microsoft.com/office/drawing/2014/main" id="{56C0D916-FE31-C54E-B26A-AD4BDBF913D1}"/>
              </a:ext>
            </a:extLst>
          </p:cNvPr>
          <p:cNvPicPr>
            <a:picLocks noChangeAspect="1"/>
          </p:cNvPicPr>
          <p:nvPr/>
        </p:nvPicPr>
        <p:blipFill>
          <a:blip r:embed="rId6"/>
          <a:stretch>
            <a:fillRect/>
          </a:stretch>
        </p:blipFill>
        <p:spPr>
          <a:xfrm>
            <a:off x="7949312" y="1061862"/>
            <a:ext cx="1271776" cy="1987726"/>
          </a:xfrm>
          <a:prstGeom prst="rect">
            <a:avLst/>
          </a:prstGeom>
        </p:spPr>
      </p:pic>
      <p:pic>
        <p:nvPicPr>
          <p:cNvPr id="54" name="Picture 53" descr="A picture containing graffiti&#10;&#10;Description automatically generated">
            <a:extLst>
              <a:ext uri="{FF2B5EF4-FFF2-40B4-BE49-F238E27FC236}">
                <a16:creationId xmlns:a16="http://schemas.microsoft.com/office/drawing/2014/main" id="{002DF6B5-139D-8C43-981E-EFD93BAB31EC}"/>
              </a:ext>
            </a:extLst>
          </p:cNvPr>
          <p:cNvPicPr>
            <a:picLocks noChangeAspect="1"/>
          </p:cNvPicPr>
          <p:nvPr/>
        </p:nvPicPr>
        <p:blipFill>
          <a:blip r:embed="rId7"/>
          <a:stretch>
            <a:fillRect/>
          </a:stretch>
        </p:blipFill>
        <p:spPr>
          <a:xfrm>
            <a:off x="10058852" y="1166864"/>
            <a:ext cx="1675947" cy="1883478"/>
          </a:xfrm>
          <a:prstGeom prst="rect">
            <a:avLst/>
          </a:prstGeom>
        </p:spPr>
      </p:pic>
      <p:sp>
        <p:nvSpPr>
          <p:cNvPr id="36" name="TextBox 35">
            <a:extLst>
              <a:ext uri="{FF2B5EF4-FFF2-40B4-BE49-F238E27FC236}">
                <a16:creationId xmlns:a16="http://schemas.microsoft.com/office/drawing/2014/main" id="{15EBD01D-492A-AC44-B3B1-7BC01864DBEA}"/>
              </a:ext>
            </a:extLst>
          </p:cNvPr>
          <p:cNvSpPr txBox="1"/>
          <p:nvPr/>
        </p:nvSpPr>
        <p:spPr>
          <a:xfrm>
            <a:off x="2195111" y="5869818"/>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They also help where students generate ideas or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practise</a:t>
            </a:r>
            <a:r>
              <a:rPr lang="en-US" sz="2000" dirty="0">
                <a:latin typeface="Helvetica Neue" panose="02000503000000020004" pitchFamily="2" charset="0"/>
                <a:ea typeface="Helvetica Neue" panose="02000503000000020004" pitchFamily="2" charset="0"/>
                <a:cs typeface="Helvetica Neue" panose="02000503000000020004" pitchFamily="2" charset="0"/>
              </a:rPr>
              <a:t> making diagrams or short sentences.</a:t>
            </a:r>
          </a:p>
        </p:txBody>
      </p:sp>
    </p:spTree>
    <p:extLst>
      <p:ext uri="{BB962C8B-B14F-4D97-AF65-F5344CB8AC3E}">
        <p14:creationId xmlns:p14="http://schemas.microsoft.com/office/powerpoint/2010/main" val="1832504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CHECK FOR</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UNDERSTANDING</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19845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13143"/>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954107"/>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COLD CALL, ASKING </a:t>
            </a:r>
            <a:r>
              <a:rPr lang="en-US" sz="1100" b="1" i="1" dirty="0">
                <a:latin typeface="Helvetica Neue" panose="02000503000000020004" pitchFamily="2" charset="0"/>
                <a:ea typeface="Helvetica Neue" panose="02000503000000020004" pitchFamily="2" charset="0"/>
                <a:cs typeface="Helvetica Neue" panose="02000503000000020004" pitchFamily="2" charset="0"/>
              </a:rPr>
              <a:t>WHAT</a:t>
            </a:r>
            <a:r>
              <a:rPr lang="en-US" sz="1100" b="1" dirty="0">
                <a:latin typeface="Helvetica Neue" panose="02000503000000020004" pitchFamily="2" charset="0"/>
                <a:ea typeface="Helvetica Neue" panose="02000503000000020004" pitchFamily="2" charset="0"/>
                <a:cs typeface="Helvetica Neue" panose="02000503000000020004" pitchFamily="2" charset="0"/>
              </a:rPr>
              <a:t>, NOT </a:t>
            </a:r>
            <a:r>
              <a:rPr lang="en-US" sz="1100" b="1" i="1" dirty="0">
                <a:latin typeface="Helvetica Neue" panose="02000503000000020004" pitchFamily="2" charset="0"/>
                <a:ea typeface="Helvetica Neue" panose="02000503000000020004" pitchFamily="2" charset="0"/>
                <a:cs typeface="Helvetica Neue" panose="02000503000000020004" pitchFamily="2" charset="0"/>
              </a:rPr>
              <a:t>IF</a:t>
            </a: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PROBE WITH A SHORT DIALOGUE</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099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FOLLOW-UP WITH MORE CHECKING DIALOGUES</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EXPLORE DIFFERENCES AND DETAILS</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RE-TEACH, DEFER OR MOVE ON</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67E6D867-E803-9748-85C6-24FEF7332A37}"/>
              </a:ext>
            </a:extLst>
          </p:cNvPr>
          <p:cNvPicPr>
            <a:picLocks noChangeAspect="1"/>
          </p:cNvPicPr>
          <p:nvPr/>
        </p:nvPicPr>
        <p:blipFill>
          <a:blip r:embed="rId3"/>
          <a:stretch>
            <a:fillRect/>
          </a:stretch>
        </p:blipFill>
        <p:spPr>
          <a:xfrm>
            <a:off x="1094595" y="281728"/>
            <a:ext cx="4009016" cy="6589407"/>
          </a:xfrm>
          <a:prstGeom prst="rect">
            <a:avLst/>
          </a:prstGeom>
        </p:spPr>
      </p:pic>
    </p:spTree>
    <p:extLst>
      <p:ext uri="{BB962C8B-B14F-4D97-AF65-F5344CB8AC3E}">
        <p14:creationId xmlns:p14="http://schemas.microsoft.com/office/powerpoint/2010/main" val="425516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THINKING TIME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THE CLASS THE QUESTION</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SOMEONE TO RESPOND</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RESPOND TO THE ANSWERS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ANOTHER STUDENT AND RESPOND AGAIN</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15272" y="4313975"/>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technique helps address two main purposes of questioning: making all students think and providing feedback to the teacher about how things are going. </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02983" y="5041617"/>
            <a:ext cx="9942358"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If you allow ‘hands up’ or calling out, you only get responses from volunteers.</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11320" y="5481707"/>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Cold calling allows you to choose who answers, keeping the whole class involved and giving you better information to plan your next steps.</a:t>
            </a:r>
          </a:p>
        </p:txBody>
      </p:sp>
      <p:pic>
        <p:nvPicPr>
          <p:cNvPr id="51" name="Picture 50" descr="A picture containing light&#10;&#10;Description automatically generated">
            <a:extLst>
              <a:ext uri="{FF2B5EF4-FFF2-40B4-BE49-F238E27FC236}">
                <a16:creationId xmlns:a16="http://schemas.microsoft.com/office/drawing/2014/main" id="{AFFD19F1-3A51-D041-86B4-62AF72392F4E}"/>
              </a:ext>
            </a:extLst>
          </p:cNvPr>
          <p:cNvPicPr>
            <a:picLocks noChangeAspect="1"/>
          </p:cNvPicPr>
          <p:nvPr/>
        </p:nvPicPr>
        <p:blipFill>
          <a:blip r:embed="rId3"/>
          <a:stretch>
            <a:fillRect/>
          </a:stretch>
        </p:blipFill>
        <p:spPr>
          <a:xfrm>
            <a:off x="442791" y="1118212"/>
            <a:ext cx="1455980" cy="1841863"/>
          </a:xfrm>
          <a:prstGeom prst="rect">
            <a:avLst/>
          </a:prstGeom>
        </p:spPr>
      </p:pic>
      <p:pic>
        <p:nvPicPr>
          <p:cNvPr id="53" name="Picture 52" descr="A picture containing window&#10;&#10;Description automatically generated">
            <a:extLst>
              <a:ext uri="{FF2B5EF4-FFF2-40B4-BE49-F238E27FC236}">
                <a16:creationId xmlns:a16="http://schemas.microsoft.com/office/drawing/2014/main" id="{904FAC81-E5E9-BC43-94AB-F8D1C44221FA}"/>
              </a:ext>
            </a:extLst>
          </p:cNvPr>
          <p:cNvPicPr>
            <a:picLocks noChangeAspect="1"/>
          </p:cNvPicPr>
          <p:nvPr/>
        </p:nvPicPr>
        <p:blipFill>
          <a:blip r:embed="rId4"/>
          <a:stretch>
            <a:fillRect/>
          </a:stretch>
        </p:blipFill>
        <p:spPr>
          <a:xfrm>
            <a:off x="2873865" y="1089337"/>
            <a:ext cx="1567505" cy="1955274"/>
          </a:xfrm>
          <a:prstGeom prst="rect">
            <a:avLst/>
          </a:prstGeom>
        </p:spPr>
      </p:pic>
      <p:pic>
        <p:nvPicPr>
          <p:cNvPr id="55" name="Picture 54" descr="A drawing of a cartoon character&#10;&#10;Description automatically generated">
            <a:extLst>
              <a:ext uri="{FF2B5EF4-FFF2-40B4-BE49-F238E27FC236}">
                <a16:creationId xmlns:a16="http://schemas.microsoft.com/office/drawing/2014/main" id="{672EC3F8-AAF1-0E4B-82AE-4CC1133774E3}"/>
              </a:ext>
            </a:extLst>
          </p:cNvPr>
          <p:cNvPicPr>
            <a:picLocks noChangeAspect="1"/>
          </p:cNvPicPr>
          <p:nvPr/>
        </p:nvPicPr>
        <p:blipFill>
          <a:blip r:embed="rId5"/>
          <a:stretch>
            <a:fillRect/>
          </a:stretch>
        </p:blipFill>
        <p:spPr>
          <a:xfrm>
            <a:off x="5346679" y="1103811"/>
            <a:ext cx="1582783" cy="1945777"/>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3505CA4E-E360-DF45-B20F-AF3213176CF6}"/>
              </a:ext>
            </a:extLst>
          </p:cNvPr>
          <p:cNvPicPr>
            <a:picLocks noChangeAspect="1"/>
          </p:cNvPicPr>
          <p:nvPr/>
        </p:nvPicPr>
        <p:blipFill>
          <a:blip r:embed="rId6"/>
          <a:stretch>
            <a:fillRect/>
          </a:stretch>
        </p:blipFill>
        <p:spPr>
          <a:xfrm>
            <a:off x="7660473" y="1163137"/>
            <a:ext cx="1855048" cy="1818375"/>
          </a:xfrm>
          <a:prstGeom prst="rect">
            <a:avLst/>
          </a:prstGeom>
        </p:spPr>
      </p:pic>
      <p:pic>
        <p:nvPicPr>
          <p:cNvPr id="59" name="Picture 58" descr="A picture containing drawing&#10;&#10;Description automatically generated">
            <a:extLst>
              <a:ext uri="{FF2B5EF4-FFF2-40B4-BE49-F238E27FC236}">
                <a16:creationId xmlns:a16="http://schemas.microsoft.com/office/drawing/2014/main" id="{A39C587D-8793-6749-A837-57BB16431526}"/>
              </a:ext>
            </a:extLst>
          </p:cNvPr>
          <p:cNvPicPr>
            <a:picLocks noChangeAspect="1"/>
          </p:cNvPicPr>
          <p:nvPr/>
        </p:nvPicPr>
        <p:blipFill>
          <a:blip r:embed="rId7"/>
          <a:stretch>
            <a:fillRect/>
          </a:stretch>
        </p:blipFill>
        <p:spPr>
          <a:xfrm>
            <a:off x="9971348" y="1101992"/>
            <a:ext cx="1866932" cy="1892376"/>
          </a:xfrm>
          <a:prstGeom prst="rect">
            <a:avLst/>
          </a:prstGeom>
        </p:spPr>
      </p:pic>
    </p:spTree>
    <p:extLst>
      <p:ext uri="{BB962C8B-B14F-4D97-AF65-F5344CB8AC3E}">
        <p14:creationId xmlns:p14="http://schemas.microsoft.com/office/powerpoint/2010/main" val="25662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PROBE WITH A SHORT DIALOGUE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COLD CALL, ASKING </a:t>
            </a:r>
            <a:r>
              <a:rPr lang="en-US" sz="1200" b="1" i="1" dirty="0">
                <a:latin typeface="Helvetica Neue" panose="02000503000000020004" pitchFamily="2" charset="0"/>
                <a:ea typeface="Helvetica Neue" panose="02000503000000020004" pitchFamily="2" charset="0"/>
                <a:cs typeface="Helvetica Neue" panose="02000503000000020004" pitchFamily="2" charset="0"/>
              </a:rPr>
              <a:t>WHAT</a:t>
            </a:r>
            <a:r>
              <a:rPr lang="en-US" sz="1200" b="1" dirty="0">
                <a:latin typeface="Helvetica Neue" panose="02000503000000020004" pitchFamily="2" charset="0"/>
                <a:ea typeface="Helvetica Neue" panose="02000503000000020004" pitchFamily="2" charset="0"/>
                <a:cs typeface="Helvetica Neue" panose="02000503000000020004" pitchFamily="2" charset="0"/>
              </a:rPr>
              <a:t>, NOT </a:t>
            </a:r>
            <a:r>
              <a:rPr lang="en-US" sz="1200" b="1" i="1" dirty="0">
                <a:latin typeface="Helvetica Neue" panose="02000503000000020004" pitchFamily="2" charset="0"/>
                <a:ea typeface="Helvetica Neue" panose="02000503000000020004" pitchFamily="2" charset="0"/>
                <a:cs typeface="Helvetica Neue" panose="02000503000000020004" pitchFamily="2" charset="0"/>
              </a:rPr>
              <a:t>IF</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FOLLOW-UP WITH MORE CHECKING DIALOGUES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EXPLORE DIFFERENCES AND DETAILS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RE-TEACH, DEFER OR </a:t>
            </a:r>
          </a:p>
          <a:p>
            <a:r>
              <a:rPr lang="en-US" sz="1200" b="1" dirty="0">
                <a:latin typeface="Helvetica Neue" panose="02000503000000020004" pitchFamily="2" charset="0"/>
                <a:ea typeface="Helvetica Neue" panose="02000503000000020004" pitchFamily="2" charset="0"/>
                <a:cs typeface="Helvetica Neue" panose="02000503000000020004" pitchFamily="2" charset="0"/>
              </a:rPr>
              <a:t>MOVE ON</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 central idea in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Rosenshine’s</a:t>
            </a:r>
            <a:r>
              <a:rPr lang="en-US" sz="2000" dirty="0">
                <a:latin typeface="Helvetica Neue" panose="02000503000000020004" pitchFamily="2" charset="0"/>
                <a:ea typeface="Helvetica Neue" panose="02000503000000020004" pitchFamily="2" charset="0"/>
                <a:cs typeface="Helvetica Neue" panose="02000503000000020004" pitchFamily="2" charset="0"/>
              </a:rPr>
              <a:t> Principles is that more effective teachers systematically check for understanding from students.</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11485" y="5018716"/>
            <a:ext cx="9942358"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We can’t assume students understand unless we get feedback telling us what they have understood.</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11485" y="5789061"/>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information we receive informs the next steps in a learning sequence.</a:t>
            </a:r>
          </a:p>
        </p:txBody>
      </p:sp>
      <p:pic>
        <p:nvPicPr>
          <p:cNvPr id="63" name="Picture 62" descr="A picture containing drawing&#10;&#10;Description automatically generated">
            <a:extLst>
              <a:ext uri="{FF2B5EF4-FFF2-40B4-BE49-F238E27FC236}">
                <a16:creationId xmlns:a16="http://schemas.microsoft.com/office/drawing/2014/main" id="{AEB96D14-DAF2-714C-A07B-B7B994254947}"/>
              </a:ext>
            </a:extLst>
          </p:cNvPr>
          <p:cNvPicPr>
            <a:picLocks noChangeAspect="1"/>
          </p:cNvPicPr>
          <p:nvPr/>
        </p:nvPicPr>
        <p:blipFill>
          <a:blip r:embed="rId3"/>
          <a:stretch>
            <a:fillRect/>
          </a:stretch>
        </p:blipFill>
        <p:spPr>
          <a:xfrm>
            <a:off x="384725" y="1523999"/>
            <a:ext cx="1718495" cy="1533065"/>
          </a:xfrm>
          <a:prstGeom prst="rect">
            <a:avLst/>
          </a:prstGeom>
        </p:spPr>
      </p:pic>
      <p:pic>
        <p:nvPicPr>
          <p:cNvPr id="65" name="Picture 64" descr="A close up of a logo&#10;&#10;Description automatically generated">
            <a:extLst>
              <a:ext uri="{FF2B5EF4-FFF2-40B4-BE49-F238E27FC236}">
                <a16:creationId xmlns:a16="http://schemas.microsoft.com/office/drawing/2014/main" id="{C4258CFE-B119-D148-9D60-69D4A1139986}"/>
              </a:ext>
            </a:extLst>
          </p:cNvPr>
          <p:cNvPicPr>
            <a:picLocks noChangeAspect="1"/>
          </p:cNvPicPr>
          <p:nvPr/>
        </p:nvPicPr>
        <p:blipFill>
          <a:blip r:embed="rId4"/>
          <a:stretch>
            <a:fillRect/>
          </a:stretch>
        </p:blipFill>
        <p:spPr>
          <a:xfrm>
            <a:off x="2929042" y="1088355"/>
            <a:ext cx="1717463" cy="1961402"/>
          </a:xfrm>
          <a:prstGeom prst="rect">
            <a:avLst/>
          </a:prstGeom>
        </p:spPr>
      </p:pic>
      <p:pic>
        <p:nvPicPr>
          <p:cNvPr id="67" name="Picture 66" descr="A close up of a logo&#10;&#10;Description automatically generated">
            <a:extLst>
              <a:ext uri="{FF2B5EF4-FFF2-40B4-BE49-F238E27FC236}">
                <a16:creationId xmlns:a16="http://schemas.microsoft.com/office/drawing/2014/main" id="{E940C403-6F3F-F349-BD7F-B6CAB9CE2648}"/>
              </a:ext>
            </a:extLst>
          </p:cNvPr>
          <p:cNvPicPr>
            <a:picLocks noChangeAspect="1"/>
          </p:cNvPicPr>
          <p:nvPr/>
        </p:nvPicPr>
        <p:blipFill>
          <a:blip r:embed="rId5"/>
          <a:stretch>
            <a:fillRect/>
          </a:stretch>
        </p:blipFill>
        <p:spPr>
          <a:xfrm>
            <a:off x="5274989" y="1076657"/>
            <a:ext cx="1717463" cy="1980408"/>
          </a:xfrm>
          <a:prstGeom prst="rect">
            <a:avLst/>
          </a:prstGeom>
        </p:spPr>
      </p:pic>
      <p:pic>
        <p:nvPicPr>
          <p:cNvPr id="69" name="Picture 68" descr="A picture containing drawing&#10;&#10;Description automatically generated">
            <a:extLst>
              <a:ext uri="{FF2B5EF4-FFF2-40B4-BE49-F238E27FC236}">
                <a16:creationId xmlns:a16="http://schemas.microsoft.com/office/drawing/2014/main" id="{7BCF185B-2CE6-1741-8D88-4C165C9023A1}"/>
              </a:ext>
            </a:extLst>
          </p:cNvPr>
          <p:cNvPicPr>
            <a:picLocks noChangeAspect="1"/>
          </p:cNvPicPr>
          <p:nvPr/>
        </p:nvPicPr>
        <p:blipFill>
          <a:blip r:embed="rId6"/>
          <a:stretch>
            <a:fillRect/>
          </a:stretch>
        </p:blipFill>
        <p:spPr>
          <a:xfrm>
            <a:off x="7985062" y="1076657"/>
            <a:ext cx="1200276" cy="1972830"/>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A649CC88-FB3B-314B-B77B-F4198D19CC43}"/>
              </a:ext>
            </a:extLst>
          </p:cNvPr>
          <p:cNvPicPr>
            <a:picLocks noChangeAspect="1"/>
          </p:cNvPicPr>
          <p:nvPr/>
        </p:nvPicPr>
        <p:blipFill>
          <a:blip r:embed="rId7"/>
          <a:stretch>
            <a:fillRect/>
          </a:stretch>
        </p:blipFill>
        <p:spPr>
          <a:xfrm>
            <a:off x="10287434" y="1095258"/>
            <a:ext cx="1626858" cy="1949568"/>
          </a:xfrm>
          <a:prstGeom prst="rect">
            <a:avLst/>
          </a:prstGeom>
        </p:spPr>
      </p:pic>
      <p:sp>
        <p:nvSpPr>
          <p:cNvPr id="72" name="TextBox 71">
            <a:extLst>
              <a:ext uri="{FF2B5EF4-FFF2-40B4-BE49-F238E27FC236}">
                <a16:creationId xmlns:a16="http://schemas.microsoft.com/office/drawing/2014/main" id="{45A00E9A-775A-F343-93F5-080AE61D2CCF}"/>
              </a:ext>
            </a:extLst>
          </p:cNvPr>
          <p:cNvSpPr txBox="1"/>
          <p:nvPr/>
        </p:nvSpPr>
        <p:spPr>
          <a:xfrm>
            <a:off x="2201405" y="6219948"/>
            <a:ext cx="10135280"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checking process itself also helps students to secure deeper understanding.</a:t>
            </a:r>
          </a:p>
        </p:txBody>
      </p:sp>
    </p:spTree>
    <p:extLst>
      <p:ext uri="{BB962C8B-B14F-4D97-AF65-F5344CB8AC3E}">
        <p14:creationId xmlns:p14="http://schemas.microsoft.com/office/powerpoint/2010/main" val="30898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COLD CALL, ASKING </a:t>
            </a:r>
            <a:r>
              <a:rPr lang="en-US" sz="2400" b="1" i="1" dirty="0">
                <a:latin typeface="Helvetica Neue" panose="02000503000000020004" pitchFamily="2" charset="0"/>
                <a:ea typeface="Helvetica Neue" panose="02000503000000020004" pitchFamily="2" charset="0"/>
                <a:cs typeface="Helvetica Neue" panose="02000503000000020004" pitchFamily="2" charset="0"/>
              </a:rPr>
              <a:t>WHAT</a:t>
            </a:r>
            <a:r>
              <a:rPr lang="en-US" sz="2400" b="1" dirty="0">
                <a:latin typeface="Helvetica Neue" panose="02000503000000020004" pitchFamily="2" charset="0"/>
                <a:ea typeface="Helvetica Neue" panose="02000503000000020004" pitchFamily="2" charset="0"/>
                <a:cs typeface="Helvetica Neue" panose="02000503000000020004" pitchFamily="2" charset="0"/>
              </a:rPr>
              <a:t>, NOT </a:t>
            </a:r>
            <a:r>
              <a:rPr lang="en-US" sz="2400" b="1" i="1" dirty="0">
                <a:latin typeface="Helvetica Neue" panose="02000503000000020004" pitchFamily="2" charset="0"/>
                <a:ea typeface="Helvetica Neue" panose="02000503000000020004" pitchFamily="2" charset="0"/>
                <a:cs typeface="Helvetica Neue" panose="02000503000000020004" pitchFamily="2" charset="0"/>
              </a:rPr>
              <a:t>IF</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a student to share their thinking. </a:t>
            </a:r>
            <a:r>
              <a:rPr lang="en-US" sz="2200" i="1" dirty="0">
                <a:latin typeface="Helvetica Neue" panose="02000503000000020004" pitchFamily="2" charset="0"/>
                <a:ea typeface="Helvetica Neue" panose="02000503000000020004" pitchFamily="2" charset="0"/>
                <a:cs typeface="Helvetica Neue" panose="02000503000000020004" pitchFamily="2" charset="0"/>
              </a:rPr>
              <a:t>“Louisa, what have you understood?” </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73187" y="3073941"/>
            <a:ext cx="5550901"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This is a much better question than asking </a:t>
            </a:r>
            <a:r>
              <a:rPr lang="en-US" sz="2200" i="1" dirty="0">
                <a:latin typeface="Helvetica Neue" panose="02000503000000020004" pitchFamily="2" charset="0"/>
                <a:ea typeface="Helvetica Neue" panose="02000503000000020004" pitchFamily="2" charset="0"/>
                <a:cs typeface="Helvetica Neue" panose="02000503000000020004" pitchFamily="2" charset="0"/>
              </a:rPr>
              <a:t>“Has everyone understood?” </a:t>
            </a:r>
            <a:r>
              <a:rPr lang="en-US" sz="2200" dirty="0">
                <a:latin typeface="Helvetica Neue" panose="02000503000000020004" pitchFamily="2" charset="0"/>
                <a:ea typeface="Helvetica Neue" panose="02000503000000020004" pitchFamily="2" charset="0"/>
                <a:cs typeface="Helvetica Neue" panose="02000503000000020004" pitchFamily="2" charset="0"/>
              </a:rPr>
              <a:t>or </a:t>
            </a:r>
            <a:r>
              <a:rPr lang="en-US" sz="2200" i="1" dirty="0">
                <a:latin typeface="Helvetica Neue" panose="02000503000000020004" pitchFamily="2" charset="0"/>
                <a:ea typeface="Helvetica Neue" panose="02000503000000020004" pitchFamily="2" charset="0"/>
                <a:cs typeface="Helvetica Neue" panose="02000503000000020004" pitchFamily="2" charset="0"/>
              </a:rPr>
              <a:t>“Louisa, do you understand?”</a:t>
            </a: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0" name="TextBox 39">
            <a:extLst>
              <a:ext uri="{FF2B5EF4-FFF2-40B4-BE49-F238E27FC236}">
                <a16:creationId xmlns:a16="http://schemas.microsoft.com/office/drawing/2014/main" id="{3FF67B67-3A4D-E44A-B9D5-6265543233C8}"/>
              </a:ext>
            </a:extLst>
          </p:cNvPr>
          <p:cNvSpPr txBox="1"/>
          <p:nvPr/>
        </p:nvSpPr>
        <p:spPr>
          <a:xfrm>
            <a:off x="6381849" y="4272065"/>
            <a:ext cx="5550901"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Louisa now has to construct a response that shows what she has understood about the question.</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67F9BAA-F9C8-4C46-8FC7-EE5F69E9FCEF}"/>
              </a:ext>
            </a:extLst>
          </p:cNvPr>
          <p:cNvPicPr>
            <a:picLocks noChangeAspect="1"/>
          </p:cNvPicPr>
          <p:nvPr/>
        </p:nvPicPr>
        <p:blipFill>
          <a:blip r:embed="rId3"/>
          <a:stretch>
            <a:fillRect/>
          </a:stretch>
        </p:blipFill>
        <p:spPr>
          <a:xfrm>
            <a:off x="-12093" y="1499103"/>
            <a:ext cx="6014668" cy="5365669"/>
          </a:xfrm>
          <a:prstGeom prst="rect">
            <a:avLst/>
          </a:prstGeom>
        </p:spPr>
      </p:pic>
    </p:spTree>
    <p:extLst>
      <p:ext uri="{BB962C8B-B14F-4D97-AF65-F5344CB8AC3E}">
        <p14:creationId xmlns:p14="http://schemas.microsoft.com/office/powerpoint/2010/main" val="3455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PROBE WITH A SHORT DIALOGUE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Go beyond accepting a short response. Find out more about what the student thinks, checking that they have understood the material in hand.</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6" name="TextBox 25">
            <a:extLst>
              <a:ext uri="{FF2B5EF4-FFF2-40B4-BE49-F238E27FC236}">
                <a16:creationId xmlns:a16="http://schemas.microsoft.com/office/drawing/2014/main" id="{69D8EBED-A3D3-974A-A916-1552F2895610}"/>
              </a:ext>
            </a:extLst>
          </p:cNvPr>
          <p:cNvSpPr txBox="1"/>
          <p:nvPr/>
        </p:nvSpPr>
        <p:spPr>
          <a:xfrm>
            <a:off x="6372456" y="3828965"/>
            <a:ext cx="5550901" cy="1107996"/>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“That's interesting; what  other reasons could there be; which is the most important; what would happen next?”</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9" name="Picture 28" descr="A close up of a logo&#10;&#10;Description automatically generated">
            <a:extLst>
              <a:ext uri="{FF2B5EF4-FFF2-40B4-BE49-F238E27FC236}">
                <a16:creationId xmlns:a16="http://schemas.microsoft.com/office/drawing/2014/main" id="{A2A5A45C-929A-6A4A-BC03-CB337D687B56}"/>
              </a:ext>
            </a:extLst>
          </p:cNvPr>
          <p:cNvPicPr>
            <a:picLocks noChangeAspect="1"/>
          </p:cNvPicPr>
          <p:nvPr/>
        </p:nvPicPr>
        <p:blipFill>
          <a:blip r:embed="rId3"/>
          <a:stretch>
            <a:fillRect/>
          </a:stretch>
        </p:blipFill>
        <p:spPr>
          <a:xfrm>
            <a:off x="636693" y="1010065"/>
            <a:ext cx="5138420" cy="5868253"/>
          </a:xfrm>
          <a:prstGeom prst="rect">
            <a:avLst/>
          </a:prstGeom>
        </p:spPr>
      </p:pic>
    </p:spTree>
    <p:extLst>
      <p:ext uri="{BB962C8B-B14F-4D97-AF65-F5344CB8AC3E}">
        <p14:creationId xmlns:p14="http://schemas.microsoft.com/office/powerpoint/2010/main" val="36985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FOLLOW-UP WITH MORE CHECKING DIALOGUES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another student and repeat the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process. </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81849" y="308531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They should answer the same question using their previous thinking combined with ideas from the previous exchange.</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37" name="TextBox 36">
            <a:extLst>
              <a:ext uri="{FF2B5EF4-FFF2-40B4-BE49-F238E27FC236}">
                <a16:creationId xmlns:a16="http://schemas.microsoft.com/office/drawing/2014/main" id="{3E1922FB-B563-6549-90AE-25C944F650C7}"/>
              </a:ext>
            </a:extLst>
          </p:cNvPr>
          <p:cNvSpPr txBox="1"/>
          <p:nvPr/>
        </p:nvSpPr>
        <p:spPr>
          <a:xfrm>
            <a:off x="6392822" y="4294807"/>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more responses if you’re looking for a wider range, particularly if the material is challenging or open-ended.</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41" name="Picture 40" descr="A close up of a logo&#10;&#10;Description automatically generated">
            <a:extLst>
              <a:ext uri="{FF2B5EF4-FFF2-40B4-BE49-F238E27FC236}">
                <a16:creationId xmlns:a16="http://schemas.microsoft.com/office/drawing/2014/main" id="{B684E5E5-893F-0D42-8652-F844E0328F9E}"/>
              </a:ext>
            </a:extLst>
          </p:cNvPr>
          <p:cNvPicPr>
            <a:picLocks noChangeAspect="1"/>
          </p:cNvPicPr>
          <p:nvPr/>
        </p:nvPicPr>
        <p:blipFill>
          <a:blip r:embed="rId3"/>
          <a:stretch>
            <a:fillRect/>
          </a:stretch>
        </p:blipFill>
        <p:spPr>
          <a:xfrm>
            <a:off x="377869" y="943918"/>
            <a:ext cx="5128851" cy="5914082"/>
          </a:xfrm>
          <a:prstGeom prst="rect">
            <a:avLst/>
          </a:prstGeom>
        </p:spPr>
      </p:pic>
    </p:spTree>
    <p:extLst>
      <p:ext uri="{BB962C8B-B14F-4D97-AF65-F5344CB8AC3E}">
        <p14:creationId xmlns:p14="http://schemas.microsoft.com/office/powerpoint/2010/main" val="90039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EXPLORE DIFFERENCES AND DETAILS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17369"/>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is rich material in the exploring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differences between student explanations. </a:t>
            </a:r>
          </a:p>
        </p:txBody>
      </p:sp>
      <p:sp>
        <p:nvSpPr>
          <p:cNvPr id="23" name="TextBox 22">
            <a:extLst>
              <a:ext uri="{FF2B5EF4-FFF2-40B4-BE49-F238E27FC236}">
                <a16:creationId xmlns:a16="http://schemas.microsoft.com/office/drawing/2014/main" id="{9A7E0F4A-092A-CB47-AC12-7C1790587382}"/>
              </a:ext>
            </a:extLst>
          </p:cNvPr>
          <p:cNvSpPr txBox="1"/>
          <p:nvPr/>
        </p:nvSpPr>
        <p:spPr>
          <a:xfrm>
            <a:off x="6383056" y="308166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Which answer is more accurate, appropriate or sophisticated? Are there any errors or misconceptions? </a:t>
            </a: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83056" y="4284510"/>
            <a:ext cx="5550901"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Is each alternative answer equally valid?</a:t>
            </a:r>
          </a:p>
        </p:txBody>
      </p:sp>
      <p:pic>
        <p:nvPicPr>
          <p:cNvPr id="42" name="Picture 41" descr="A picture containing drawing&#10;&#10;Description automatically generated">
            <a:extLst>
              <a:ext uri="{FF2B5EF4-FFF2-40B4-BE49-F238E27FC236}">
                <a16:creationId xmlns:a16="http://schemas.microsoft.com/office/drawing/2014/main" id="{B20BF52C-4D37-2542-A8FE-40CE38994184}"/>
              </a:ext>
            </a:extLst>
          </p:cNvPr>
          <p:cNvPicPr>
            <a:picLocks noChangeAspect="1"/>
          </p:cNvPicPr>
          <p:nvPr/>
        </p:nvPicPr>
        <p:blipFill>
          <a:blip r:embed="rId3"/>
          <a:stretch>
            <a:fillRect/>
          </a:stretch>
        </p:blipFill>
        <p:spPr>
          <a:xfrm>
            <a:off x="1003299" y="814190"/>
            <a:ext cx="3677073" cy="6043810"/>
          </a:xfrm>
          <a:prstGeom prst="rect">
            <a:avLst/>
          </a:prstGeom>
        </p:spPr>
      </p:pic>
    </p:spTree>
    <p:extLst>
      <p:ext uri="{BB962C8B-B14F-4D97-AF65-F5344CB8AC3E}">
        <p14:creationId xmlns:p14="http://schemas.microsoft.com/office/powerpoint/2010/main" val="31343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RE-TEACH, DEFER OR MOVE ON</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Decide whether students seem to have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understood to sufficient depth.</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68549" y="3042526"/>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they have, move on or elect to give more challenging questions.</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BA6FCC34-9B46-8040-B368-41C162CE52CC}"/>
              </a:ext>
            </a:extLst>
          </p:cNvPr>
          <p:cNvPicPr>
            <a:picLocks noChangeAspect="1"/>
          </p:cNvPicPr>
          <p:nvPr/>
        </p:nvPicPr>
        <p:blipFill>
          <a:blip r:embed="rId3"/>
          <a:stretch>
            <a:fillRect/>
          </a:stretch>
        </p:blipFill>
        <p:spPr>
          <a:xfrm>
            <a:off x="691159" y="1192725"/>
            <a:ext cx="4727508" cy="5665275"/>
          </a:xfrm>
          <a:prstGeom prst="rect">
            <a:avLst/>
          </a:prstGeom>
        </p:spPr>
      </p:pic>
      <p:sp>
        <p:nvSpPr>
          <p:cNvPr id="42" name="TextBox 41">
            <a:extLst>
              <a:ext uri="{FF2B5EF4-FFF2-40B4-BE49-F238E27FC236}">
                <a16:creationId xmlns:a16="http://schemas.microsoft.com/office/drawing/2014/main" id="{250BC939-67BC-D241-BEC0-2F8836355A57}"/>
              </a:ext>
            </a:extLst>
          </p:cNvPr>
          <p:cNvSpPr txBox="1"/>
          <p:nvPr/>
        </p:nvSpPr>
        <p:spPr>
          <a:xfrm>
            <a:off x="6377573" y="3902147"/>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they have not, go back to re-teach key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aspects or provide more practice.</a:t>
            </a:r>
          </a:p>
        </p:txBody>
      </p:sp>
    </p:spTree>
    <p:extLst>
      <p:ext uri="{BB962C8B-B14F-4D97-AF65-F5344CB8AC3E}">
        <p14:creationId xmlns:p14="http://schemas.microsoft.com/office/powerpoint/2010/main" val="7709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CHECK FOR UNDERSTANDING</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PROBE WITH A SHORT DIALOGUE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COLD CALL, ASKING </a:t>
            </a:r>
            <a:r>
              <a:rPr lang="en-US" sz="1200" b="1" i="1" dirty="0">
                <a:latin typeface="Helvetica Neue" panose="02000503000000020004" pitchFamily="2" charset="0"/>
                <a:ea typeface="Helvetica Neue" panose="02000503000000020004" pitchFamily="2" charset="0"/>
                <a:cs typeface="Helvetica Neue" panose="02000503000000020004" pitchFamily="2" charset="0"/>
              </a:rPr>
              <a:t>WHAT</a:t>
            </a:r>
            <a:r>
              <a:rPr lang="en-US" sz="1200" b="1" dirty="0">
                <a:latin typeface="Helvetica Neue" panose="02000503000000020004" pitchFamily="2" charset="0"/>
                <a:ea typeface="Helvetica Neue" panose="02000503000000020004" pitchFamily="2" charset="0"/>
                <a:cs typeface="Helvetica Neue" panose="02000503000000020004" pitchFamily="2" charset="0"/>
              </a:rPr>
              <a:t>, NOT </a:t>
            </a:r>
            <a:r>
              <a:rPr lang="en-US" sz="1200" b="1" i="1" dirty="0">
                <a:latin typeface="Helvetica Neue" panose="02000503000000020004" pitchFamily="2" charset="0"/>
                <a:ea typeface="Helvetica Neue" panose="02000503000000020004" pitchFamily="2" charset="0"/>
                <a:cs typeface="Helvetica Neue" panose="02000503000000020004" pitchFamily="2" charset="0"/>
              </a:rPr>
              <a:t>IF</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FOLLOW-UP WITH MORE CHECKING DIALOGUES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EXPLORE DIFFERENCES AND DETAILS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RE-TEACH, DEFER OR </a:t>
            </a:r>
          </a:p>
          <a:p>
            <a:r>
              <a:rPr lang="en-US" sz="1200" b="1" dirty="0">
                <a:latin typeface="Helvetica Neue" panose="02000503000000020004" pitchFamily="2" charset="0"/>
                <a:ea typeface="Helvetica Neue" panose="02000503000000020004" pitchFamily="2" charset="0"/>
                <a:cs typeface="Helvetica Neue" panose="02000503000000020004" pitchFamily="2" charset="0"/>
              </a:rPr>
              <a:t>MOVE ON</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388" y="4311679"/>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 central idea in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Rosenshine’s</a:t>
            </a:r>
            <a:r>
              <a:rPr lang="en-US" sz="2000" dirty="0">
                <a:latin typeface="Helvetica Neue" panose="02000503000000020004" pitchFamily="2" charset="0"/>
                <a:ea typeface="Helvetica Neue" panose="02000503000000020004" pitchFamily="2" charset="0"/>
                <a:cs typeface="Helvetica Neue" panose="02000503000000020004" pitchFamily="2" charset="0"/>
              </a:rPr>
              <a:t> Principles is that more effective teachers systematically check for understanding from students.</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14581" y="5050342"/>
            <a:ext cx="9942358"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We can’t assume students understand unless we get feedback telling us what they have understood.</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9388" y="5789910"/>
            <a:ext cx="974863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information we receive informs the next steps in a learning sequence.</a:t>
            </a:r>
          </a:p>
        </p:txBody>
      </p:sp>
      <p:pic>
        <p:nvPicPr>
          <p:cNvPr id="63" name="Picture 62" descr="A picture containing drawing&#10;&#10;Description automatically generated">
            <a:extLst>
              <a:ext uri="{FF2B5EF4-FFF2-40B4-BE49-F238E27FC236}">
                <a16:creationId xmlns:a16="http://schemas.microsoft.com/office/drawing/2014/main" id="{AEB96D14-DAF2-714C-A07B-B7B994254947}"/>
              </a:ext>
            </a:extLst>
          </p:cNvPr>
          <p:cNvPicPr>
            <a:picLocks noChangeAspect="1"/>
          </p:cNvPicPr>
          <p:nvPr/>
        </p:nvPicPr>
        <p:blipFill>
          <a:blip r:embed="rId3"/>
          <a:stretch>
            <a:fillRect/>
          </a:stretch>
        </p:blipFill>
        <p:spPr>
          <a:xfrm>
            <a:off x="384725" y="1523999"/>
            <a:ext cx="1718495" cy="1533065"/>
          </a:xfrm>
          <a:prstGeom prst="rect">
            <a:avLst/>
          </a:prstGeom>
        </p:spPr>
      </p:pic>
      <p:pic>
        <p:nvPicPr>
          <p:cNvPr id="65" name="Picture 64" descr="A close up of a logo&#10;&#10;Description automatically generated">
            <a:extLst>
              <a:ext uri="{FF2B5EF4-FFF2-40B4-BE49-F238E27FC236}">
                <a16:creationId xmlns:a16="http://schemas.microsoft.com/office/drawing/2014/main" id="{C4258CFE-B119-D148-9D60-69D4A1139986}"/>
              </a:ext>
            </a:extLst>
          </p:cNvPr>
          <p:cNvPicPr>
            <a:picLocks noChangeAspect="1"/>
          </p:cNvPicPr>
          <p:nvPr/>
        </p:nvPicPr>
        <p:blipFill>
          <a:blip r:embed="rId4"/>
          <a:stretch>
            <a:fillRect/>
          </a:stretch>
        </p:blipFill>
        <p:spPr>
          <a:xfrm>
            <a:off x="2929042" y="1088355"/>
            <a:ext cx="1717463" cy="1961402"/>
          </a:xfrm>
          <a:prstGeom prst="rect">
            <a:avLst/>
          </a:prstGeom>
        </p:spPr>
      </p:pic>
      <p:pic>
        <p:nvPicPr>
          <p:cNvPr id="67" name="Picture 66" descr="A close up of a logo&#10;&#10;Description automatically generated">
            <a:extLst>
              <a:ext uri="{FF2B5EF4-FFF2-40B4-BE49-F238E27FC236}">
                <a16:creationId xmlns:a16="http://schemas.microsoft.com/office/drawing/2014/main" id="{E940C403-6F3F-F349-BD7F-B6CAB9CE2648}"/>
              </a:ext>
            </a:extLst>
          </p:cNvPr>
          <p:cNvPicPr>
            <a:picLocks noChangeAspect="1"/>
          </p:cNvPicPr>
          <p:nvPr/>
        </p:nvPicPr>
        <p:blipFill>
          <a:blip r:embed="rId5"/>
          <a:stretch>
            <a:fillRect/>
          </a:stretch>
        </p:blipFill>
        <p:spPr>
          <a:xfrm>
            <a:off x="5274989" y="1076657"/>
            <a:ext cx="1717463" cy="1980408"/>
          </a:xfrm>
          <a:prstGeom prst="rect">
            <a:avLst/>
          </a:prstGeom>
        </p:spPr>
      </p:pic>
      <p:pic>
        <p:nvPicPr>
          <p:cNvPr id="69" name="Picture 68" descr="A picture containing drawing&#10;&#10;Description automatically generated">
            <a:extLst>
              <a:ext uri="{FF2B5EF4-FFF2-40B4-BE49-F238E27FC236}">
                <a16:creationId xmlns:a16="http://schemas.microsoft.com/office/drawing/2014/main" id="{7BCF185B-2CE6-1741-8D88-4C165C9023A1}"/>
              </a:ext>
            </a:extLst>
          </p:cNvPr>
          <p:cNvPicPr>
            <a:picLocks noChangeAspect="1"/>
          </p:cNvPicPr>
          <p:nvPr/>
        </p:nvPicPr>
        <p:blipFill>
          <a:blip r:embed="rId6"/>
          <a:stretch>
            <a:fillRect/>
          </a:stretch>
        </p:blipFill>
        <p:spPr>
          <a:xfrm>
            <a:off x="7985062" y="1076657"/>
            <a:ext cx="1200276" cy="1972830"/>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A649CC88-FB3B-314B-B77B-F4198D19CC43}"/>
              </a:ext>
            </a:extLst>
          </p:cNvPr>
          <p:cNvPicPr>
            <a:picLocks noChangeAspect="1"/>
          </p:cNvPicPr>
          <p:nvPr/>
        </p:nvPicPr>
        <p:blipFill>
          <a:blip r:embed="rId7"/>
          <a:stretch>
            <a:fillRect/>
          </a:stretch>
        </p:blipFill>
        <p:spPr>
          <a:xfrm>
            <a:off x="10287434" y="1095258"/>
            <a:ext cx="1626858" cy="1949568"/>
          </a:xfrm>
          <a:prstGeom prst="rect">
            <a:avLst/>
          </a:prstGeom>
        </p:spPr>
      </p:pic>
      <p:sp>
        <p:nvSpPr>
          <p:cNvPr id="72" name="TextBox 71">
            <a:extLst>
              <a:ext uri="{FF2B5EF4-FFF2-40B4-BE49-F238E27FC236}">
                <a16:creationId xmlns:a16="http://schemas.microsoft.com/office/drawing/2014/main" id="{45A00E9A-775A-F343-93F5-080AE61D2CCF}"/>
              </a:ext>
            </a:extLst>
          </p:cNvPr>
          <p:cNvSpPr txBox="1"/>
          <p:nvPr/>
        </p:nvSpPr>
        <p:spPr>
          <a:xfrm>
            <a:off x="2204965" y="6207065"/>
            <a:ext cx="10135280"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checking process itself also helps students to secure deeper understanding.</a:t>
            </a:r>
          </a:p>
        </p:txBody>
      </p:sp>
    </p:spTree>
    <p:extLst>
      <p:ext uri="{BB962C8B-B14F-4D97-AF65-F5344CB8AC3E}">
        <p14:creationId xmlns:p14="http://schemas.microsoft.com/office/powerpoint/2010/main" val="1918513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BETTER</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310584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13143"/>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ACKNOWLEDGE THE FIRST RESPONSE</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5021"/>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GIVE SUPPORTIVE FORMATIVE FEEDBACK</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INVITE STUDENT TO </a:t>
            </a:r>
            <a:r>
              <a:rPr lang="en-US" sz="1100" b="1" i="1" dirty="0">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RESPOND TO THE IMPROVED RESPONSE</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6" name="Picture 35" descr="A close up of a sign&#10;&#10;Description automatically generated">
            <a:extLst>
              <a:ext uri="{FF2B5EF4-FFF2-40B4-BE49-F238E27FC236}">
                <a16:creationId xmlns:a16="http://schemas.microsoft.com/office/drawing/2014/main" id="{ADB873BD-B7E0-0349-8FD8-205F0B3E1BFC}"/>
              </a:ext>
            </a:extLst>
          </p:cNvPr>
          <p:cNvPicPr>
            <a:picLocks noChangeAspect="1"/>
          </p:cNvPicPr>
          <p:nvPr/>
        </p:nvPicPr>
        <p:blipFill>
          <a:blip r:embed="rId3"/>
          <a:stretch>
            <a:fillRect/>
          </a:stretch>
        </p:blipFill>
        <p:spPr>
          <a:xfrm>
            <a:off x="737279" y="977484"/>
            <a:ext cx="5738507" cy="5885645"/>
          </a:xfrm>
          <a:prstGeom prst="rect">
            <a:avLst/>
          </a:prstGeom>
        </p:spPr>
      </p:pic>
    </p:spTree>
    <p:extLst>
      <p:ext uri="{BB962C8B-B14F-4D97-AF65-F5344CB8AC3E}">
        <p14:creationId xmlns:p14="http://schemas.microsoft.com/office/powerpoint/2010/main" val="1572617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ACKNOWLEDGE THE FIRST RESPONSE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SUPPORTIVE FORMATIVE FEEDBACK</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INVITE STUDENT TO </a:t>
            </a:r>
            <a:r>
              <a:rPr lang="en-US" sz="1200" b="1" i="1" dirty="0">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RESPOND TO THE IMPROVED RESPONSE</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supports students to produce high quality verbal responses.</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01405" y="4718265"/>
            <a:ext cx="9942358"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If you accept shallow responses without further development, students will assume half-formed answers are the norm.</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9625" y="5433476"/>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However, unless you allow students to offer their more basic ideas, you can deter them from trying in future.</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191689" y="6141362"/>
            <a:ext cx="10135280"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With </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Say It Again Better, </a:t>
            </a:r>
            <a:r>
              <a:rPr lang="en-US" sz="2000" dirty="0">
                <a:latin typeface="Helvetica Neue" panose="02000503000000020004" pitchFamily="2" charset="0"/>
                <a:ea typeface="Helvetica Neue" panose="02000503000000020004" pitchFamily="2" charset="0"/>
                <a:cs typeface="Helvetica Neue" panose="02000503000000020004" pitchFamily="2" charset="0"/>
              </a:rPr>
              <a:t>you accept initial responses but develop them each time.</a:t>
            </a:r>
          </a:p>
        </p:txBody>
      </p:sp>
      <p:pic>
        <p:nvPicPr>
          <p:cNvPr id="10" name="Picture 9" descr="A picture containing drawing, light&#10;&#10;Description automatically generated">
            <a:extLst>
              <a:ext uri="{FF2B5EF4-FFF2-40B4-BE49-F238E27FC236}">
                <a16:creationId xmlns:a16="http://schemas.microsoft.com/office/drawing/2014/main" id="{A1F1487D-CC0C-8243-AF97-7952F09831E7}"/>
              </a:ext>
            </a:extLst>
          </p:cNvPr>
          <p:cNvPicPr>
            <a:picLocks noChangeAspect="1"/>
          </p:cNvPicPr>
          <p:nvPr/>
        </p:nvPicPr>
        <p:blipFill>
          <a:blip r:embed="rId3"/>
          <a:stretch>
            <a:fillRect/>
          </a:stretch>
        </p:blipFill>
        <p:spPr>
          <a:xfrm>
            <a:off x="415299" y="1128831"/>
            <a:ext cx="1374864" cy="1795469"/>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77790DB2-8261-6F4E-9838-7C5ED75E4164}"/>
              </a:ext>
            </a:extLst>
          </p:cNvPr>
          <p:cNvPicPr>
            <a:picLocks noChangeAspect="1"/>
          </p:cNvPicPr>
          <p:nvPr/>
        </p:nvPicPr>
        <p:blipFill>
          <a:blip r:embed="rId4"/>
          <a:stretch>
            <a:fillRect/>
          </a:stretch>
        </p:blipFill>
        <p:spPr>
          <a:xfrm>
            <a:off x="3100578" y="1180346"/>
            <a:ext cx="1172042" cy="1795469"/>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E01A1D29-8733-544D-8D04-0FDDC77FCCCE}"/>
              </a:ext>
            </a:extLst>
          </p:cNvPr>
          <p:cNvPicPr>
            <a:picLocks noChangeAspect="1"/>
          </p:cNvPicPr>
          <p:nvPr/>
        </p:nvPicPr>
        <p:blipFill>
          <a:blip r:embed="rId5"/>
          <a:stretch>
            <a:fillRect/>
          </a:stretch>
        </p:blipFill>
        <p:spPr>
          <a:xfrm>
            <a:off x="5492749" y="1128831"/>
            <a:ext cx="1380225" cy="1915994"/>
          </a:xfrm>
          <a:prstGeom prst="rect">
            <a:avLst/>
          </a:prstGeom>
        </p:spPr>
      </p:pic>
      <p:pic>
        <p:nvPicPr>
          <p:cNvPr id="37" name="Picture 36" descr="A close up of a sign&#10;&#10;Description automatically generated">
            <a:extLst>
              <a:ext uri="{FF2B5EF4-FFF2-40B4-BE49-F238E27FC236}">
                <a16:creationId xmlns:a16="http://schemas.microsoft.com/office/drawing/2014/main" id="{8FC78BA9-7D52-4747-A7D2-A54C14D45B7C}"/>
              </a:ext>
            </a:extLst>
          </p:cNvPr>
          <p:cNvPicPr>
            <a:picLocks noChangeAspect="1"/>
          </p:cNvPicPr>
          <p:nvPr/>
        </p:nvPicPr>
        <p:blipFill>
          <a:blip r:embed="rId6"/>
          <a:stretch>
            <a:fillRect/>
          </a:stretch>
        </p:blipFill>
        <p:spPr>
          <a:xfrm>
            <a:off x="7695128" y="1179343"/>
            <a:ext cx="1823490" cy="1870245"/>
          </a:xfrm>
          <a:prstGeom prst="rect">
            <a:avLst/>
          </a:prstGeom>
        </p:spPr>
      </p:pic>
      <p:pic>
        <p:nvPicPr>
          <p:cNvPr id="39" name="Picture 38" descr="A drawing of a cartoon character&#10;&#10;Description automatically generated">
            <a:extLst>
              <a:ext uri="{FF2B5EF4-FFF2-40B4-BE49-F238E27FC236}">
                <a16:creationId xmlns:a16="http://schemas.microsoft.com/office/drawing/2014/main" id="{3913683A-23E9-1B42-91C0-2A11ED6635BD}"/>
              </a:ext>
            </a:extLst>
          </p:cNvPr>
          <p:cNvPicPr>
            <a:picLocks noChangeAspect="1"/>
          </p:cNvPicPr>
          <p:nvPr/>
        </p:nvPicPr>
        <p:blipFill>
          <a:blip r:embed="rId7"/>
          <a:stretch>
            <a:fillRect/>
          </a:stretch>
        </p:blipFill>
        <p:spPr>
          <a:xfrm>
            <a:off x="10160927" y="1142723"/>
            <a:ext cx="1617533" cy="1833092"/>
          </a:xfrm>
          <a:prstGeom prst="rect">
            <a:avLst/>
          </a:prstGeom>
        </p:spPr>
      </p:pic>
    </p:spTree>
    <p:extLst>
      <p:ext uri="{BB962C8B-B14F-4D97-AF65-F5344CB8AC3E}">
        <p14:creationId xmlns:p14="http://schemas.microsoft.com/office/powerpoint/2010/main" val="29214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THE CLASS THE QUESTION</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Ask a question aimed at everyone in the room, giving them all a chance to consider the answer, checking their understanding.</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52198" y="3386137"/>
            <a:ext cx="5550901" cy="430887"/>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Don’t accept hands up or calling out.</a:t>
            </a: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0" name="TextBox 39">
            <a:extLst>
              <a:ext uri="{FF2B5EF4-FFF2-40B4-BE49-F238E27FC236}">
                <a16:creationId xmlns:a16="http://schemas.microsoft.com/office/drawing/2014/main" id="{3FF67B67-3A4D-E44A-B9D5-6265543233C8}"/>
              </a:ext>
            </a:extLst>
          </p:cNvPr>
          <p:cNvSpPr txBox="1"/>
          <p:nvPr/>
        </p:nvSpPr>
        <p:spPr>
          <a:xfrm>
            <a:off x="6377574" y="3904675"/>
            <a:ext cx="5550901"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Cold Calling tells all students to be prepared to give their answers.</a:t>
            </a:r>
          </a:p>
        </p:txBody>
      </p:sp>
      <p:pic>
        <p:nvPicPr>
          <p:cNvPr id="39" name="Picture 38" descr="A picture containing light&#10;&#10;Description automatically generated">
            <a:extLst>
              <a:ext uri="{FF2B5EF4-FFF2-40B4-BE49-F238E27FC236}">
                <a16:creationId xmlns:a16="http://schemas.microsoft.com/office/drawing/2014/main" id="{B6248778-14F2-7144-8F74-D567B30352E4}"/>
              </a:ext>
            </a:extLst>
          </p:cNvPr>
          <p:cNvPicPr>
            <a:picLocks noChangeAspect="1"/>
          </p:cNvPicPr>
          <p:nvPr/>
        </p:nvPicPr>
        <p:blipFill>
          <a:blip r:embed="rId2"/>
          <a:stretch>
            <a:fillRect/>
          </a:stretch>
        </p:blipFill>
        <p:spPr>
          <a:xfrm>
            <a:off x="571500" y="1127502"/>
            <a:ext cx="4153720" cy="5254593"/>
          </a:xfrm>
          <a:prstGeom prst="rect">
            <a:avLst/>
          </a:prstGeom>
        </p:spPr>
      </p:pic>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3"/>
          <a:stretch>
            <a:fillRect/>
          </a:stretch>
        </p:blipFill>
        <p:spPr>
          <a:xfrm>
            <a:off x="6479946" y="6300650"/>
            <a:ext cx="5442538" cy="368438"/>
          </a:xfrm>
          <a:prstGeom prst="rect">
            <a:avLst/>
          </a:prstGeom>
        </p:spPr>
      </p:pic>
    </p:spTree>
    <p:extLst>
      <p:ext uri="{BB962C8B-B14F-4D97-AF65-F5344CB8AC3E}">
        <p14:creationId xmlns:p14="http://schemas.microsoft.com/office/powerpoint/2010/main" val="14603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one of the questioning techniques to invite students to think about the material and to prepare to respond. This might include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Cold Calling</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Think, Pair, Share</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Check for Understanding</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0" name="TextBox 39">
            <a:extLst>
              <a:ext uri="{FF2B5EF4-FFF2-40B4-BE49-F238E27FC236}">
                <a16:creationId xmlns:a16="http://schemas.microsoft.com/office/drawing/2014/main" id="{3FF67B67-3A4D-E44A-B9D5-6265543233C8}"/>
              </a:ext>
            </a:extLst>
          </p:cNvPr>
          <p:cNvSpPr txBox="1"/>
          <p:nvPr/>
        </p:nvSpPr>
        <p:spPr>
          <a:xfrm>
            <a:off x="6381836" y="4065347"/>
            <a:ext cx="5550901"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 more demanding the question, the more important this technique will be.</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4" name="Picture 23" descr="A picture containing drawing, light&#10;&#10;Description automatically generated">
            <a:extLst>
              <a:ext uri="{FF2B5EF4-FFF2-40B4-BE49-F238E27FC236}">
                <a16:creationId xmlns:a16="http://schemas.microsoft.com/office/drawing/2014/main" id="{8E0AED8C-47EC-754E-A921-0D8133A662E9}"/>
              </a:ext>
            </a:extLst>
          </p:cNvPr>
          <p:cNvPicPr>
            <a:picLocks noChangeAspect="1"/>
          </p:cNvPicPr>
          <p:nvPr/>
        </p:nvPicPr>
        <p:blipFill>
          <a:blip r:embed="rId3"/>
          <a:stretch>
            <a:fillRect/>
          </a:stretch>
        </p:blipFill>
        <p:spPr>
          <a:xfrm>
            <a:off x="787400" y="1117316"/>
            <a:ext cx="4327302" cy="5651130"/>
          </a:xfrm>
          <a:prstGeom prst="rect">
            <a:avLst/>
          </a:prstGeom>
        </p:spPr>
      </p:pic>
    </p:spTree>
    <p:extLst>
      <p:ext uri="{BB962C8B-B14F-4D97-AF65-F5344CB8AC3E}">
        <p14:creationId xmlns:p14="http://schemas.microsoft.com/office/powerpoint/2010/main" val="11188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ACKNOWLEDGE THE FIRST RESPONSE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When a student gives a response, be as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positive as possible about their offering.</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39201943-4817-9149-83F0-5C936DF4B877}"/>
              </a:ext>
            </a:extLst>
          </p:cNvPr>
          <p:cNvPicPr>
            <a:picLocks noChangeAspect="1"/>
          </p:cNvPicPr>
          <p:nvPr/>
        </p:nvPicPr>
        <p:blipFill>
          <a:blip r:embed="rId3"/>
          <a:stretch>
            <a:fillRect/>
          </a:stretch>
        </p:blipFill>
        <p:spPr>
          <a:xfrm>
            <a:off x="1126901" y="1258494"/>
            <a:ext cx="3506327" cy="5371396"/>
          </a:xfrm>
          <a:prstGeom prst="rect">
            <a:avLst/>
          </a:prstGeom>
        </p:spPr>
      </p:pic>
      <p:sp>
        <p:nvSpPr>
          <p:cNvPr id="24" name="TextBox 23">
            <a:extLst>
              <a:ext uri="{FF2B5EF4-FFF2-40B4-BE49-F238E27FC236}">
                <a16:creationId xmlns:a16="http://schemas.microsoft.com/office/drawing/2014/main" id="{B8EC12D8-EDDC-E64C-9C68-D4832595701A}"/>
              </a:ext>
            </a:extLst>
          </p:cNvPr>
          <p:cNvSpPr txBox="1"/>
          <p:nvPr/>
        </p:nvSpPr>
        <p:spPr>
          <a:xfrm>
            <a:off x="6364697" y="3059915"/>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it is a half-formed answer: </a:t>
            </a:r>
            <a:r>
              <a:rPr lang="en-US" sz="2200" i="1" dirty="0">
                <a:latin typeface="Helvetica Neue" panose="02000503000000020004" pitchFamily="2" charset="0"/>
                <a:ea typeface="Helvetica Neue" panose="02000503000000020004" pitchFamily="2" charset="0"/>
                <a:cs typeface="Helvetica Neue" panose="02000503000000020004" pitchFamily="2" charset="0"/>
              </a:rPr>
              <a:t>“Yes, OK, that’s a good start. But let’s develop it further.”</a:t>
            </a:r>
          </a:p>
        </p:txBody>
      </p:sp>
      <p:sp>
        <p:nvSpPr>
          <p:cNvPr id="25" name="TextBox 24">
            <a:extLst>
              <a:ext uri="{FF2B5EF4-FFF2-40B4-BE49-F238E27FC236}">
                <a16:creationId xmlns:a16="http://schemas.microsoft.com/office/drawing/2014/main" id="{4FFEE4D4-48FC-BF46-9764-8291D4B5813D}"/>
              </a:ext>
            </a:extLst>
          </p:cNvPr>
          <p:cNvSpPr txBox="1"/>
          <p:nvPr/>
        </p:nvSpPr>
        <p:spPr>
          <a:xfrm>
            <a:off x="6377574" y="4235214"/>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they are simply wrong: “</a:t>
            </a:r>
            <a:r>
              <a:rPr lang="en-US" sz="2200" i="1" dirty="0">
                <a:latin typeface="Helvetica Neue" panose="02000503000000020004" pitchFamily="2" charset="0"/>
                <a:ea typeface="Helvetica Neue" panose="02000503000000020004" pitchFamily="2" charset="0"/>
                <a:cs typeface="Helvetica Neue" panose="02000503000000020004" pitchFamily="2" charset="0"/>
              </a:rPr>
              <a:t>Good try but that’s not quite it; let’s see how we can get it right.”</a:t>
            </a:r>
          </a:p>
        </p:txBody>
      </p:sp>
    </p:spTree>
    <p:extLst>
      <p:ext uri="{BB962C8B-B14F-4D97-AF65-F5344CB8AC3E}">
        <p14:creationId xmlns:p14="http://schemas.microsoft.com/office/powerpoint/2010/main" val="143349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GIVE SUPPORTIVE FORMATIVE FEEDBACK</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Invite the student to consider specific ways the response could be improved.</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65560" y="3039146"/>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“What's the more formal/technical term for that idea?”</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37" name="TextBox 36">
            <a:extLst>
              <a:ext uri="{FF2B5EF4-FFF2-40B4-BE49-F238E27FC236}">
                <a16:creationId xmlns:a16="http://schemas.microsoft.com/office/drawing/2014/main" id="{3E1922FB-B563-6549-90AE-25C944F650C7}"/>
              </a:ext>
            </a:extLst>
          </p:cNvPr>
          <p:cNvSpPr txBox="1"/>
          <p:nvPr/>
        </p:nvSpPr>
        <p:spPr>
          <a:xfrm>
            <a:off x="6377574" y="3863920"/>
            <a:ext cx="5550901" cy="1107996"/>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“Does the graph just ‘go up’ or is there a more complex pattern you could describe?”</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ACC11FC0-2952-2A43-8182-6BD4FA31236E}"/>
              </a:ext>
            </a:extLst>
          </p:cNvPr>
          <p:cNvPicPr>
            <a:picLocks noChangeAspect="1"/>
          </p:cNvPicPr>
          <p:nvPr/>
        </p:nvPicPr>
        <p:blipFill>
          <a:blip r:embed="rId3"/>
          <a:stretch>
            <a:fillRect/>
          </a:stretch>
        </p:blipFill>
        <p:spPr>
          <a:xfrm>
            <a:off x="1217054" y="1127502"/>
            <a:ext cx="4129774" cy="5732850"/>
          </a:xfrm>
          <a:prstGeom prst="rect">
            <a:avLst/>
          </a:prstGeom>
        </p:spPr>
      </p:pic>
    </p:spTree>
    <p:extLst>
      <p:ext uri="{BB962C8B-B14F-4D97-AF65-F5344CB8AC3E}">
        <p14:creationId xmlns:p14="http://schemas.microsoft.com/office/powerpoint/2010/main" val="31835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INVITE STUDENT TO </a:t>
            </a:r>
            <a:r>
              <a:rPr lang="en-US" sz="2400" b="1" i="1" dirty="0">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3" y="2210189"/>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Explore what a better answer might include then ask the same student to have another attempt — </a:t>
            </a:r>
            <a:r>
              <a:rPr lang="en-US" sz="2200" i="1" dirty="0">
                <a:latin typeface="Helvetica Neue" panose="02000503000000020004" pitchFamily="2" charset="0"/>
                <a:ea typeface="Helvetica Neue" panose="02000503000000020004" pitchFamily="2" charset="0"/>
                <a:cs typeface="Helvetica Neue" panose="02000503000000020004" pitchFamily="2" charset="0"/>
              </a:rPr>
              <a:t>“OK, now, try to say it again better.”</a:t>
            </a: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56295" y="3737491"/>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giving the improved answer, you can check they’ve understood at the same time as giving them an opportunity for practice.</a:t>
            </a:r>
          </a:p>
        </p:txBody>
      </p:sp>
      <p:pic>
        <p:nvPicPr>
          <p:cNvPr id="37" name="Picture 36" descr="A close up of a sign&#10;&#10;Description automatically generated">
            <a:extLst>
              <a:ext uri="{FF2B5EF4-FFF2-40B4-BE49-F238E27FC236}">
                <a16:creationId xmlns:a16="http://schemas.microsoft.com/office/drawing/2014/main" id="{0A8F9E4D-D4E2-4E43-8928-8B51D122E0B9}"/>
              </a:ext>
            </a:extLst>
          </p:cNvPr>
          <p:cNvPicPr>
            <a:picLocks noChangeAspect="1"/>
          </p:cNvPicPr>
          <p:nvPr/>
        </p:nvPicPr>
        <p:blipFill>
          <a:blip r:embed="rId3"/>
          <a:stretch>
            <a:fillRect/>
          </a:stretch>
        </p:blipFill>
        <p:spPr>
          <a:xfrm>
            <a:off x="809223" y="1455868"/>
            <a:ext cx="5286777" cy="5422332"/>
          </a:xfrm>
          <a:prstGeom prst="rect">
            <a:avLst/>
          </a:prstGeom>
        </p:spPr>
      </p:pic>
    </p:spTree>
    <p:extLst>
      <p:ext uri="{BB962C8B-B14F-4D97-AF65-F5344CB8AC3E}">
        <p14:creationId xmlns:p14="http://schemas.microsoft.com/office/powerpoint/2010/main" val="13473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RESPOND TO THE IMPROVED RESPONSE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Decide if the improved response is sufficiently improved to warrant simple affirmative praise before moving on or whether there is value in adding more detail.</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2" name="TextBox 41">
            <a:extLst>
              <a:ext uri="{FF2B5EF4-FFF2-40B4-BE49-F238E27FC236}">
                <a16:creationId xmlns:a16="http://schemas.microsoft.com/office/drawing/2014/main" id="{250BC939-67BC-D241-BEC0-2F8836355A57}"/>
              </a:ext>
            </a:extLst>
          </p:cNvPr>
          <p:cNvSpPr txBox="1"/>
          <p:nvPr/>
        </p:nvSpPr>
        <p:spPr>
          <a:xfrm>
            <a:off x="6385690" y="4042230"/>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effect is to demonstrate to students that they are capable of excellent responses; in time it is likely to become more common to produce them first time around.</a:t>
            </a:r>
          </a:p>
        </p:txBody>
      </p:sp>
      <p:pic>
        <p:nvPicPr>
          <p:cNvPr id="28" name="Picture 27" descr="A drawing of a cartoon character&#10;&#10;Description automatically generated">
            <a:extLst>
              <a:ext uri="{FF2B5EF4-FFF2-40B4-BE49-F238E27FC236}">
                <a16:creationId xmlns:a16="http://schemas.microsoft.com/office/drawing/2014/main" id="{F7679A41-A353-BD4C-9ADF-B72F5D45CC82}"/>
              </a:ext>
            </a:extLst>
          </p:cNvPr>
          <p:cNvPicPr>
            <a:picLocks noChangeAspect="1"/>
          </p:cNvPicPr>
          <p:nvPr/>
        </p:nvPicPr>
        <p:blipFill>
          <a:blip r:embed="rId3"/>
          <a:stretch>
            <a:fillRect/>
          </a:stretch>
        </p:blipFill>
        <p:spPr>
          <a:xfrm>
            <a:off x="460375" y="1079992"/>
            <a:ext cx="5004173" cy="5671049"/>
          </a:xfrm>
          <a:prstGeom prst="rect">
            <a:avLst/>
          </a:prstGeom>
        </p:spPr>
      </p:pic>
    </p:spTree>
    <p:extLst>
      <p:ext uri="{BB962C8B-B14F-4D97-AF65-F5344CB8AC3E}">
        <p14:creationId xmlns:p14="http://schemas.microsoft.com/office/powerpoint/2010/main" val="40065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ACKNOWLEDGE THE FIRST RESPONSE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SUPPORTIVE FORMATIVE FEEDBACK</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INVITE STUDENT TO </a:t>
            </a:r>
            <a:r>
              <a:rPr lang="en-US" sz="1200" b="1" i="1" dirty="0">
                <a:latin typeface="Helvetica Neue" panose="02000503000000020004" pitchFamily="2" charset="0"/>
                <a:ea typeface="Helvetica Neue" panose="02000503000000020004" pitchFamily="2" charset="0"/>
                <a:cs typeface="Helvetica Neue" panose="02000503000000020004" pitchFamily="2" charset="0"/>
              </a:rPr>
              <a:t>“SAY IT AGAIN BETTER”</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RESPOND TO THE IMPROVED RESPONSE</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supports students to produce high quality verbal responses.</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01405" y="4709074"/>
            <a:ext cx="9942358"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If you accept shallow responses without further development, students will assume half-formed answers are the norm.</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1405" y="5426314"/>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However, unless you allow students to offer their more basic ideas, you can deter them from trying in future.</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5" y="6143554"/>
            <a:ext cx="10135280"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With </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Say It Again Better, </a:t>
            </a:r>
            <a:r>
              <a:rPr lang="en-US" sz="2000" dirty="0">
                <a:latin typeface="Helvetica Neue" panose="02000503000000020004" pitchFamily="2" charset="0"/>
                <a:ea typeface="Helvetica Neue" panose="02000503000000020004" pitchFamily="2" charset="0"/>
                <a:cs typeface="Helvetica Neue" panose="02000503000000020004" pitchFamily="2" charset="0"/>
              </a:rPr>
              <a:t>you accept initial responses but develop them each time.</a:t>
            </a:r>
          </a:p>
        </p:txBody>
      </p:sp>
      <p:pic>
        <p:nvPicPr>
          <p:cNvPr id="10" name="Picture 9" descr="A picture containing drawing, light&#10;&#10;Description automatically generated">
            <a:extLst>
              <a:ext uri="{FF2B5EF4-FFF2-40B4-BE49-F238E27FC236}">
                <a16:creationId xmlns:a16="http://schemas.microsoft.com/office/drawing/2014/main" id="{A1F1487D-CC0C-8243-AF97-7952F09831E7}"/>
              </a:ext>
            </a:extLst>
          </p:cNvPr>
          <p:cNvPicPr>
            <a:picLocks noChangeAspect="1"/>
          </p:cNvPicPr>
          <p:nvPr/>
        </p:nvPicPr>
        <p:blipFill>
          <a:blip r:embed="rId3"/>
          <a:stretch>
            <a:fillRect/>
          </a:stretch>
        </p:blipFill>
        <p:spPr>
          <a:xfrm>
            <a:off x="415299" y="1128831"/>
            <a:ext cx="1374864" cy="1795469"/>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77790DB2-8261-6F4E-9838-7C5ED75E4164}"/>
              </a:ext>
            </a:extLst>
          </p:cNvPr>
          <p:cNvPicPr>
            <a:picLocks noChangeAspect="1"/>
          </p:cNvPicPr>
          <p:nvPr/>
        </p:nvPicPr>
        <p:blipFill>
          <a:blip r:embed="rId4"/>
          <a:stretch>
            <a:fillRect/>
          </a:stretch>
        </p:blipFill>
        <p:spPr>
          <a:xfrm>
            <a:off x="3100578" y="1180346"/>
            <a:ext cx="1172042" cy="1795469"/>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E01A1D29-8733-544D-8D04-0FDDC77FCCCE}"/>
              </a:ext>
            </a:extLst>
          </p:cNvPr>
          <p:cNvPicPr>
            <a:picLocks noChangeAspect="1"/>
          </p:cNvPicPr>
          <p:nvPr/>
        </p:nvPicPr>
        <p:blipFill>
          <a:blip r:embed="rId5"/>
          <a:stretch>
            <a:fillRect/>
          </a:stretch>
        </p:blipFill>
        <p:spPr>
          <a:xfrm>
            <a:off x="5492749" y="1128831"/>
            <a:ext cx="1380225" cy="1915994"/>
          </a:xfrm>
          <a:prstGeom prst="rect">
            <a:avLst/>
          </a:prstGeom>
        </p:spPr>
      </p:pic>
      <p:pic>
        <p:nvPicPr>
          <p:cNvPr id="37" name="Picture 36" descr="A close up of a sign&#10;&#10;Description automatically generated">
            <a:extLst>
              <a:ext uri="{FF2B5EF4-FFF2-40B4-BE49-F238E27FC236}">
                <a16:creationId xmlns:a16="http://schemas.microsoft.com/office/drawing/2014/main" id="{8FC78BA9-7D52-4747-A7D2-A54C14D45B7C}"/>
              </a:ext>
            </a:extLst>
          </p:cNvPr>
          <p:cNvPicPr>
            <a:picLocks noChangeAspect="1"/>
          </p:cNvPicPr>
          <p:nvPr/>
        </p:nvPicPr>
        <p:blipFill>
          <a:blip r:embed="rId6"/>
          <a:stretch>
            <a:fillRect/>
          </a:stretch>
        </p:blipFill>
        <p:spPr>
          <a:xfrm>
            <a:off x="7695128" y="1179343"/>
            <a:ext cx="1823490" cy="1870245"/>
          </a:xfrm>
          <a:prstGeom prst="rect">
            <a:avLst/>
          </a:prstGeom>
        </p:spPr>
      </p:pic>
      <p:pic>
        <p:nvPicPr>
          <p:cNvPr id="39" name="Picture 38" descr="A drawing of a cartoon character&#10;&#10;Description automatically generated">
            <a:extLst>
              <a:ext uri="{FF2B5EF4-FFF2-40B4-BE49-F238E27FC236}">
                <a16:creationId xmlns:a16="http://schemas.microsoft.com/office/drawing/2014/main" id="{3913683A-23E9-1B42-91C0-2A11ED6635BD}"/>
              </a:ext>
            </a:extLst>
          </p:cNvPr>
          <p:cNvPicPr>
            <a:picLocks noChangeAspect="1"/>
          </p:cNvPicPr>
          <p:nvPr/>
        </p:nvPicPr>
        <p:blipFill>
          <a:blip r:embed="rId7"/>
          <a:stretch>
            <a:fillRect/>
          </a:stretch>
        </p:blipFill>
        <p:spPr>
          <a:xfrm>
            <a:off x="10160927" y="1142723"/>
            <a:ext cx="1617533" cy="1833092"/>
          </a:xfrm>
          <a:prstGeom prst="rect">
            <a:avLst/>
          </a:prstGeom>
        </p:spPr>
      </p:pic>
    </p:spTree>
    <p:extLst>
      <p:ext uri="{BB962C8B-B14F-4D97-AF65-F5344CB8AC3E}">
        <p14:creationId xmlns:p14="http://schemas.microsoft.com/office/powerpoint/2010/main" val="2605700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PROBING</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QUESTIONS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2087808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1650" y="-9059"/>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75288"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FOLLOW–UP WITH A PROBING QUESTION</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5021"/>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LISTEN AND PROBE FURTHER</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ANOTHER STUDENT TO CONTINUE</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CHECK FOR UNDERSTANDING FROM OTHERS</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CFC32A07-6800-394E-B98C-C139D16BC773}"/>
              </a:ext>
            </a:extLst>
          </p:cNvPr>
          <p:cNvPicPr>
            <a:picLocks noChangeAspect="1"/>
          </p:cNvPicPr>
          <p:nvPr/>
        </p:nvPicPr>
        <p:blipFill>
          <a:blip r:embed="rId3"/>
          <a:stretch>
            <a:fillRect/>
          </a:stretch>
        </p:blipFill>
        <p:spPr>
          <a:xfrm>
            <a:off x="408199" y="733812"/>
            <a:ext cx="5637236" cy="5814915"/>
          </a:xfrm>
          <a:prstGeom prst="rect">
            <a:avLst/>
          </a:prstGeom>
        </p:spPr>
      </p:pic>
    </p:spTree>
    <p:extLst>
      <p:ext uri="{BB962C8B-B14F-4D97-AF65-F5344CB8AC3E}">
        <p14:creationId xmlns:p14="http://schemas.microsoft.com/office/powerpoint/2010/main" val="579344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FOLLOW–UP WITH A PROBING QUESTION</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LISTEN AND PROBE FURTHER</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ANOTHER STUDENT TO CONTINUE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CHECK FOR UNDERSTANDING FROM OTHERS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 It is important to ask questions that make students probe their schema for the n ideas being discussed.</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1405" y="4991839"/>
            <a:ext cx="9738559" cy="1015663"/>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Well-chosen questions can support students to make links between ideas, to rehearse explanations to support long-term memory, to connect abstract and concrete examples and to identify knowledge gaps and misconceptions.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2750" y="6035615"/>
            <a:ext cx="10135280"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Probing questioning can develop into a habitual questioning style. </a:t>
            </a:r>
          </a:p>
        </p:txBody>
      </p:sp>
      <p:pic>
        <p:nvPicPr>
          <p:cNvPr id="41" name="Picture 40" descr="A picture containing drawing&#10;&#10;Description automatically generated">
            <a:extLst>
              <a:ext uri="{FF2B5EF4-FFF2-40B4-BE49-F238E27FC236}">
                <a16:creationId xmlns:a16="http://schemas.microsoft.com/office/drawing/2014/main" id="{0A31E373-F7F3-9542-87E7-B0B8D5AC09F7}"/>
              </a:ext>
            </a:extLst>
          </p:cNvPr>
          <p:cNvPicPr>
            <a:picLocks noChangeAspect="1"/>
          </p:cNvPicPr>
          <p:nvPr/>
        </p:nvPicPr>
        <p:blipFill>
          <a:blip r:embed="rId3"/>
          <a:stretch>
            <a:fillRect/>
          </a:stretch>
        </p:blipFill>
        <p:spPr>
          <a:xfrm>
            <a:off x="418890" y="1482819"/>
            <a:ext cx="1573423" cy="1560419"/>
          </a:xfrm>
          <a:prstGeom prst="rect">
            <a:avLst/>
          </a:prstGeom>
        </p:spPr>
      </p:pic>
      <p:pic>
        <p:nvPicPr>
          <p:cNvPr id="43" name="Picture 42" descr="A picture containing drawing, light&#10;&#10;Description automatically generated">
            <a:extLst>
              <a:ext uri="{FF2B5EF4-FFF2-40B4-BE49-F238E27FC236}">
                <a16:creationId xmlns:a16="http://schemas.microsoft.com/office/drawing/2014/main" id="{DB86E63A-FC6B-124A-BA1A-366271B9265E}"/>
              </a:ext>
            </a:extLst>
          </p:cNvPr>
          <p:cNvPicPr>
            <a:picLocks noChangeAspect="1"/>
          </p:cNvPicPr>
          <p:nvPr/>
        </p:nvPicPr>
        <p:blipFill>
          <a:blip r:embed="rId4"/>
          <a:stretch>
            <a:fillRect/>
          </a:stretch>
        </p:blipFill>
        <p:spPr>
          <a:xfrm>
            <a:off x="2881855" y="1035582"/>
            <a:ext cx="1534747" cy="2014006"/>
          </a:xfrm>
          <a:prstGeom prst="rect">
            <a:avLst/>
          </a:prstGeom>
        </p:spPr>
      </p:pic>
      <p:pic>
        <p:nvPicPr>
          <p:cNvPr id="45" name="Picture 44" descr="A drawing of a cartoon character&#10;&#10;Description automatically generated">
            <a:extLst>
              <a:ext uri="{FF2B5EF4-FFF2-40B4-BE49-F238E27FC236}">
                <a16:creationId xmlns:a16="http://schemas.microsoft.com/office/drawing/2014/main" id="{3702C6FA-A033-254F-8E34-B9EF415613B8}"/>
              </a:ext>
            </a:extLst>
          </p:cNvPr>
          <p:cNvPicPr>
            <a:picLocks noChangeAspect="1"/>
          </p:cNvPicPr>
          <p:nvPr/>
        </p:nvPicPr>
        <p:blipFill>
          <a:blip r:embed="rId5"/>
          <a:stretch>
            <a:fillRect/>
          </a:stretch>
        </p:blipFill>
        <p:spPr>
          <a:xfrm>
            <a:off x="5225384" y="1218017"/>
            <a:ext cx="1676851" cy="1798411"/>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F7A6AB44-5A9A-ED48-9F98-FF7B17DD024D}"/>
              </a:ext>
            </a:extLst>
          </p:cNvPr>
          <p:cNvPicPr>
            <a:picLocks noChangeAspect="1"/>
          </p:cNvPicPr>
          <p:nvPr/>
        </p:nvPicPr>
        <p:blipFill>
          <a:blip r:embed="rId6"/>
          <a:stretch>
            <a:fillRect/>
          </a:stretch>
        </p:blipFill>
        <p:spPr>
          <a:xfrm>
            <a:off x="7649085" y="1118539"/>
            <a:ext cx="1661060" cy="1931049"/>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13F037CE-60D3-7446-9295-4820CEB1EC33}"/>
              </a:ext>
            </a:extLst>
          </p:cNvPr>
          <p:cNvPicPr>
            <a:picLocks noChangeAspect="1"/>
          </p:cNvPicPr>
          <p:nvPr/>
        </p:nvPicPr>
        <p:blipFill>
          <a:blip r:embed="rId7"/>
          <a:stretch>
            <a:fillRect/>
          </a:stretch>
        </p:blipFill>
        <p:spPr>
          <a:xfrm>
            <a:off x="10178193" y="1164780"/>
            <a:ext cx="1775606" cy="1831571"/>
          </a:xfrm>
          <a:prstGeom prst="rect">
            <a:avLst/>
          </a:prstGeom>
        </p:spPr>
      </p:pic>
    </p:spTree>
    <p:extLst>
      <p:ext uri="{BB962C8B-B14F-4D97-AF65-F5344CB8AC3E}">
        <p14:creationId xmlns:p14="http://schemas.microsoft.com/office/powerpoint/2010/main" val="14848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7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one of the questioning techniques to invite students to think about the material and to prepare to respond. This might include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Cold Calling</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Think, Pair, Share</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Check for Understanding</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0" name="TextBox 39">
            <a:extLst>
              <a:ext uri="{FF2B5EF4-FFF2-40B4-BE49-F238E27FC236}">
                <a16:creationId xmlns:a16="http://schemas.microsoft.com/office/drawing/2014/main" id="{3FF67B67-3A4D-E44A-B9D5-6265543233C8}"/>
              </a:ext>
            </a:extLst>
          </p:cNvPr>
          <p:cNvSpPr txBox="1"/>
          <p:nvPr/>
        </p:nvSpPr>
        <p:spPr>
          <a:xfrm>
            <a:off x="6381836" y="4065347"/>
            <a:ext cx="5550901"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 more demanding the question, the more important this technique will be.</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57D0DECF-9A3D-3B44-8A5B-BA7864C56767}"/>
              </a:ext>
            </a:extLst>
          </p:cNvPr>
          <p:cNvPicPr>
            <a:picLocks noChangeAspect="1"/>
          </p:cNvPicPr>
          <p:nvPr/>
        </p:nvPicPr>
        <p:blipFill>
          <a:blip r:embed="rId3"/>
          <a:stretch>
            <a:fillRect/>
          </a:stretch>
        </p:blipFill>
        <p:spPr>
          <a:xfrm>
            <a:off x="787400" y="1404364"/>
            <a:ext cx="5308600" cy="5264724"/>
          </a:xfrm>
          <a:prstGeom prst="rect">
            <a:avLst/>
          </a:prstGeom>
        </p:spPr>
      </p:pic>
    </p:spTree>
    <p:extLst>
      <p:ext uri="{BB962C8B-B14F-4D97-AF65-F5344CB8AC3E}">
        <p14:creationId xmlns:p14="http://schemas.microsoft.com/office/powerpoint/2010/main" val="42532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GIVE THINKING TIME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Allow students time to think in silence before seeking responses. </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5" name="TextBox 24">
            <a:extLst>
              <a:ext uri="{FF2B5EF4-FFF2-40B4-BE49-F238E27FC236}">
                <a16:creationId xmlns:a16="http://schemas.microsoft.com/office/drawing/2014/main" id="{F30A1FC0-1EFE-404C-A09A-826781DFBB95}"/>
              </a:ext>
            </a:extLst>
          </p:cNvPr>
          <p:cNvSpPr txBox="1"/>
          <p:nvPr/>
        </p:nvSpPr>
        <p:spPr>
          <a:xfrm>
            <a:off x="6381849" y="3039146"/>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This could be 5–30 seconds or perhaps longer depending on the complexity.</a:t>
            </a:r>
          </a:p>
        </p:txBody>
      </p:sp>
      <p:sp>
        <p:nvSpPr>
          <p:cNvPr id="26" name="TextBox 25">
            <a:extLst>
              <a:ext uri="{FF2B5EF4-FFF2-40B4-BE49-F238E27FC236}">
                <a16:creationId xmlns:a16="http://schemas.microsoft.com/office/drawing/2014/main" id="{69D8EBED-A3D3-974A-A916-1552F2895610}"/>
              </a:ext>
            </a:extLst>
          </p:cNvPr>
          <p:cNvSpPr txBox="1"/>
          <p:nvPr/>
        </p:nvSpPr>
        <p:spPr>
          <a:xfrm>
            <a:off x="6381849" y="3863920"/>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thinking time to scan the room, checking students are focusing on the task.</a:t>
            </a:r>
          </a:p>
        </p:txBody>
      </p:sp>
      <p:pic>
        <p:nvPicPr>
          <p:cNvPr id="27" name="Picture 26" descr="A picture containing window&#10;&#10;Description automatically generated">
            <a:extLst>
              <a:ext uri="{FF2B5EF4-FFF2-40B4-BE49-F238E27FC236}">
                <a16:creationId xmlns:a16="http://schemas.microsoft.com/office/drawing/2014/main" id="{D248B1A5-CFBA-7949-919D-8588D45B7805}"/>
              </a:ext>
            </a:extLst>
          </p:cNvPr>
          <p:cNvPicPr>
            <a:picLocks noChangeAspect="1"/>
          </p:cNvPicPr>
          <p:nvPr/>
        </p:nvPicPr>
        <p:blipFill>
          <a:blip r:embed="rId2"/>
          <a:stretch>
            <a:fillRect/>
          </a:stretch>
        </p:blipFill>
        <p:spPr>
          <a:xfrm>
            <a:off x="460375" y="1077469"/>
            <a:ext cx="4634139" cy="5780531"/>
          </a:xfrm>
          <a:prstGeom prst="rect">
            <a:avLst/>
          </a:prstGeom>
        </p:spPr>
      </p:pic>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3"/>
          <a:stretch>
            <a:fillRect/>
          </a:stretch>
        </p:blipFill>
        <p:spPr>
          <a:xfrm>
            <a:off x="6479946" y="6300650"/>
            <a:ext cx="5442538" cy="368438"/>
          </a:xfrm>
          <a:prstGeom prst="rect">
            <a:avLst/>
          </a:prstGeom>
        </p:spPr>
      </p:pic>
    </p:spTree>
    <p:extLst>
      <p:ext uri="{BB962C8B-B14F-4D97-AF65-F5344CB8AC3E}">
        <p14:creationId xmlns:p14="http://schemas.microsoft.com/office/powerpoint/2010/main" val="26247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FOLLOW–UP WITH A PROBING QUESTION</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“What's the connection between A and B? Is that always true or just in this case?”</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4" name="TextBox 23">
            <a:extLst>
              <a:ext uri="{FF2B5EF4-FFF2-40B4-BE49-F238E27FC236}">
                <a16:creationId xmlns:a16="http://schemas.microsoft.com/office/drawing/2014/main" id="{B8EC12D8-EDDC-E64C-9C68-D4832595701A}"/>
              </a:ext>
            </a:extLst>
          </p:cNvPr>
          <p:cNvSpPr txBox="1"/>
          <p:nvPr/>
        </p:nvSpPr>
        <p:spPr>
          <a:xfrm>
            <a:off x="6365560" y="3039146"/>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“Is there another example? What are the main reasons?”</a:t>
            </a:r>
          </a:p>
        </p:txBody>
      </p:sp>
      <p:sp>
        <p:nvSpPr>
          <p:cNvPr id="25" name="TextBox 24">
            <a:extLst>
              <a:ext uri="{FF2B5EF4-FFF2-40B4-BE49-F238E27FC236}">
                <a16:creationId xmlns:a16="http://schemas.microsoft.com/office/drawing/2014/main" id="{4FFEE4D4-48FC-BF46-9764-8291D4B5813D}"/>
              </a:ext>
            </a:extLst>
          </p:cNvPr>
          <p:cNvSpPr txBox="1"/>
          <p:nvPr/>
        </p:nvSpPr>
        <p:spPr>
          <a:xfrm>
            <a:off x="6377574" y="3863920"/>
            <a:ext cx="5550901" cy="1446550"/>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“What would be the most important factor?  If we change variable C what happens to variable D? How does that idea explain this phenomenon?”</a:t>
            </a:r>
          </a:p>
        </p:txBody>
      </p:sp>
      <p:pic>
        <p:nvPicPr>
          <p:cNvPr id="27" name="Picture 26" descr="A picture containing drawing, light&#10;&#10;Description automatically generated">
            <a:extLst>
              <a:ext uri="{FF2B5EF4-FFF2-40B4-BE49-F238E27FC236}">
                <a16:creationId xmlns:a16="http://schemas.microsoft.com/office/drawing/2014/main" id="{C543BA66-993E-A64E-BD19-A64940CE77FE}"/>
              </a:ext>
            </a:extLst>
          </p:cNvPr>
          <p:cNvPicPr>
            <a:picLocks noChangeAspect="1"/>
          </p:cNvPicPr>
          <p:nvPr/>
        </p:nvPicPr>
        <p:blipFill>
          <a:blip r:embed="rId3"/>
          <a:stretch>
            <a:fillRect/>
          </a:stretch>
        </p:blipFill>
        <p:spPr>
          <a:xfrm>
            <a:off x="673698" y="935530"/>
            <a:ext cx="4542987" cy="5961635"/>
          </a:xfrm>
          <a:prstGeom prst="rect">
            <a:avLst/>
          </a:prstGeom>
        </p:spPr>
      </p:pic>
    </p:spTree>
    <p:extLst>
      <p:ext uri="{BB962C8B-B14F-4D97-AF65-F5344CB8AC3E}">
        <p14:creationId xmlns:p14="http://schemas.microsoft.com/office/powerpoint/2010/main" val="13046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LISTEN AND PROBE FURTHER</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Continue exploring the student’s schema,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listening carefully and responding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accordingly.</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74974" y="3352770"/>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“OK, so if that’s true what about this? Is there another way you can explain it?”</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32" name="Picture 31" descr="A drawing of a cartoon character&#10;&#10;Description automatically generated">
            <a:extLst>
              <a:ext uri="{FF2B5EF4-FFF2-40B4-BE49-F238E27FC236}">
                <a16:creationId xmlns:a16="http://schemas.microsoft.com/office/drawing/2014/main" id="{FCCDF131-4928-4148-B172-B6FD38B20201}"/>
              </a:ext>
            </a:extLst>
          </p:cNvPr>
          <p:cNvPicPr>
            <a:picLocks noChangeAspect="1"/>
          </p:cNvPicPr>
          <p:nvPr/>
        </p:nvPicPr>
        <p:blipFill>
          <a:blip r:embed="rId3"/>
          <a:stretch>
            <a:fillRect/>
          </a:stretch>
        </p:blipFill>
        <p:spPr>
          <a:xfrm>
            <a:off x="571500" y="1367389"/>
            <a:ext cx="5119484" cy="5490611"/>
          </a:xfrm>
          <a:prstGeom prst="rect">
            <a:avLst/>
          </a:prstGeom>
        </p:spPr>
      </p:pic>
      <p:sp>
        <p:nvSpPr>
          <p:cNvPr id="38" name="TextBox 37">
            <a:extLst>
              <a:ext uri="{FF2B5EF4-FFF2-40B4-BE49-F238E27FC236}">
                <a16:creationId xmlns:a16="http://schemas.microsoft.com/office/drawing/2014/main" id="{A9453B70-4229-8F49-8D5D-FFB81A05E22C}"/>
              </a:ext>
            </a:extLst>
          </p:cNvPr>
          <p:cNvSpPr txBox="1"/>
          <p:nvPr/>
        </p:nvSpPr>
        <p:spPr>
          <a:xfrm>
            <a:off x="6374974" y="4152613"/>
            <a:ext cx="5550901" cy="1107996"/>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“If A is true and B is false, what might we say about C? In what ways is that similar or </a:t>
            </a:r>
          </a:p>
          <a:p>
            <a:r>
              <a:rPr lang="en-US" sz="2200" i="1" dirty="0">
                <a:latin typeface="Helvetica Neue" panose="02000503000000020004" pitchFamily="2" charset="0"/>
                <a:ea typeface="Helvetica Neue" panose="02000503000000020004" pitchFamily="2" charset="0"/>
                <a:cs typeface="Helvetica Neue" panose="02000503000000020004" pitchFamily="2" charset="0"/>
              </a:rPr>
              <a:t>different to the previous example?”</a:t>
            </a:r>
          </a:p>
        </p:txBody>
      </p:sp>
    </p:spTree>
    <p:extLst>
      <p:ext uri="{BB962C8B-B14F-4D97-AF65-F5344CB8AC3E}">
        <p14:creationId xmlns:p14="http://schemas.microsoft.com/office/powerpoint/2010/main" val="243787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ANOTHER STUDENT TO CONTINUE</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199640"/>
            <a:ext cx="5550901" cy="212365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rhythm of the questioning between Teacher T and students A, B and C might be:</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T-A-T-A-T-A</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T-B-T-B-T-B-T-B</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T-C-T-C-T-C</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65560" y="4323298"/>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Each student engages in a probing exchange.</a:t>
            </a:r>
          </a:p>
        </p:txBody>
      </p:sp>
      <p:pic>
        <p:nvPicPr>
          <p:cNvPr id="38" name="Picture 37" descr="A picture containing drawing&#10;&#10;Description automatically generated">
            <a:extLst>
              <a:ext uri="{FF2B5EF4-FFF2-40B4-BE49-F238E27FC236}">
                <a16:creationId xmlns:a16="http://schemas.microsoft.com/office/drawing/2014/main" id="{769AC72B-78D4-F849-8B89-3D1A98064C48}"/>
              </a:ext>
            </a:extLst>
          </p:cNvPr>
          <p:cNvPicPr>
            <a:picLocks noChangeAspect="1"/>
          </p:cNvPicPr>
          <p:nvPr/>
        </p:nvPicPr>
        <p:blipFill>
          <a:blip r:embed="rId3"/>
          <a:stretch>
            <a:fillRect/>
          </a:stretch>
        </p:blipFill>
        <p:spPr>
          <a:xfrm>
            <a:off x="635727" y="974764"/>
            <a:ext cx="4955927" cy="5761464"/>
          </a:xfrm>
          <a:prstGeom prst="rect">
            <a:avLst/>
          </a:prstGeom>
        </p:spPr>
      </p:pic>
    </p:spTree>
    <p:extLst>
      <p:ext uri="{BB962C8B-B14F-4D97-AF65-F5344CB8AC3E}">
        <p14:creationId xmlns:p14="http://schemas.microsoft.com/office/powerpoint/2010/main" val="6067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CHECK FOR UNDERSTANDING FROM OTHERS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After a probing exchange,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Check for </a:t>
            </a:r>
          </a:p>
          <a:p>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Understanding</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2" name="TextBox 41">
            <a:extLst>
              <a:ext uri="{FF2B5EF4-FFF2-40B4-BE49-F238E27FC236}">
                <a16:creationId xmlns:a16="http://schemas.microsoft.com/office/drawing/2014/main" id="{250BC939-67BC-D241-BEC0-2F8836355A57}"/>
              </a:ext>
            </a:extLst>
          </p:cNvPr>
          <p:cNvSpPr txBox="1"/>
          <p:nvPr/>
        </p:nvSpPr>
        <p:spPr>
          <a:xfrm>
            <a:off x="6371583" y="385709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This is useful as a check for student and teacher and supports the idea that all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students should listen in when a probing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dialogue is taking place.</a:t>
            </a:r>
          </a:p>
        </p:txBody>
      </p:sp>
      <p:pic>
        <p:nvPicPr>
          <p:cNvPr id="36" name="Picture 35" descr="A picture containing drawing&#10;&#10;Description automatically generated">
            <a:extLst>
              <a:ext uri="{FF2B5EF4-FFF2-40B4-BE49-F238E27FC236}">
                <a16:creationId xmlns:a16="http://schemas.microsoft.com/office/drawing/2014/main" id="{1C07BD1F-D49E-3841-8AA8-998C2B1BC8CC}"/>
              </a:ext>
            </a:extLst>
          </p:cNvPr>
          <p:cNvPicPr>
            <a:picLocks noChangeAspect="1"/>
          </p:cNvPicPr>
          <p:nvPr/>
        </p:nvPicPr>
        <p:blipFill>
          <a:blip r:embed="rId3"/>
          <a:stretch>
            <a:fillRect/>
          </a:stretch>
        </p:blipFill>
        <p:spPr>
          <a:xfrm>
            <a:off x="460375" y="1161601"/>
            <a:ext cx="5328518" cy="5496467"/>
          </a:xfrm>
          <a:prstGeom prst="rect">
            <a:avLst/>
          </a:prstGeom>
        </p:spPr>
      </p:pic>
      <p:sp>
        <p:nvSpPr>
          <p:cNvPr id="37" name="TextBox 36">
            <a:extLst>
              <a:ext uri="{FF2B5EF4-FFF2-40B4-BE49-F238E27FC236}">
                <a16:creationId xmlns:a16="http://schemas.microsoft.com/office/drawing/2014/main" id="{5B58D02C-F016-BB48-B72C-EAF5BC7E4CEC}"/>
              </a:ext>
            </a:extLst>
          </p:cNvPr>
          <p:cNvSpPr txBox="1"/>
          <p:nvPr/>
        </p:nvSpPr>
        <p:spPr>
          <a:xfrm>
            <a:off x="6379112" y="3035732"/>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“What did you understand from Joe’s </a:t>
            </a:r>
          </a:p>
          <a:p>
            <a:r>
              <a:rPr lang="en-US" sz="2200" i="1" dirty="0">
                <a:latin typeface="Helvetica Neue" panose="02000503000000020004" pitchFamily="2" charset="0"/>
                <a:ea typeface="Helvetica Neue" panose="02000503000000020004" pitchFamily="2" charset="0"/>
                <a:cs typeface="Helvetica Neue" panose="02000503000000020004" pitchFamily="2" charset="0"/>
              </a:rPr>
              <a:t>response?” </a:t>
            </a:r>
          </a:p>
        </p:txBody>
      </p:sp>
    </p:spTree>
    <p:extLst>
      <p:ext uri="{BB962C8B-B14F-4D97-AF65-F5344CB8AC3E}">
        <p14:creationId xmlns:p14="http://schemas.microsoft.com/office/powerpoint/2010/main" val="183543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PROBING QUESTIONS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FOLLOW–UP WITH A PROBING QUESTION</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A STUDENT A QUESTION</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LISTEN AND PROBE FURTHER</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ANOTHER STUDENT TO CONTINUE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CHECK FOR UNDERSTANDING FROM OTHERS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 It is important to ask questions that make students probe their schema for the n ideas being discussed.</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1405" y="5018716"/>
            <a:ext cx="9738559" cy="1015663"/>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Well-chosen questions can support students to make links between ideas, to rehearse explanations to support long-term memory, to connect abstract and concrete examples and to identify knowledge gaps and misconceptions.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197810" y="6034379"/>
            <a:ext cx="10135280"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Probing questioning can develop into a habitual questioning style. </a:t>
            </a:r>
          </a:p>
        </p:txBody>
      </p:sp>
      <p:pic>
        <p:nvPicPr>
          <p:cNvPr id="41" name="Picture 40" descr="A picture containing drawing&#10;&#10;Description automatically generated">
            <a:extLst>
              <a:ext uri="{FF2B5EF4-FFF2-40B4-BE49-F238E27FC236}">
                <a16:creationId xmlns:a16="http://schemas.microsoft.com/office/drawing/2014/main" id="{0A31E373-F7F3-9542-87E7-B0B8D5AC09F7}"/>
              </a:ext>
            </a:extLst>
          </p:cNvPr>
          <p:cNvPicPr>
            <a:picLocks noChangeAspect="1"/>
          </p:cNvPicPr>
          <p:nvPr/>
        </p:nvPicPr>
        <p:blipFill>
          <a:blip r:embed="rId3"/>
          <a:stretch>
            <a:fillRect/>
          </a:stretch>
        </p:blipFill>
        <p:spPr>
          <a:xfrm>
            <a:off x="418890" y="1482819"/>
            <a:ext cx="1573423" cy="1560419"/>
          </a:xfrm>
          <a:prstGeom prst="rect">
            <a:avLst/>
          </a:prstGeom>
        </p:spPr>
      </p:pic>
      <p:pic>
        <p:nvPicPr>
          <p:cNvPr id="43" name="Picture 42" descr="A picture containing drawing, light&#10;&#10;Description automatically generated">
            <a:extLst>
              <a:ext uri="{FF2B5EF4-FFF2-40B4-BE49-F238E27FC236}">
                <a16:creationId xmlns:a16="http://schemas.microsoft.com/office/drawing/2014/main" id="{DB86E63A-FC6B-124A-BA1A-366271B9265E}"/>
              </a:ext>
            </a:extLst>
          </p:cNvPr>
          <p:cNvPicPr>
            <a:picLocks noChangeAspect="1"/>
          </p:cNvPicPr>
          <p:nvPr/>
        </p:nvPicPr>
        <p:blipFill>
          <a:blip r:embed="rId4"/>
          <a:stretch>
            <a:fillRect/>
          </a:stretch>
        </p:blipFill>
        <p:spPr>
          <a:xfrm>
            <a:off x="2881855" y="1035582"/>
            <a:ext cx="1534747" cy="2014006"/>
          </a:xfrm>
          <a:prstGeom prst="rect">
            <a:avLst/>
          </a:prstGeom>
        </p:spPr>
      </p:pic>
      <p:pic>
        <p:nvPicPr>
          <p:cNvPr id="45" name="Picture 44" descr="A drawing of a cartoon character&#10;&#10;Description automatically generated">
            <a:extLst>
              <a:ext uri="{FF2B5EF4-FFF2-40B4-BE49-F238E27FC236}">
                <a16:creationId xmlns:a16="http://schemas.microsoft.com/office/drawing/2014/main" id="{3702C6FA-A033-254F-8E34-B9EF415613B8}"/>
              </a:ext>
            </a:extLst>
          </p:cNvPr>
          <p:cNvPicPr>
            <a:picLocks noChangeAspect="1"/>
          </p:cNvPicPr>
          <p:nvPr/>
        </p:nvPicPr>
        <p:blipFill>
          <a:blip r:embed="rId5"/>
          <a:stretch>
            <a:fillRect/>
          </a:stretch>
        </p:blipFill>
        <p:spPr>
          <a:xfrm>
            <a:off x="5225384" y="1218017"/>
            <a:ext cx="1676851" cy="1798411"/>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F7A6AB44-5A9A-ED48-9F98-FF7B17DD024D}"/>
              </a:ext>
            </a:extLst>
          </p:cNvPr>
          <p:cNvPicPr>
            <a:picLocks noChangeAspect="1"/>
          </p:cNvPicPr>
          <p:nvPr/>
        </p:nvPicPr>
        <p:blipFill>
          <a:blip r:embed="rId6"/>
          <a:stretch>
            <a:fillRect/>
          </a:stretch>
        </p:blipFill>
        <p:spPr>
          <a:xfrm>
            <a:off x="7649085" y="1118539"/>
            <a:ext cx="1661060" cy="1931049"/>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13F037CE-60D3-7446-9295-4820CEB1EC33}"/>
              </a:ext>
            </a:extLst>
          </p:cNvPr>
          <p:cNvPicPr>
            <a:picLocks noChangeAspect="1"/>
          </p:cNvPicPr>
          <p:nvPr/>
        </p:nvPicPr>
        <p:blipFill>
          <a:blip r:embed="rId7"/>
          <a:stretch>
            <a:fillRect/>
          </a:stretch>
        </p:blipFill>
        <p:spPr>
          <a:xfrm>
            <a:off x="10178193" y="1164780"/>
            <a:ext cx="1775606" cy="1831571"/>
          </a:xfrm>
          <a:prstGeom prst="rect">
            <a:avLst/>
          </a:prstGeom>
        </p:spPr>
      </p:pic>
    </p:spTree>
    <p:extLst>
      <p:ext uri="{BB962C8B-B14F-4D97-AF65-F5344CB8AC3E}">
        <p14:creationId xmlns:p14="http://schemas.microsoft.com/office/powerpoint/2010/main" val="3672635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QUESTIONS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214122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3175"/>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1650" y="-9059"/>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75288"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MODEL YOUR THINKING</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EMPHASISE </a:t>
            </a:r>
            <a:r>
              <a:rPr lang="en-US" sz="1100" b="1" i="1" dirty="0">
                <a:latin typeface="Helvetica Neue" panose="02000503000000020004" pitchFamily="2" charset="0"/>
                <a:ea typeface="Helvetica Neue" panose="02000503000000020004" pitchFamily="2" charset="0"/>
                <a:cs typeface="Helvetica Neue" panose="02000503000000020004" pitchFamily="2" charset="0"/>
              </a:rPr>
              <a:t>HOW</a:t>
            </a:r>
            <a:r>
              <a:rPr lang="en-US" sz="1100" b="1" dirty="0">
                <a:latin typeface="Helvetica Neue" panose="02000503000000020004" pitchFamily="2" charset="0"/>
                <a:ea typeface="Helvetica Neue" panose="02000503000000020004" pitchFamily="2" charset="0"/>
                <a:cs typeface="Helvetica Neue" panose="02000503000000020004" pitchFamily="2" charset="0"/>
              </a:rPr>
              <a:t> AND </a:t>
            </a:r>
            <a:r>
              <a:rPr lang="en-US" sz="1100" b="1" i="1" dirty="0">
                <a:latin typeface="Helvetica Neue" panose="02000503000000020004" pitchFamily="2" charset="0"/>
                <a:ea typeface="Helvetica Neue" panose="02000503000000020004" pitchFamily="2" charset="0"/>
                <a:cs typeface="Helvetica Neue" panose="02000503000000020004" pitchFamily="2" charset="0"/>
              </a:rPr>
              <a:t>WHY</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5021"/>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METHODS AND REASONING</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IDEAS AND CHOICES</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37994"/>
            <a:ext cx="4660900" cy="430887"/>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ASK HOW SIMILAR ALTERNATIVE QUESTIONS OR PROBLEMS MIGHT BE APPROACHED</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6" name="Picture 35" descr="A close up of a logo&#10;&#10;Description automatically generated">
            <a:extLst>
              <a:ext uri="{FF2B5EF4-FFF2-40B4-BE49-F238E27FC236}">
                <a16:creationId xmlns:a16="http://schemas.microsoft.com/office/drawing/2014/main" id="{E6BFA0DE-B3D3-BF41-BBFB-F1A2C54846B9}"/>
              </a:ext>
            </a:extLst>
          </p:cNvPr>
          <p:cNvPicPr>
            <a:picLocks noChangeAspect="1"/>
          </p:cNvPicPr>
          <p:nvPr/>
        </p:nvPicPr>
        <p:blipFill>
          <a:blip r:embed="rId3"/>
          <a:stretch>
            <a:fillRect/>
          </a:stretch>
        </p:blipFill>
        <p:spPr>
          <a:xfrm>
            <a:off x="1081132" y="479758"/>
            <a:ext cx="4635082" cy="6385058"/>
          </a:xfrm>
          <a:prstGeom prst="rect">
            <a:avLst/>
          </a:prstGeom>
        </p:spPr>
      </p:pic>
    </p:spTree>
    <p:extLst>
      <p:ext uri="{BB962C8B-B14F-4D97-AF65-F5344CB8AC3E}">
        <p14:creationId xmlns:p14="http://schemas.microsoft.com/office/powerpoint/2010/main" val="2047064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EMPHASISE HOW AND WHY</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MODEL YOUR THINKING</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METHODS AND REASONING</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IDEAS AND CHOICES</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830997"/>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HOW SIMILAR ALTERNATIVE QUESTIONS OR PROBLEMS MIGHT BE APPROACHED</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Rosenshine</a:t>
            </a:r>
            <a:r>
              <a:rPr lang="en-US" sz="2000" dirty="0">
                <a:latin typeface="Helvetica Neue" panose="02000503000000020004" pitchFamily="2" charset="0"/>
                <a:ea typeface="Helvetica Neue" panose="02000503000000020004" pitchFamily="2" charset="0"/>
                <a:cs typeface="Helvetica Neue" panose="02000503000000020004" pitchFamily="2" charset="0"/>
              </a:rPr>
              <a:t> says that more effective teachers typically ask process questions. </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1405" y="4727551"/>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EEF suggests teachers should encourage metacognitive talk during lessons.</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5" y="5863064"/>
            <a:ext cx="10135280"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Modelling dialogue around these questions helps students to think in this way independently. </a:t>
            </a:r>
          </a:p>
        </p:txBody>
      </p:sp>
      <p:pic>
        <p:nvPicPr>
          <p:cNvPr id="51" name="Picture 50" descr="A close up of a logo&#10;&#10;Description automatically generated">
            <a:extLst>
              <a:ext uri="{FF2B5EF4-FFF2-40B4-BE49-F238E27FC236}">
                <a16:creationId xmlns:a16="http://schemas.microsoft.com/office/drawing/2014/main" id="{884B6A1C-A58A-8A44-9096-CFB87A330CD8}"/>
              </a:ext>
            </a:extLst>
          </p:cNvPr>
          <p:cNvPicPr>
            <a:picLocks noChangeAspect="1"/>
          </p:cNvPicPr>
          <p:nvPr/>
        </p:nvPicPr>
        <p:blipFill>
          <a:blip r:embed="rId3"/>
          <a:stretch>
            <a:fillRect/>
          </a:stretch>
        </p:blipFill>
        <p:spPr>
          <a:xfrm>
            <a:off x="555145" y="1151363"/>
            <a:ext cx="1377971" cy="1898225"/>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9267A15D-7C64-C944-ACDA-95972B2FEAAB}"/>
              </a:ext>
            </a:extLst>
          </p:cNvPr>
          <p:cNvPicPr>
            <a:picLocks noChangeAspect="1"/>
          </p:cNvPicPr>
          <p:nvPr/>
        </p:nvPicPr>
        <p:blipFill>
          <a:blip r:embed="rId4"/>
          <a:stretch>
            <a:fillRect/>
          </a:stretch>
        </p:blipFill>
        <p:spPr>
          <a:xfrm>
            <a:off x="3253594" y="1060308"/>
            <a:ext cx="1690749" cy="1965564"/>
          </a:xfrm>
          <a:prstGeom prst="rect">
            <a:avLst/>
          </a:prstGeom>
        </p:spPr>
      </p:pic>
      <p:pic>
        <p:nvPicPr>
          <p:cNvPr id="55" name="Picture 54" descr="A picture containing drawing&#10;&#10;Description automatically generated">
            <a:extLst>
              <a:ext uri="{FF2B5EF4-FFF2-40B4-BE49-F238E27FC236}">
                <a16:creationId xmlns:a16="http://schemas.microsoft.com/office/drawing/2014/main" id="{20E1E6D8-FDD6-6349-8E6F-D6DA0AB1DDDB}"/>
              </a:ext>
            </a:extLst>
          </p:cNvPr>
          <p:cNvPicPr>
            <a:picLocks noChangeAspect="1"/>
          </p:cNvPicPr>
          <p:nvPr/>
        </p:nvPicPr>
        <p:blipFill>
          <a:blip r:embed="rId5"/>
          <a:stretch>
            <a:fillRect/>
          </a:stretch>
        </p:blipFill>
        <p:spPr>
          <a:xfrm>
            <a:off x="5197457" y="1208746"/>
            <a:ext cx="1873227" cy="1840842"/>
          </a:xfrm>
          <a:prstGeom prst="rect">
            <a:avLst/>
          </a:prstGeom>
        </p:spPr>
      </p:pic>
      <p:pic>
        <p:nvPicPr>
          <p:cNvPr id="57" name="Picture 56" descr="A picture containing light, drawing, food&#10;&#10;Description automatically generated">
            <a:extLst>
              <a:ext uri="{FF2B5EF4-FFF2-40B4-BE49-F238E27FC236}">
                <a16:creationId xmlns:a16="http://schemas.microsoft.com/office/drawing/2014/main" id="{19B35412-2184-8442-A247-0E8DD86FF7D7}"/>
              </a:ext>
            </a:extLst>
          </p:cNvPr>
          <p:cNvPicPr>
            <a:picLocks noChangeAspect="1"/>
          </p:cNvPicPr>
          <p:nvPr/>
        </p:nvPicPr>
        <p:blipFill>
          <a:blip r:embed="rId6"/>
          <a:stretch>
            <a:fillRect/>
          </a:stretch>
        </p:blipFill>
        <p:spPr>
          <a:xfrm>
            <a:off x="8070574" y="1208746"/>
            <a:ext cx="1056432" cy="1747238"/>
          </a:xfrm>
          <a:prstGeom prst="rect">
            <a:avLst/>
          </a:prstGeom>
        </p:spPr>
      </p:pic>
      <p:pic>
        <p:nvPicPr>
          <p:cNvPr id="59" name="Picture 58" descr="A close up of a logo&#10;&#10;Description automatically generated">
            <a:extLst>
              <a:ext uri="{FF2B5EF4-FFF2-40B4-BE49-F238E27FC236}">
                <a16:creationId xmlns:a16="http://schemas.microsoft.com/office/drawing/2014/main" id="{A99967BE-4F8C-7B43-8047-5729E69E11B7}"/>
              </a:ext>
            </a:extLst>
          </p:cNvPr>
          <p:cNvPicPr>
            <a:picLocks noChangeAspect="1"/>
          </p:cNvPicPr>
          <p:nvPr/>
        </p:nvPicPr>
        <p:blipFill>
          <a:blip r:embed="rId7"/>
          <a:stretch>
            <a:fillRect/>
          </a:stretch>
        </p:blipFill>
        <p:spPr>
          <a:xfrm>
            <a:off x="10317423" y="1162287"/>
            <a:ext cx="1319432" cy="1894929"/>
          </a:xfrm>
          <a:prstGeom prst="rect">
            <a:avLst/>
          </a:prstGeom>
        </p:spPr>
      </p:pic>
      <p:sp>
        <p:nvSpPr>
          <p:cNvPr id="68" name="TextBox 67">
            <a:extLst>
              <a:ext uri="{FF2B5EF4-FFF2-40B4-BE49-F238E27FC236}">
                <a16:creationId xmlns:a16="http://schemas.microsoft.com/office/drawing/2014/main" id="{0BEEFB3E-DBAF-6740-9459-8D230AED84A4}"/>
              </a:ext>
            </a:extLst>
          </p:cNvPr>
          <p:cNvSpPr txBox="1"/>
          <p:nvPr/>
        </p:nvSpPr>
        <p:spPr>
          <a:xfrm>
            <a:off x="2214432" y="5144272"/>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Discussions should focus on questions such as ‘how do we know?’ or ‘how do we work it out?’ </a:t>
            </a:r>
          </a:p>
        </p:txBody>
      </p:sp>
    </p:spTree>
    <p:extLst>
      <p:ext uri="{BB962C8B-B14F-4D97-AF65-F5344CB8AC3E}">
        <p14:creationId xmlns:p14="http://schemas.microsoft.com/office/powerpoint/2010/main" val="4763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72" grpId="0"/>
      <p:bldP spid="6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MODEL YOUR THINKING</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During an instructional phase, narrate your thought processes.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0" name="TextBox 39">
            <a:extLst>
              <a:ext uri="{FF2B5EF4-FFF2-40B4-BE49-F238E27FC236}">
                <a16:creationId xmlns:a16="http://schemas.microsoft.com/office/drawing/2014/main" id="{3FF67B67-3A4D-E44A-B9D5-6265543233C8}"/>
              </a:ext>
            </a:extLst>
          </p:cNvPr>
          <p:cNvSpPr txBox="1"/>
          <p:nvPr/>
        </p:nvSpPr>
        <p:spPr>
          <a:xfrm>
            <a:off x="6377574" y="3044825"/>
            <a:ext cx="5550901" cy="1785104"/>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As you talk through a problem, make your thinking explicit, including where you:</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draw on recall of knowledge, make choices, use a routine strategy, plan ideas, check answers for accuracy.</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37" name="Picture 36" descr="A close up of a logo&#10;&#10;Description automatically generated">
            <a:extLst>
              <a:ext uri="{FF2B5EF4-FFF2-40B4-BE49-F238E27FC236}">
                <a16:creationId xmlns:a16="http://schemas.microsoft.com/office/drawing/2014/main" id="{D64A53B9-1EF6-B44A-BDA8-DBE548B19618}"/>
              </a:ext>
            </a:extLst>
          </p:cNvPr>
          <p:cNvPicPr>
            <a:picLocks noChangeAspect="1"/>
          </p:cNvPicPr>
          <p:nvPr/>
        </p:nvPicPr>
        <p:blipFill>
          <a:blip r:embed="rId3"/>
          <a:stretch>
            <a:fillRect/>
          </a:stretch>
        </p:blipFill>
        <p:spPr>
          <a:xfrm>
            <a:off x="1081132" y="1158178"/>
            <a:ext cx="4142598" cy="5706637"/>
          </a:xfrm>
          <a:prstGeom prst="rect">
            <a:avLst/>
          </a:prstGeom>
        </p:spPr>
      </p:pic>
    </p:spTree>
    <p:extLst>
      <p:ext uri="{BB962C8B-B14F-4D97-AF65-F5344CB8AC3E}">
        <p14:creationId xmlns:p14="http://schemas.microsoft.com/office/powerpoint/2010/main" val="30636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EMPHASISE HOW AND WHY</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Routinely place an emphasis on how we know what we know and why the answer is the answer.</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5" name="TextBox 24">
            <a:extLst>
              <a:ext uri="{FF2B5EF4-FFF2-40B4-BE49-F238E27FC236}">
                <a16:creationId xmlns:a16="http://schemas.microsoft.com/office/drawing/2014/main" id="{4FFEE4D4-48FC-BF46-9764-8291D4B5813D}"/>
              </a:ext>
            </a:extLst>
          </p:cNvPr>
          <p:cNvSpPr txBox="1"/>
          <p:nvPr/>
        </p:nvSpPr>
        <p:spPr>
          <a:xfrm>
            <a:off x="6371583" y="3379558"/>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e.g. we might learn that 7-squared is 49 as a number fact but we probably work out 7-cubed by multiplying 49 by 7. This could be done in various ways.</a:t>
            </a:r>
          </a:p>
        </p:txBody>
      </p:sp>
      <p:pic>
        <p:nvPicPr>
          <p:cNvPr id="30" name="Picture 29" descr="A picture containing drawing&#10;&#10;Description automatically generated">
            <a:extLst>
              <a:ext uri="{FF2B5EF4-FFF2-40B4-BE49-F238E27FC236}">
                <a16:creationId xmlns:a16="http://schemas.microsoft.com/office/drawing/2014/main" id="{27C55C82-849F-5347-946D-705FD6BC78D8}"/>
              </a:ext>
            </a:extLst>
          </p:cNvPr>
          <p:cNvPicPr>
            <a:picLocks noChangeAspect="1"/>
          </p:cNvPicPr>
          <p:nvPr/>
        </p:nvPicPr>
        <p:blipFill>
          <a:blip r:embed="rId3"/>
          <a:stretch>
            <a:fillRect/>
          </a:stretch>
        </p:blipFill>
        <p:spPr>
          <a:xfrm>
            <a:off x="1572241" y="1087856"/>
            <a:ext cx="4896564" cy="5692454"/>
          </a:xfrm>
          <a:prstGeom prst="rect">
            <a:avLst/>
          </a:prstGeom>
        </p:spPr>
      </p:pic>
    </p:spTree>
    <p:extLst>
      <p:ext uri="{BB962C8B-B14F-4D97-AF65-F5344CB8AC3E}">
        <p14:creationId xmlns:p14="http://schemas.microsoft.com/office/powerpoint/2010/main" val="6325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SELECT SOMEONE TO RESPOND</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a student to respond.</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58896" y="2719700"/>
            <a:ext cx="5550901" cy="1446550"/>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“James, what were you thinking?” </a:t>
            </a:r>
            <a:r>
              <a:rPr lang="en-US" sz="2200" dirty="0">
                <a:latin typeface="Helvetica Neue" panose="02000503000000020004" pitchFamily="2" charset="0"/>
                <a:ea typeface="Helvetica Neue" panose="02000503000000020004" pitchFamily="2" charset="0"/>
                <a:cs typeface="Helvetica Neue" panose="02000503000000020004" pitchFamily="2" charset="0"/>
              </a:rPr>
              <a:t>This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invitational style allows James to present his half-formed thoughts or to say that he wasn’t sure.</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37" name="TextBox 36">
            <a:extLst>
              <a:ext uri="{FF2B5EF4-FFF2-40B4-BE49-F238E27FC236}">
                <a16:creationId xmlns:a16="http://schemas.microsoft.com/office/drawing/2014/main" id="{3E1922FB-B563-6549-90AE-25C944F650C7}"/>
              </a:ext>
            </a:extLst>
          </p:cNvPr>
          <p:cNvSpPr txBox="1"/>
          <p:nvPr/>
        </p:nvSpPr>
        <p:spPr>
          <a:xfrm>
            <a:off x="6358895" y="4256498"/>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we over-stress correctness at an early stage, this can inhibit less confident students.</a:t>
            </a:r>
          </a:p>
        </p:txBody>
      </p:sp>
      <p:pic>
        <p:nvPicPr>
          <p:cNvPr id="39" name="Picture 38" descr="A drawing of a cartoon character&#10;&#10;Description automatically generated">
            <a:extLst>
              <a:ext uri="{FF2B5EF4-FFF2-40B4-BE49-F238E27FC236}">
                <a16:creationId xmlns:a16="http://schemas.microsoft.com/office/drawing/2014/main" id="{9CEBB8B7-E71A-EA4F-A8B8-0944B6E889DC}"/>
              </a:ext>
            </a:extLst>
          </p:cNvPr>
          <p:cNvPicPr>
            <a:picLocks noChangeAspect="1"/>
          </p:cNvPicPr>
          <p:nvPr/>
        </p:nvPicPr>
        <p:blipFill>
          <a:blip r:embed="rId2"/>
          <a:stretch>
            <a:fillRect/>
          </a:stretch>
        </p:blipFill>
        <p:spPr>
          <a:xfrm>
            <a:off x="409530" y="954039"/>
            <a:ext cx="4802550" cy="5903962"/>
          </a:xfrm>
          <a:prstGeom prst="rect">
            <a:avLst/>
          </a:prstGeom>
        </p:spPr>
      </p:pic>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3"/>
          <a:stretch>
            <a:fillRect/>
          </a:stretch>
        </p:blipFill>
        <p:spPr>
          <a:xfrm>
            <a:off x="6479946" y="6300650"/>
            <a:ext cx="5442538" cy="368438"/>
          </a:xfrm>
          <a:prstGeom prst="rect">
            <a:avLst/>
          </a:prstGeom>
        </p:spPr>
      </p:pic>
    </p:spTree>
    <p:extLst>
      <p:ext uri="{BB962C8B-B14F-4D97-AF65-F5344CB8AC3E}">
        <p14:creationId xmlns:p14="http://schemas.microsoft.com/office/powerpoint/2010/main" val="25045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METHODS AND REASONING</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When a student has given a response, follow up with a process question:</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65058" y="3039146"/>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“Thanks James, that’s correct — what method did you use?”</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38" name="TextBox 37">
            <a:extLst>
              <a:ext uri="{FF2B5EF4-FFF2-40B4-BE49-F238E27FC236}">
                <a16:creationId xmlns:a16="http://schemas.microsoft.com/office/drawing/2014/main" id="{A9453B70-4229-8F49-8D5D-FFB81A05E22C}"/>
              </a:ext>
            </a:extLst>
          </p:cNvPr>
          <p:cNvSpPr txBox="1"/>
          <p:nvPr/>
        </p:nvSpPr>
        <p:spPr>
          <a:xfrm>
            <a:off x="6354935" y="3917944"/>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“That's interesting </a:t>
            </a:r>
            <a:r>
              <a:rPr lang="en-US" sz="2200" i="1" dirty="0" err="1">
                <a:latin typeface="Helvetica Neue" panose="02000503000000020004" pitchFamily="2" charset="0"/>
                <a:ea typeface="Helvetica Neue" panose="02000503000000020004" pitchFamily="2" charset="0"/>
                <a:cs typeface="Helvetica Neue" panose="02000503000000020004" pitchFamily="2" charset="0"/>
              </a:rPr>
              <a:t>Sherin</a:t>
            </a:r>
            <a:r>
              <a:rPr lang="en-US" sz="2200" i="1" dirty="0">
                <a:latin typeface="Helvetica Neue" panose="02000503000000020004" pitchFamily="2" charset="0"/>
                <a:ea typeface="Helvetica Neue" panose="02000503000000020004" pitchFamily="2" charset="0"/>
                <a:cs typeface="Helvetica Neue" panose="02000503000000020004" pitchFamily="2" charset="0"/>
              </a:rPr>
              <a:t> — why did you put them in that order?”</a:t>
            </a:r>
          </a:p>
        </p:txBody>
      </p:sp>
      <p:pic>
        <p:nvPicPr>
          <p:cNvPr id="39" name="Picture 38" descr="A picture containing drawing&#10;&#10;Description automatically generated">
            <a:extLst>
              <a:ext uri="{FF2B5EF4-FFF2-40B4-BE49-F238E27FC236}">
                <a16:creationId xmlns:a16="http://schemas.microsoft.com/office/drawing/2014/main" id="{A87EA17C-C418-044E-B17C-EF59B3A491EF}"/>
              </a:ext>
            </a:extLst>
          </p:cNvPr>
          <p:cNvPicPr>
            <a:picLocks noChangeAspect="1"/>
          </p:cNvPicPr>
          <p:nvPr/>
        </p:nvPicPr>
        <p:blipFill>
          <a:blip r:embed="rId3"/>
          <a:stretch>
            <a:fillRect/>
          </a:stretch>
        </p:blipFill>
        <p:spPr>
          <a:xfrm>
            <a:off x="219838" y="1299464"/>
            <a:ext cx="5656324" cy="5558536"/>
          </a:xfrm>
          <a:prstGeom prst="rect">
            <a:avLst/>
          </a:prstGeom>
        </p:spPr>
      </p:pic>
    </p:spTree>
    <p:extLst>
      <p:ext uri="{BB962C8B-B14F-4D97-AF65-F5344CB8AC3E}">
        <p14:creationId xmlns:p14="http://schemas.microsoft.com/office/powerpoint/2010/main" val="38313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IDEAS AND CHOICES</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36450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When students are asked to volunteer ideas or select an option from a set of choices, ask them to justify them:</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71583" y="3572689"/>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“Great idea </a:t>
            </a:r>
            <a:r>
              <a:rPr lang="en-US" sz="2200" i="1" dirty="0" err="1">
                <a:latin typeface="Helvetica Neue" panose="02000503000000020004" pitchFamily="2" charset="0"/>
                <a:ea typeface="Helvetica Neue" panose="02000503000000020004" pitchFamily="2" charset="0"/>
                <a:cs typeface="Helvetica Neue" panose="02000503000000020004" pitchFamily="2" charset="0"/>
              </a:rPr>
              <a:t>Taran</a:t>
            </a:r>
            <a:r>
              <a:rPr lang="en-US" sz="2200" i="1" dirty="0">
                <a:latin typeface="Helvetica Neue" panose="02000503000000020004" pitchFamily="2" charset="0"/>
                <a:ea typeface="Helvetica Neue" panose="02000503000000020004" pitchFamily="2" charset="0"/>
                <a:cs typeface="Helvetica Neue" panose="02000503000000020004" pitchFamily="2" charset="0"/>
              </a:rPr>
              <a:t>. What made you think of that?”</a:t>
            </a:r>
          </a:p>
        </p:txBody>
      </p:sp>
      <p:pic>
        <p:nvPicPr>
          <p:cNvPr id="39" name="Picture 38" descr="A picture containing light, drawing, food&#10;&#10;Description automatically generated">
            <a:extLst>
              <a:ext uri="{FF2B5EF4-FFF2-40B4-BE49-F238E27FC236}">
                <a16:creationId xmlns:a16="http://schemas.microsoft.com/office/drawing/2014/main" id="{42798EA5-8C20-BF4F-8351-8CF3D93AF47A}"/>
              </a:ext>
            </a:extLst>
          </p:cNvPr>
          <p:cNvPicPr>
            <a:picLocks noChangeAspect="1"/>
          </p:cNvPicPr>
          <p:nvPr/>
        </p:nvPicPr>
        <p:blipFill>
          <a:blip r:embed="rId3"/>
          <a:stretch>
            <a:fillRect/>
          </a:stretch>
        </p:blipFill>
        <p:spPr>
          <a:xfrm>
            <a:off x="1825620" y="1161601"/>
            <a:ext cx="3288552" cy="5438952"/>
          </a:xfrm>
          <a:prstGeom prst="rect">
            <a:avLst/>
          </a:prstGeom>
        </p:spPr>
      </p:pic>
      <p:sp>
        <p:nvSpPr>
          <p:cNvPr id="43" name="TextBox 42">
            <a:extLst>
              <a:ext uri="{FF2B5EF4-FFF2-40B4-BE49-F238E27FC236}">
                <a16:creationId xmlns:a16="http://schemas.microsoft.com/office/drawing/2014/main" id="{9634E901-C733-F845-A32F-0CA0D6668A28}"/>
              </a:ext>
            </a:extLst>
          </p:cNvPr>
          <p:cNvSpPr txBox="1"/>
          <p:nvPr/>
        </p:nvSpPr>
        <p:spPr>
          <a:xfrm>
            <a:off x="6371583" y="4439063"/>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“Interesting suggestion Alice. Why do you think that would work?”</a:t>
            </a:r>
          </a:p>
        </p:txBody>
      </p:sp>
    </p:spTree>
    <p:extLst>
      <p:ext uri="{BB962C8B-B14F-4D97-AF65-F5344CB8AC3E}">
        <p14:creationId xmlns:p14="http://schemas.microsoft.com/office/powerpoint/2010/main" val="182639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p:bldP spid="4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1200329"/>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ASK HOW SIMILAR ALTERNATIVE</a:t>
            </a:r>
          </a:p>
          <a:p>
            <a:r>
              <a:rPr lang="en-US" sz="2400" b="1" dirty="0">
                <a:latin typeface="Helvetica Neue" panose="02000503000000020004" pitchFamily="2" charset="0"/>
                <a:ea typeface="Helvetica Neue" panose="02000503000000020004" pitchFamily="2" charset="0"/>
                <a:cs typeface="Helvetica Neue" panose="02000503000000020004" pitchFamily="2" charset="0"/>
              </a:rPr>
              <a:t>QUESTIONS OR PROBLEMS MIGHT</a:t>
            </a:r>
          </a:p>
          <a:p>
            <a:r>
              <a:rPr lang="en-US" sz="2400" b="1" dirty="0">
                <a:latin typeface="Helvetica Neue" panose="02000503000000020004" pitchFamily="2" charset="0"/>
                <a:ea typeface="Helvetica Neue" panose="02000503000000020004" pitchFamily="2" charset="0"/>
                <a:cs typeface="Helvetica Neue" panose="02000503000000020004" pitchFamily="2" charset="0"/>
              </a:rPr>
              <a:t>BE APPROACHED</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52009" y="2495726"/>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It’s important to show how a range of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approaches can be valid.</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37" name="TextBox 36">
            <a:extLst>
              <a:ext uri="{FF2B5EF4-FFF2-40B4-BE49-F238E27FC236}">
                <a16:creationId xmlns:a16="http://schemas.microsoft.com/office/drawing/2014/main" id="{5B58D02C-F016-BB48-B72C-EAF5BC7E4CEC}"/>
              </a:ext>
            </a:extLst>
          </p:cNvPr>
          <p:cNvSpPr txBox="1"/>
          <p:nvPr/>
        </p:nvSpPr>
        <p:spPr>
          <a:xfrm>
            <a:off x="6353547" y="3317086"/>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a:t>
            </a:r>
            <a:r>
              <a:rPr lang="en-US" sz="2200" i="1" dirty="0" err="1">
                <a:latin typeface="Helvetica Neue" panose="02000503000000020004" pitchFamily="2" charset="0"/>
                <a:ea typeface="Helvetica Neue" panose="02000503000000020004" pitchFamily="2" charset="0"/>
                <a:cs typeface="Helvetica Neue" panose="02000503000000020004" pitchFamily="2" charset="0"/>
              </a:rPr>
              <a:t>Naureen</a:t>
            </a:r>
            <a:r>
              <a:rPr lang="en-US" sz="2200" i="1" dirty="0">
                <a:latin typeface="Helvetica Neue" panose="02000503000000020004" pitchFamily="2" charset="0"/>
                <a:ea typeface="Helvetica Neue" panose="02000503000000020004" pitchFamily="2" charset="0"/>
                <a:cs typeface="Helvetica Neue" panose="02000503000000020004" pitchFamily="2" charset="0"/>
              </a:rPr>
              <a:t>, can you suggest a different way of approaching this question?”</a:t>
            </a:r>
          </a:p>
        </p:txBody>
      </p:sp>
      <p:pic>
        <p:nvPicPr>
          <p:cNvPr id="38" name="Picture 37" descr="A close up of a logo&#10;&#10;Description automatically generated">
            <a:extLst>
              <a:ext uri="{FF2B5EF4-FFF2-40B4-BE49-F238E27FC236}">
                <a16:creationId xmlns:a16="http://schemas.microsoft.com/office/drawing/2014/main" id="{0F5A89C7-2246-C642-B400-526705BB94FD}"/>
              </a:ext>
            </a:extLst>
          </p:cNvPr>
          <p:cNvPicPr>
            <a:picLocks noChangeAspect="1"/>
          </p:cNvPicPr>
          <p:nvPr/>
        </p:nvPicPr>
        <p:blipFill>
          <a:blip r:embed="rId3"/>
          <a:stretch>
            <a:fillRect/>
          </a:stretch>
        </p:blipFill>
        <p:spPr>
          <a:xfrm>
            <a:off x="1302374" y="1205171"/>
            <a:ext cx="3940624" cy="5659407"/>
          </a:xfrm>
          <a:prstGeom prst="rect">
            <a:avLst/>
          </a:prstGeom>
        </p:spPr>
      </p:pic>
      <p:sp>
        <p:nvSpPr>
          <p:cNvPr id="39" name="TextBox 38">
            <a:extLst>
              <a:ext uri="{FF2B5EF4-FFF2-40B4-BE49-F238E27FC236}">
                <a16:creationId xmlns:a16="http://schemas.microsoft.com/office/drawing/2014/main" id="{D8FED25F-7475-BA44-ADAE-55F437233632}"/>
              </a:ext>
            </a:extLst>
          </p:cNvPr>
          <p:cNvSpPr txBox="1"/>
          <p:nvPr/>
        </p:nvSpPr>
        <p:spPr>
          <a:xfrm>
            <a:off x="6379984" y="4181082"/>
            <a:ext cx="5550901" cy="769441"/>
          </a:xfrm>
          <a:prstGeom prst="rect">
            <a:avLst/>
          </a:prstGeom>
          <a:noFill/>
        </p:spPr>
        <p:txBody>
          <a:bodyPr wrap="square" rtlCol="0">
            <a:spAutoFit/>
          </a:bodyPr>
          <a:lstStyle/>
          <a:p>
            <a:r>
              <a:rPr lang="en-US" sz="2200" i="1" dirty="0">
                <a:latin typeface="Helvetica Neue" panose="02000503000000020004" pitchFamily="2" charset="0"/>
                <a:ea typeface="Helvetica Neue" panose="02000503000000020004" pitchFamily="2" charset="0"/>
                <a:cs typeface="Helvetica Neue" panose="02000503000000020004" pitchFamily="2" charset="0"/>
              </a:rPr>
              <a:t>“Is there another way we could explain Macbeth's response... Andy?”</a:t>
            </a:r>
          </a:p>
        </p:txBody>
      </p:sp>
    </p:spTree>
    <p:extLst>
      <p:ext uri="{BB962C8B-B14F-4D97-AF65-F5344CB8AC3E}">
        <p14:creationId xmlns:p14="http://schemas.microsoft.com/office/powerpoint/2010/main" val="32461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3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QUESTIONS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EMPHASISE HOW AND WHY</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MODEL YOUR THINKING</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METHODS AND REASONING</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STUDENTS TO EXPLAIN THEIR IDEAS AND CHOICES</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830997"/>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HOW SIMILAR ALTERNATIVE QUESTIONS OR PROBLEMS MIGHT BE APPROACHED</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Rosenshine</a:t>
            </a:r>
            <a:r>
              <a:rPr lang="en-US" sz="2000" dirty="0">
                <a:latin typeface="Helvetica Neue" panose="02000503000000020004" pitchFamily="2" charset="0"/>
                <a:ea typeface="Helvetica Neue" panose="02000503000000020004" pitchFamily="2" charset="0"/>
                <a:cs typeface="Helvetica Neue" panose="02000503000000020004" pitchFamily="2" charset="0"/>
              </a:rPr>
              <a:t> says that more effective teachers typically ask process questions. </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192462" y="4727551"/>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EEF suggests teachers should encourage metacognitive talk during lessons.</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5" y="5835769"/>
            <a:ext cx="10135280"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Modelling dialogue around these questions helps students to think in this way independently. </a:t>
            </a:r>
          </a:p>
        </p:txBody>
      </p:sp>
      <p:pic>
        <p:nvPicPr>
          <p:cNvPr id="51" name="Picture 50" descr="A close up of a logo&#10;&#10;Description automatically generated">
            <a:extLst>
              <a:ext uri="{FF2B5EF4-FFF2-40B4-BE49-F238E27FC236}">
                <a16:creationId xmlns:a16="http://schemas.microsoft.com/office/drawing/2014/main" id="{884B6A1C-A58A-8A44-9096-CFB87A330CD8}"/>
              </a:ext>
            </a:extLst>
          </p:cNvPr>
          <p:cNvPicPr>
            <a:picLocks noChangeAspect="1"/>
          </p:cNvPicPr>
          <p:nvPr/>
        </p:nvPicPr>
        <p:blipFill>
          <a:blip r:embed="rId3"/>
          <a:stretch>
            <a:fillRect/>
          </a:stretch>
        </p:blipFill>
        <p:spPr>
          <a:xfrm>
            <a:off x="555145" y="1151363"/>
            <a:ext cx="1377971" cy="1898225"/>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9267A15D-7C64-C944-ACDA-95972B2FEAAB}"/>
              </a:ext>
            </a:extLst>
          </p:cNvPr>
          <p:cNvPicPr>
            <a:picLocks noChangeAspect="1"/>
          </p:cNvPicPr>
          <p:nvPr/>
        </p:nvPicPr>
        <p:blipFill>
          <a:blip r:embed="rId4"/>
          <a:stretch>
            <a:fillRect/>
          </a:stretch>
        </p:blipFill>
        <p:spPr>
          <a:xfrm>
            <a:off x="3253594" y="1060308"/>
            <a:ext cx="1690749" cy="1965564"/>
          </a:xfrm>
          <a:prstGeom prst="rect">
            <a:avLst/>
          </a:prstGeom>
        </p:spPr>
      </p:pic>
      <p:pic>
        <p:nvPicPr>
          <p:cNvPr id="55" name="Picture 54" descr="A picture containing drawing&#10;&#10;Description automatically generated">
            <a:extLst>
              <a:ext uri="{FF2B5EF4-FFF2-40B4-BE49-F238E27FC236}">
                <a16:creationId xmlns:a16="http://schemas.microsoft.com/office/drawing/2014/main" id="{20E1E6D8-FDD6-6349-8E6F-D6DA0AB1DDDB}"/>
              </a:ext>
            </a:extLst>
          </p:cNvPr>
          <p:cNvPicPr>
            <a:picLocks noChangeAspect="1"/>
          </p:cNvPicPr>
          <p:nvPr/>
        </p:nvPicPr>
        <p:blipFill>
          <a:blip r:embed="rId5"/>
          <a:stretch>
            <a:fillRect/>
          </a:stretch>
        </p:blipFill>
        <p:spPr>
          <a:xfrm>
            <a:off x="5197457" y="1208746"/>
            <a:ext cx="1873227" cy="1840842"/>
          </a:xfrm>
          <a:prstGeom prst="rect">
            <a:avLst/>
          </a:prstGeom>
        </p:spPr>
      </p:pic>
      <p:pic>
        <p:nvPicPr>
          <p:cNvPr id="57" name="Picture 56" descr="A picture containing light, drawing, food&#10;&#10;Description automatically generated">
            <a:extLst>
              <a:ext uri="{FF2B5EF4-FFF2-40B4-BE49-F238E27FC236}">
                <a16:creationId xmlns:a16="http://schemas.microsoft.com/office/drawing/2014/main" id="{19B35412-2184-8442-A247-0E8DD86FF7D7}"/>
              </a:ext>
            </a:extLst>
          </p:cNvPr>
          <p:cNvPicPr>
            <a:picLocks noChangeAspect="1"/>
          </p:cNvPicPr>
          <p:nvPr/>
        </p:nvPicPr>
        <p:blipFill>
          <a:blip r:embed="rId6"/>
          <a:stretch>
            <a:fillRect/>
          </a:stretch>
        </p:blipFill>
        <p:spPr>
          <a:xfrm>
            <a:off x="8070574" y="1208746"/>
            <a:ext cx="1056432" cy="1747238"/>
          </a:xfrm>
          <a:prstGeom prst="rect">
            <a:avLst/>
          </a:prstGeom>
        </p:spPr>
      </p:pic>
      <p:pic>
        <p:nvPicPr>
          <p:cNvPr id="59" name="Picture 58" descr="A close up of a logo&#10;&#10;Description automatically generated">
            <a:extLst>
              <a:ext uri="{FF2B5EF4-FFF2-40B4-BE49-F238E27FC236}">
                <a16:creationId xmlns:a16="http://schemas.microsoft.com/office/drawing/2014/main" id="{A99967BE-4F8C-7B43-8047-5729E69E11B7}"/>
              </a:ext>
            </a:extLst>
          </p:cNvPr>
          <p:cNvPicPr>
            <a:picLocks noChangeAspect="1"/>
          </p:cNvPicPr>
          <p:nvPr/>
        </p:nvPicPr>
        <p:blipFill>
          <a:blip r:embed="rId7"/>
          <a:stretch>
            <a:fillRect/>
          </a:stretch>
        </p:blipFill>
        <p:spPr>
          <a:xfrm>
            <a:off x="10317423" y="1162287"/>
            <a:ext cx="1319432" cy="1894929"/>
          </a:xfrm>
          <a:prstGeom prst="rect">
            <a:avLst/>
          </a:prstGeom>
        </p:spPr>
      </p:pic>
      <p:sp>
        <p:nvSpPr>
          <p:cNvPr id="68" name="TextBox 67">
            <a:extLst>
              <a:ext uri="{FF2B5EF4-FFF2-40B4-BE49-F238E27FC236}">
                <a16:creationId xmlns:a16="http://schemas.microsoft.com/office/drawing/2014/main" id="{0BEEFB3E-DBAF-6740-9459-8D230AED84A4}"/>
              </a:ext>
            </a:extLst>
          </p:cNvPr>
          <p:cNvSpPr txBox="1"/>
          <p:nvPr/>
        </p:nvSpPr>
        <p:spPr>
          <a:xfrm>
            <a:off x="2201405" y="5147074"/>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Discussions should focus on questions such as ‘how do we know?’ or ‘how do we work it out?’ </a:t>
            </a:r>
          </a:p>
        </p:txBody>
      </p:sp>
    </p:spTree>
    <p:extLst>
      <p:ext uri="{BB962C8B-B14F-4D97-AF65-F5344CB8AC3E}">
        <p14:creationId xmlns:p14="http://schemas.microsoft.com/office/powerpoint/2010/main" val="564705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83378" y="293399"/>
            <a:ext cx="583337" cy="369332"/>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2586951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97448" y="-4980"/>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1650" y="-9059"/>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75288" y="508000"/>
            <a:ext cx="4456508" cy="954107"/>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FOCUS FORWARDS</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KEEP IT POSITIVE AND SPECIFIC</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5021"/>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MATCH THE MESSAGE TO THE STUDENT</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AVOID SATNAV SYNDROME</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1130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REDUCE FEEDBACK OVER TIME</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6" name="Picture 35" descr="A close up of a logo&#10;&#10;Description automatically generated">
            <a:extLst>
              <a:ext uri="{FF2B5EF4-FFF2-40B4-BE49-F238E27FC236}">
                <a16:creationId xmlns:a16="http://schemas.microsoft.com/office/drawing/2014/main" id="{79F8B1D0-2774-8E40-A00A-F6048F839D0A}"/>
              </a:ext>
            </a:extLst>
          </p:cNvPr>
          <p:cNvPicPr>
            <a:picLocks noChangeAspect="1"/>
          </p:cNvPicPr>
          <p:nvPr/>
        </p:nvPicPr>
        <p:blipFill>
          <a:blip r:embed="rId3"/>
          <a:stretch>
            <a:fillRect/>
          </a:stretch>
        </p:blipFill>
        <p:spPr>
          <a:xfrm>
            <a:off x="796582" y="495344"/>
            <a:ext cx="5686452" cy="6364114"/>
          </a:xfrm>
          <a:prstGeom prst="rect">
            <a:avLst/>
          </a:prstGeom>
        </p:spPr>
      </p:pic>
    </p:spTree>
    <p:extLst>
      <p:ext uri="{BB962C8B-B14F-4D97-AF65-F5344CB8AC3E}">
        <p14:creationId xmlns:p14="http://schemas.microsoft.com/office/powerpoint/2010/main" val="2670731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KEEP IT POSITIVE AND SPECIFIC</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FOCUS FORWARDS</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MATCH THE MESSAGE TO THE STUDENT</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AVOID SATNAV SYNDROME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REDUCE FEEDBACK OVER TIME</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Feedback plays a central role in securing students’ learning, supporting them to know how to deepen knowledge and understanding or improve performance.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5" y="5693433"/>
            <a:ext cx="10135280"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Part of this relies on feedback providing motivation to apply effort alongside specific strategies.</a:t>
            </a:r>
          </a:p>
        </p:txBody>
      </p:sp>
      <p:sp>
        <p:nvSpPr>
          <p:cNvPr id="68" name="TextBox 67">
            <a:extLst>
              <a:ext uri="{FF2B5EF4-FFF2-40B4-BE49-F238E27FC236}">
                <a16:creationId xmlns:a16="http://schemas.microsoft.com/office/drawing/2014/main" id="{0BEEFB3E-DBAF-6740-9459-8D230AED84A4}"/>
              </a:ext>
            </a:extLst>
          </p:cNvPr>
          <p:cNvSpPr txBox="1"/>
          <p:nvPr/>
        </p:nvSpPr>
        <p:spPr>
          <a:xfrm>
            <a:off x="2201405" y="4991839"/>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Effective feedback needs to be understood and accepted and to be actionable n so that students can use it to secure improvements. </a:t>
            </a:r>
          </a:p>
        </p:txBody>
      </p:sp>
      <p:pic>
        <p:nvPicPr>
          <p:cNvPr id="10" name="Picture 9" descr="A close up of a logo&#10;&#10;Description automatically generated">
            <a:extLst>
              <a:ext uri="{FF2B5EF4-FFF2-40B4-BE49-F238E27FC236}">
                <a16:creationId xmlns:a16="http://schemas.microsoft.com/office/drawing/2014/main" id="{C1491931-A62E-1E47-804E-B680E6015BD3}"/>
              </a:ext>
            </a:extLst>
          </p:cNvPr>
          <p:cNvPicPr>
            <a:picLocks noChangeAspect="1"/>
          </p:cNvPicPr>
          <p:nvPr/>
        </p:nvPicPr>
        <p:blipFill>
          <a:blip r:embed="rId3"/>
          <a:stretch>
            <a:fillRect/>
          </a:stretch>
        </p:blipFill>
        <p:spPr>
          <a:xfrm>
            <a:off x="571501" y="1105960"/>
            <a:ext cx="1727200" cy="1933032"/>
          </a:xfrm>
          <a:prstGeom prst="rect">
            <a:avLst/>
          </a:prstGeom>
        </p:spPr>
      </p:pic>
      <p:pic>
        <p:nvPicPr>
          <p:cNvPr id="29" name="Picture 28" descr="A picture containing room, drawing&#10;&#10;Description automatically generated">
            <a:extLst>
              <a:ext uri="{FF2B5EF4-FFF2-40B4-BE49-F238E27FC236}">
                <a16:creationId xmlns:a16="http://schemas.microsoft.com/office/drawing/2014/main" id="{78326652-B745-1F4C-AA52-AC9035FA0D99}"/>
              </a:ext>
            </a:extLst>
          </p:cNvPr>
          <p:cNvPicPr>
            <a:picLocks noChangeAspect="1"/>
          </p:cNvPicPr>
          <p:nvPr/>
        </p:nvPicPr>
        <p:blipFill>
          <a:blip r:embed="rId4"/>
          <a:stretch>
            <a:fillRect/>
          </a:stretch>
        </p:blipFill>
        <p:spPr>
          <a:xfrm>
            <a:off x="2640004" y="1073003"/>
            <a:ext cx="1912261" cy="1972532"/>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50909BE1-CC83-3A41-9F15-2691C40F7F86}"/>
              </a:ext>
            </a:extLst>
          </p:cNvPr>
          <p:cNvPicPr>
            <a:picLocks noChangeAspect="1"/>
          </p:cNvPicPr>
          <p:nvPr/>
        </p:nvPicPr>
        <p:blipFill>
          <a:blip r:embed="rId5"/>
          <a:stretch>
            <a:fillRect/>
          </a:stretch>
        </p:blipFill>
        <p:spPr>
          <a:xfrm>
            <a:off x="5057567" y="1164567"/>
            <a:ext cx="2104625" cy="1880258"/>
          </a:xfrm>
          <a:prstGeom prst="rect">
            <a:avLst/>
          </a:prstGeom>
        </p:spPr>
      </p:pic>
      <p:pic>
        <p:nvPicPr>
          <p:cNvPr id="36" name="Picture 35" descr="A picture containing light, drawing&#10;&#10;Description automatically generated">
            <a:extLst>
              <a:ext uri="{FF2B5EF4-FFF2-40B4-BE49-F238E27FC236}">
                <a16:creationId xmlns:a16="http://schemas.microsoft.com/office/drawing/2014/main" id="{2FB1E3FE-908D-6D4E-80EF-DC6CD2BEF364}"/>
              </a:ext>
            </a:extLst>
          </p:cNvPr>
          <p:cNvPicPr>
            <a:picLocks noChangeAspect="1"/>
          </p:cNvPicPr>
          <p:nvPr/>
        </p:nvPicPr>
        <p:blipFill>
          <a:blip r:embed="rId6"/>
          <a:stretch>
            <a:fillRect/>
          </a:stretch>
        </p:blipFill>
        <p:spPr>
          <a:xfrm>
            <a:off x="7671484" y="1237932"/>
            <a:ext cx="1880511" cy="1809912"/>
          </a:xfrm>
          <a:prstGeom prst="rect">
            <a:avLst/>
          </a:prstGeom>
        </p:spPr>
      </p:pic>
      <p:pic>
        <p:nvPicPr>
          <p:cNvPr id="38" name="Picture 37" descr="A picture containing drawing, light&#10;&#10;Description automatically generated">
            <a:extLst>
              <a:ext uri="{FF2B5EF4-FFF2-40B4-BE49-F238E27FC236}">
                <a16:creationId xmlns:a16="http://schemas.microsoft.com/office/drawing/2014/main" id="{E65862AF-1269-BC4C-B23E-7D7ED53DA061}"/>
              </a:ext>
            </a:extLst>
          </p:cNvPr>
          <p:cNvPicPr>
            <a:picLocks noChangeAspect="1"/>
          </p:cNvPicPr>
          <p:nvPr/>
        </p:nvPicPr>
        <p:blipFill>
          <a:blip r:embed="rId7"/>
          <a:stretch>
            <a:fillRect/>
          </a:stretch>
        </p:blipFill>
        <p:spPr>
          <a:xfrm>
            <a:off x="10265156" y="1109257"/>
            <a:ext cx="1523367" cy="1936759"/>
          </a:xfrm>
          <a:prstGeom prst="rect">
            <a:avLst/>
          </a:prstGeom>
        </p:spPr>
      </p:pic>
    </p:spTree>
    <p:extLst>
      <p:ext uri="{BB962C8B-B14F-4D97-AF65-F5344CB8AC3E}">
        <p14:creationId xmlns:p14="http://schemas.microsoft.com/office/powerpoint/2010/main" val="16470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2" grpId="0"/>
      <p:bldP spid="6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FOCUS FORWARDS</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assessments to identify areas for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improvement in performance or gaps in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understanding.</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3" name="Picture 22" descr="A close up of a logo&#10;&#10;Description automatically generated">
            <a:extLst>
              <a:ext uri="{FF2B5EF4-FFF2-40B4-BE49-F238E27FC236}">
                <a16:creationId xmlns:a16="http://schemas.microsoft.com/office/drawing/2014/main" id="{09B100DF-D235-6240-955D-8A23A66EF3CA}"/>
              </a:ext>
            </a:extLst>
          </p:cNvPr>
          <p:cNvPicPr>
            <a:picLocks noChangeAspect="1"/>
          </p:cNvPicPr>
          <p:nvPr/>
        </p:nvPicPr>
        <p:blipFill>
          <a:blip r:embed="rId3"/>
          <a:stretch>
            <a:fillRect/>
          </a:stretch>
        </p:blipFill>
        <p:spPr>
          <a:xfrm>
            <a:off x="782832" y="913112"/>
            <a:ext cx="5313168" cy="5946345"/>
          </a:xfrm>
          <a:prstGeom prst="rect">
            <a:avLst/>
          </a:prstGeom>
        </p:spPr>
      </p:pic>
      <p:sp>
        <p:nvSpPr>
          <p:cNvPr id="24" name="TextBox 23">
            <a:extLst>
              <a:ext uri="{FF2B5EF4-FFF2-40B4-BE49-F238E27FC236}">
                <a16:creationId xmlns:a16="http://schemas.microsoft.com/office/drawing/2014/main" id="{F6B45C7D-6C56-634D-8D44-26222EB5C12A}"/>
              </a:ext>
            </a:extLst>
          </p:cNvPr>
          <p:cNvSpPr txBox="1"/>
          <p:nvPr/>
        </p:nvSpPr>
        <p:spPr>
          <a:xfrm>
            <a:off x="6365560" y="337323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Rather than describing past performance, focus on actions they can take to improve in future.</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72DDA3A1-9413-E447-8711-FA039EA36101}"/>
              </a:ext>
            </a:extLst>
          </p:cNvPr>
          <p:cNvSpPr txBox="1"/>
          <p:nvPr/>
        </p:nvSpPr>
        <p:spPr>
          <a:xfrm>
            <a:off x="6365559" y="453209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Feedback needs to be given part-way through a learning cycle, not at the end.</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534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KEEP IT POSITIVE AND SPECIFIC</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Feedback should largely be framed in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language that is positive and encouraging.</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5" name="TextBox 24">
            <a:extLst>
              <a:ext uri="{FF2B5EF4-FFF2-40B4-BE49-F238E27FC236}">
                <a16:creationId xmlns:a16="http://schemas.microsoft.com/office/drawing/2014/main" id="{4FFEE4D4-48FC-BF46-9764-8291D4B5813D}"/>
              </a:ext>
            </a:extLst>
          </p:cNvPr>
          <p:cNvSpPr txBox="1"/>
          <p:nvPr/>
        </p:nvSpPr>
        <p:spPr>
          <a:xfrm>
            <a:off x="6384794" y="3044825"/>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Tell students all the things they are succeeding at.</a:t>
            </a:r>
          </a:p>
        </p:txBody>
      </p:sp>
      <p:pic>
        <p:nvPicPr>
          <p:cNvPr id="23" name="Picture 22" descr="A picture containing room, drawing&#10;&#10;Description automatically generated">
            <a:extLst>
              <a:ext uri="{FF2B5EF4-FFF2-40B4-BE49-F238E27FC236}">
                <a16:creationId xmlns:a16="http://schemas.microsoft.com/office/drawing/2014/main" id="{3376762C-2E99-D541-8D88-8E177AAC3DBB}"/>
              </a:ext>
            </a:extLst>
          </p:cNvPr>
          <p:cNvPicPr>
            <a:picLocks noChangeAspect="1"/>
          </p:cNvPicPr>
          <p:nvPr/>
        </p:nvPicPr>
        <p:blipFill>
          <a:blip r:embed="rId3"/>
          <a:stretch>
            <a:fillRect/>
          </a:stretch>
        </p:blipFill>
        <p:spPr>
          <a:xfrm>
            <a:off x="256305" y="1134921"/>
            <a:ext cx="5559016" cy="5734226"/>
          </a:xfrm>
          <a:prstGeom prst="rect">
            <a:avLst/>
          </a:prstGeom>
        </p:spPr>
      </p:pic>
      <p:sp>
        <p:nvSpPr>
          <p:cNvPr id="24" name="TextBox 23">
            <a:extLst>
              <a:ext uri="{FF2B5EF4-FFF2-40B4-BE49-F238E27FC236}">
                <a16:creationId xmlns:a16="http://schemas.microsoft.com/office/drawing/2014/main" id="{76B2875E-517C-CB45-8071-04C8CAA8F492}"/>
              </a:ext>
            </a:extLst>
          </p:cNvPr>
          <p:cNvSpPr txBox="1"/>
          <p:nvPr/>
        </p:nvSpPr>
        <p:spPr>
          <a:xfrm>
            <a:off x="6376921" y="3874188"/>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Be as as specific as possible, e.g. rather than suggesting a student should ‘write a better conclusion’, specify how the conclusion could be improved.</a:t>
            </a:r>
          </a:p>
        </p:txBody>
      </p:sp>
    </p:spTree>
    <p:extLst>
      <p:ext uri="{BB962C8B-B14F-4D97-AF65-F5344CB8AC3E}">
        <p14:creationId xmlns:p14="http://schemas.microsoft.com/office/powerpoint/2010/main" val="1411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MATCH THE MESSAGE TO THE STUDENT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Feedback only succeeds if students trust it and use it to increase their effort or raise their aspirations to improve their performance.</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2C8CA004-2F20-234B-BA7C-9F50F2FFFF03}"/>
              </a:ext>
            </a:extLst>
          </p:cNvPr>
          <p:cNvPicPr>
            <a:picLocks noChangeAspect="1"/>
          </p:cNvPicPr>
          <p:nvPr/>
        </p:nvPicPr>
        <p:blipFill>
          <a:blip r:embed="rId3"/>
          <a:stretch>
            <a:fillRect/>
          </a:stretch>
        </p:blipFill>
        <p:spPr>
          <a:xfrm>
            <a:off x="1565" y="1413273"/>
            <a:ext cx="6094435" cy="5444728"/>
          </a:xfrm>
          <a:prstGeom prst="rect">
            <a:avLst/>
          </a:prstGeom>
        </p:spPr>
      </p:pic>
      <p:sp>
        <p:nvSpPr>
          <p:cNvPr id="32" name="TextBox 31">
            <a:extLst>
              <a:ext uri="{FF2B5EF4-FFF2-40B4-BE49-F238E27FC236}">
                <a16:creationId xmlns:a16="http://schemas.microsoft.com/office/drawing/2014/main" id="{D4020455-3774-AD4A-B037-93673E679114}"/>
              </a:ext>
            </a:extLst>
          </p:cNvPr>
          <p:cNvSpPr txBox="1"/>
          <p:nvPr/>
        </p:nvSpPr>
        <p:spPr>
          <a:xfrm>
            <a:off x="6371583" y="3719720"/>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Some students need careful nurturing and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respond badly to perceived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crticisim</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37" name="TextBox 36">
            <a:extLst>
              <a:ext uri="{FF2B5EF4-FFF2-40B4-BE49-F238E27FC236}">
                <a16:creationId xmlns:a16="http://schemas.microsoft.com/office/drawing/2014/main" id="{F2479C4A-0F10-7847-A7C4-134259898CAA}"/>
              </a:ext>
            </a:extLst>
          </p:cNvPr>
          <p:cNvSpPr txBox="1"/>
          <p:nvPr/>
        </p:nvSpPr>
        <p:spPr>
          <a:xfrm>
            <a:off x="6377574" y="4547959"/>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Others need a strong push to lead them to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increase their effort.</a:t>
            </a:r>
          </a:p>
        </p:txBody>
      </p:sp>
    </p:spTree>
    <p:extLst>
      <p:ext uri="{BB962C8B-B14F-4D97-AF65-F5344CB8AC3E}">
        <p14:creationId xmlns:p14="http://schemas.microsoft.com/office/powerpoint/2010/main" val="71947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RESPOND TO THE ANSWERS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3605"/>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Turn each question into a short exchange.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Respond with an affirmation and a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Probing Question </a:t>
            </a:r>
            <a:r>
              <a:rPr lang="en-US" sz="2200" dirty="0">
                <a:latin typeface="Helvetica Neue" panose="02000503000000020004" pitchFamily="2" charset="0"/>
                <a:ea typeface="Helvetica Neue" panose="02000503000000020004" pitchFamily="2" charset="0"/>
                <a:cs typeface="Helvetica Neue" panose="02000503000000020004" pitchFamily="2" charset="0"/>
              </a:rPr>
              <a:t>or a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Process Question</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3" name="TextBox 22">
            <a:extLst>
              <a:ext uri="{FF2B5EF4-FFF2-40B4-BE49-F238E27FC236}">
                <a16:creationId xmlns:a16="http://schemas.microsoft.com/office/drawing/2014/main" id="{9A7E0F4A-092A-CB47-AC12-7C1790587382}"/>
              </a:ext>
            </a:extLst>
          </p:cNvPr>
          <p:cNvSpPr txBox="1"/>
          <p:nvPr/>
        </p:nvSpPr>
        <p:spPr>
          <a:xfrm>
            <a:off x="6371583" y="346261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the answer isn’t quite right, respond with “</a:t>
            </a:r>
            <a:r>
              <a:rPr lang="en-US" sz="2200" i="1" dirty="0">
                <a:latin typeface="Helvetica Neue" panose="02000503000000020004" pitchFamily="2" charset="0"/>
                <a:ea typeface="Helvetica Neue" panose="02000503000000020004" pitchFamily="2" charset="0"/>
                <a:cs typeface="Helvetica Neue" panose="02000503000000020004" pitchFamily="2" charset="0"/>
              </a:rPr>
              <a:t>Good try… but that’s not quite right…” </a:t>
            </a:r>
            <a:r>
              <a:rPr lang="en-US" sz="2200" dirty="0">
                <a:latin typeface="Helvetica Neue" panose="02000503000000020004" pitchFamily="2" charset="0"/>
                <a:ea typeface="Helvetica Neue" panose="02000503000000020004" pitchFamily="2" charset="0"/>
                <a:cs typeface="Helvetica Neue" panose="02000503000000020004" pitchFamily="2" charset="0"/>
              </a:rPr>
              <a:t>before re-teaching .</a:t>
            </a: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38" name="Picture 37" descr="A picture containing drawing&#10;&#10;Description automatically generated">
            <a:extLst>
              <a:ext uri="{FF2B5EF4-FFF2-40B4-BE49-F238E27FC236}">
                <a16:creationId xmlns:a16="http://schemas.microsoft.com/office/drawing/2014/main" id="{1177D2C3-BEC3-394D-9FE0-EEF3968B3E34}"/>
              </a:ext>
            </a:extLst>
          </p:cNvPr>
          <p:cNvPicPr>
            <a:picLocks noChangeAspect="1"/>
          </p:cNvPicPr>
          <p:nvPr/>
        </p:nvPicPr>
        <p:blipFill>
          <a:blip r:embed="rId2"/>
          <a:stretch>
            <a:fillRect/>
          </a:stretch>
        </p:blipFill>
        <p:spPr>
          <a:xfrm>
            <a:off x="403156" y="1219410"/>
            <a:ext cx="5289687" cy="5185114"/>
          </a:xfrm>
          <a:prstGeom prst="rect">
            <a:avLst/>
          </a:prstGeom>
        </p:spPr>
      </p:pic>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3"/>
          <a:stretch>
            <a:fillRect/>
          </a:stretch>
        </p:blipFill>
        <p:spPr>
          <a:xfrm>
            <a:off x="6479946" y="6300650"/>
            <a:ext cx="5442538" cy="368438"/>
          </a:xfrm>
          <a:prstGeom prst="rect">
            <a:avLst/>
          </a:prstGeom>
        </p:spPr>
      </p:pic>
      <p:sp>
        <p:nvSpPr>
          <p:cNvPr id="41" name="TextBox 40">
            <a:extLst>
              <a:ext uri="{FF2B5EF4-FFF2-40B4-BE49-F238E27FC236}">
                <a16:creationId xmlns:a16="http://schemas.microsoft.com/office/drawing/2014/main" id="{854CEA04-101B-3A42-ACCC-91E95528F3AF}"/>
              </a:ext>
            </a:extLst>
          </p:cNvPr>
          <p:cNvSpPr txBox="1"/>
          <p:nvPr/>
        </p:nvSpPr>
        <p:spPr>
          <a:xfrm>
            <a:off x="6377574" y="4666187"/>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Say It Again Better </a:t>
            </a:r>
            <a:r>
              <a:rPr lang="en-US" sz="2200" dirty="0">
                <a:latin typeface="Helvetica Neue" panose="02000503000000020004" pitchFamily="2" charset="0"/>
                <a:ea typeface="Helvetica Neue" panose="02000503000000020004" pitchFamily="2" charset="0"/>
                <a:cs typeface="Helvetica Neue" panose="02000503000000020004" pitchFamily="2" charset="0"/>
              </a:rPr>
              <a:t>strategy is useful as a response.</a:t>
            </a:r>
          </a:p>
        </p:txBody>
      </p:sp>
    </p:spTree>
    <p:extLst>
      <p:ext uri="{BB962C8B-B14F-4D97-AF65-F5344CB8AC3E}">
        <p14:creationId xmlns:p14="http://schemas.microsoft.com/office/powerpoint/2010/main" val="33487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4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AVOID SATNAV SYNDROME</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2456" y="2213247"/>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 Sat Nav system gives continuous directions making it possible to travel from A to B without learning the route.</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34" name="Picture 33" descr="A picture containing light, drawing&#10;&#10;Description automatically generated">
            <a:extLst>
              <a:ext uri="{FF2B5EF4-FFF2-40B4-BE49-F238E27FC236}">
                <a16:creationId xmlns:a16="http://schemas.microsoft.com/office/drawing/2014/main" id="{8D05AD65-D492-2C49-B452-12FC83B65920}"/>
              </a:ext>
            </a:extLst>
          </p:cNvPr>
          <p:cNvPicPr>
            <a:picLocks noChangeAspect="1"/>
          </p:cNvPicPr>
          <p:nvPr/>
        </p:nvPicPr>
        <p:blipFill>
          <a:blip r:embed="rId3"/>
          <a:stretch>
            <a:fillRect/>
          </a:stretch>
        </p:blipFill>
        <p:spPr>
          <a:xfrm>
            <a:off x="335387" y="1477267"/>
            <a:ext cx="5590619" cy="5380733"/>
          </a:xfrm>
          <a:prstGeom prst="rect">
            <a:avLst/>
          </a:prstGeom>
        </p:spPr>
      </p:pic>
      <p:sp>
        <p:nvSpPr>
          <p:cNvPr id="37" name="TextBox 36">
            <a:extLst>
              <a:ext uri="{FF2B5EF4-FFF2-40B4-BE49-F238E27FC236}">
                <a16:creationId xmlns:a16="http://schemas.microsoft.com/office/drawing/2014/main" id="{69F52CAE-1392-B549-A1B5-E42F464D24F2}"/>
              </a:ext>
            </a:extLst>
          </p:cNvPr>
          <p:cNvSpPr txBox="1"/>
          <p:nvPr/>
        </p:nvSpPr>
        <p:spPr>
          <a:xfrm>
            <a:off x="6371583" y="3404417"/>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Give feedback focusing on changing students’ capacity to produce excellent work and less on producing a specific exemplary piece.</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TextBox 37">
            <a:extLst>
              <a:ext uri="{FF2B5EF4-FFF2-40B4-BE49-F238E27FC236}">
                <a16:creationId xmlns:a16="http://schemas.microsoft.com/office/drawing/2014/main" id="{C4CD3323-1D41-8947-BF73-779CBCC03F1A}"/>
              </a:ext>
            </a:extLst>
          </p:cNvPr>
          <p:cNvSpPr txBox="1"/>
          <p:nvPr/>
        </p:nvSpPr>
        <p:spPr>
          <a:xfrm>
            <a:off x="6425764" y="4934141"/>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Give prompts but leave students to take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improvement steps independently.</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864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3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REDUCE FEEDBACK OVER TIME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197857"/>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As students engage in Independent Practice and gain confidence, reduce detail in the feedback given, allowing more struggle time before offering feedback.</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8" name="Picture 27" descr="A picture containing drawing, light&#10;&#10;Description automatically generated">
            <a:extLst>
              <a:ext uri="{FF2B5EF4-FFF2-40B4-BE49-F238E27FC236}">
                <a16:creationId xmlns:a16="http://schemas.microsoft.com/office/drawing/2014/main" id="{F45AB80B-618E-5E42-AC94-1B4CFCC362BC}"/>
              </a:ext>
            </a:extLst>
          </p:cNvPr>
          <p:cNvPicPr>
            <a:picLocks noChangeAspect="1"/>
          </p:cNvPicPr>
          <p:nvPr/>
        </p:nvPicPr>
        <p:blipFill>
          <a:blip r:embed="rId3"/>
          <a:stretch>
            <a:fillRect/>
          </a:stretch>
        </p:blipFill>
        <p:spPr>
          <a:xfrm>
            <a:off x="787399" y="908935"/>
            <a:ext cx="4679265" cy="5949065"/>
          </a:xfrm>
          <a:prstGeom prst="rect">
            <a:avLst/>
          </a:prstGeom>
        </p:spPr>
      </p:pic>
      <p:sp>
        <p:nvSpPr>
          <p:cNvPr id="36" name="TextBox 35">
            <a:extLst>
              <a:ext uri="{FF2B5EF4-FFF2-40B4-BE49-F238E27FC236}">
                <a16:creationId xmlns:a16="http://schemas.microsoft.com/office/drawing/2014/main" id="{54603F6F-F856-F347-A765-5695F6748D83}"/>
              </a:ext>
            </a:extLst>
          </p:cNvPr>
          <p:cNvSpPr txBox="1"/>
          <p:nvPr/>
        </p:nvSpPr>
        <p:spPr>
          <a:xfrm>
            <a:off x="6371583" y="3736235"/>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Train students to generate as much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self-assessed feedback as possible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referencing success criteria, exemplars of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stamdards</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worked answers.</a:t>
            </a:r>
          </a:p>
        </p:txBody>
      </p:sp>
    </p:spTree>
    <p:extLst>
      <p:ext uri="{BB962C8B-B14F-4D97-AF65-F5344CB8AC3E}">
        <p14:creationId xmlns:p14="http://schemas.microsoft.com/office/powerpoint/2010/main" val="41495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THAT MOVES FORWARD</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KEEP IT POSITIVE AND SPECIFIC</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FOCUS FORWARDS</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MATCH THE MESSAGE TO THE STUDENT</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AVOID SATNAV SYNDROME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REDUCE FEEDBACK OVER TIME</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5" y="4310830"/>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Feedback plays a central role in securing students’ learning, supporting them to know how to deepen knowledge and understanding or improve performance.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5" y="5707076"/>
            <a:ext cx="10135280"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Part of this relies on feedback providing motivation to apply effort alongside specific strategies.</a:t>
            </a:r>
          </a:p>
        </p:txBody>
      </p:sp>
      <p:sp>
        <p:nvSpPr>
          <p:cNvPr id="68" name="TextBox 67">
            <a:extLst>
              <a:ext uri="{FF2B5EF4-FFF2-40B4-BE49-F238E27FC236}">
                <a16:creationId xmlns:a16="http://schemas.microsoft.com/office/drawing/2014/main" id="{0BEEFB3E-DBAF-6740-9459-8D230AED84A4}"/>
              </a:ext>
            </a:extLst>
          </p:cNvPr>
          <p:cNvSpPr txBox="1"/>
          <p:nvPr/>
        </p:nvSpPr>
        <p:spPr>
          <a:xfrm>
            <a:off x="2201405" y="4999190"/>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Effective feedback needs to be understood and accepted and to be actionable n so that students can use it to secure improvements. </a:t>
            </a:r>
          </a:p>
        </p:txBody>
      </p:sp>
      <p:pic>
        <p:nvPicPr>
          <p:cNvPr id="10" name="Picture 9" descr="A close up of a logo&#10;&#10;Description automatically generated">
            <a:extLst>
              <a:ext uri="{FF2B5EF4-FFF2-40B4-BE49-F238E27FC236}">
                <a16:creationId xmlns:a16="http://schemas.microsoft.com/office/drawing/2014/main" id="{C1491931-A62E-1E47-804E-B680E6015BD3}"/>
              </a:ext>
            </a:extLst>
          </p:cNvPr>
          <p:cNvPicPr>
            <a:picLocks noChangeAspect="1"/>
          </p:cNvPicPr>
          <p:nvPr/>
        </p:nvPicPr>
        <p:blipFill>
          <a:blip r:embed="rId3"/>
          <a:stretch>
            <a:fillRect/>
          </a:stretch>
        </p:blipFill>
        <p:spPr>
          <a:xfrm>
            <a:off x="571501" y="1105960"/>
            <a:ext cx="1727200" cy="1933032"/>
          </a:xfrm>
          <a:prstGeom prst="rect">
            <a:avLst/>
          </a:prstGeom>
        </p:spPr>
      </p:pic>
      <p:pic>
        <p:nvPicPr>
          <p:cNvPr id="29" name="Picture 28" descr="A picture containing room, drawing&#10;&#10;Description automatically generated">
            <a:extLst>
              <a:ext uri="{FF2B5EF4-FFF2-40B4-BE49-F238E27FC236}">
                <a16:creationId xmlns:a16="http://schemas.microsoft.com/office/drawing/2014/main" id="{78326652-B745-1F4C-AA52-AC9035FA0D99}"/>
              </a:ext>
            </a:extLst>
          </p:cNvPr>
          <p:cNvPicPr>
            <a:picLocks noChangeAspect="1"/>
          </p:cNvPicPr>
          <p:nvPr/>
        </p:nvPicPr>
        <p:blipFill>
          <a:blip r:embed="rId4"/>
          <a:stretch>
            <a:fillRect/>
          </a:stretch>
        </p:blipFill>
        <p:spPr>
          <a:xfrm>
            <a:off x="2640004" y="1073003"/>
            <a:ext cx="1912261" cy="1972532"/>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50909BE1-CC83-3A41-9F15-2691C40F7F86}"/>
              </a:ext>
            </a:extLst>
          </p:cNvPr>
          <p:cNvPicPr>
            <a:picLocks noChangeAspect="1"/>
          </p:cNvPicPr>
          <p:nvPr/>
        </p:nvPicPr>
        <p:blipFill>
          <a:blip r:embed="rId5"/>
          <a:stretch>
            <a:fillRect/>
          </a:stretch>
        </p:blipFill>
        <p:spPr>
          <a:xfrm>
            <a:off x="5057567" y="1164567"/>
            <a:ext cx="2104625" cy="1880258"/>
          </a:xfrm>
          <a:prstGeom prst="rect">
            <a:avLst/>
          </a:prstGeom>
        </p:spPr>
      </p:pic>
      <p:pic>
        <p:nvPicPr>
          <p:cNvPr id="36" name="Picture 35" descr="A picture containing light, drawing&#10;&#10;Description automatically generated">
            <a:extLst>
              <a:ext uri="{FF2B5EF4-FFF2-40B4-BE49-F238E27FC236}">
                <a16:creationId xmlns:a16="http://schemas.microsoft.com/office/drawing/2014/main" id="{2FB1E3FE-908D-6D4E-80EF-DC6CD2BEF364}"/>
              </a:ext>
            </a:extLst>
          </p:cNvPr>
          <p:cNvPicPr>
            <a:picLocks noChangeAspect="1"/>
          </p:cNvPicPr>
          <p:nvPr/>
        </p:nvPicPr>
        <p:blipFill>
          <a:blip r:embed="rId6"/>
          <a:stretch>
            <a:fillRect/>
          </a:stretch>
        </p:blipFill>
        <p:spPr>
          <a:xfrm>
            <a:off x="7671484" y="1237932"/>
            <a:ext cx="1880511" cy="1809912"/>
          </a:xfrm>
          <a:prstGeom prst="rect">
            <a:avLst/>
          </a:prstGeom>
        </p:spPr>
      </p:pic>
      <p:pic>
        <p:nvPicPr>
          <p:cNvPr id="38" name="Picture 37" descr="A picture containing drawing, light&#10;&#10;Description automatically generated">
            <a:extLst>
              <a:ext uri="{FF2B5EF4-FFF2-40B4-BE49-F238E27FC236}">
                <a16:creationId xmlns:a16="http://schemas.microsoft.com/office/drawing/2014/main" id="{E65862AF-1269-BC4C-B23E-7D7ED53DA061}"/>
              </a:ext>
            </a:extLst>
          </p:cNvPr>
          <p:cNvPicPr>
            <a:picLocks noChangeAspect="1"/>
          </p:cNvPicPr>
          <p:nvPr/>
        </p:nvPicPr>
        <p:blipFill>
          <a:blip r:embed="rId7"/>
          <a:stretch>
            <a:fillRect/>
          </a:stretch>
        </p:blipFill>
        <p:spPr>
          <a:xfrm>
            <a:off x="10265156" y="1109257"/>
            <a:ext cx="1523367" cy="1936759"/>
          </a:xfrm>
          <a:prstGeom prst="rect">
            <a:avLst/>
          </a:prstGeom>
        </p:spPr>
      </p:pic>
    </p:spTree>
    <p:extLst>
      <p:ext uri="{BB962C8B-B14F-4D97-AF65-F5344CB8AC3E}">
        <p14:creationId xmlns:p14="http://schemas.microsoft.com/office/powerpoint/2010/main" val="1019616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FEEDBACK</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AS ACTIONS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63214" y="289446"/>
            <a:ext cx="583337"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93998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97448" y="-4980"/>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1650" y="-9059"/>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75288" y="508000"/>
            <a:ext cx="445650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REDRAFT OR RE–DO</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REHEARSE OR REPEAT</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5021"/>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REVISIT AND RESPOND TO MORE QUESTIONS</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RE–LEARN MATERIAL AND RE–TEST</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1130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RESEARCH AND RECORD</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D1AE77D-48D9-DA48-A7B2-97AD54F7E422}"/>
              </a:ext>
            </a:extLst>
          </p:cNvPr>
          <p:cNvPicPr>
            <a:picLocks noChangeAspect="1"/>
          </p:cNvPicPr>
          <p:nvPr/>
        </p:nvPicPr>
        <p:blipFill>
          <a:blip r:embed="rId3"/>
          <a:stretch>
            <a:fillRect/>
          </a:stretch>
        </p:blipFill>
        <p:spPr>
          <a:xfrm>
            <a:off x="288725" y="1171062"/>
            <a:ext cx="5923536" cy="5703080"/>
          </a:xfrm>
          <a:prstGeom prst="rect">
            <a:avLst/>
          </a:prstGeom>
        </p:spPr>
      </p:pic>
    </p:spTree>
    <p:extLst>
      <p:ext uri="{BB962C8B-B14F-4D97-AF65-F5344CB8AC3E}">
        <p14:creationId xmlns:p14="http://schemas.microsoft.com/office/powerpoint/2010/main" val="4109952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REHEARSE OR REPEAT</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REDRAFT OR RE–DO</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REVISIT AND RESPOND TO MORE QUESTIONS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RE–LEARN MATERIAL AND RE–TEST</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RESEARCH AND RECORD</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6" y="4310830"/>
            <a:ext cx="9788172"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If feedback is to move students forward in their learning, it can be helpful to frame it as an instruction to do something.</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6" y="5671624"/>
            <a:ext cx="9788172"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giving feedback as actions, the feedback is embedded in the selection of the task. </a:t>
            </a:r>
          </a:p>
        </p:txBody>
      </p:sp>
      <p:sp>
        <p:nvSpPr>
          <p:cNvPr id="68" name="TextBox 67">
            <a:extLst>
              <a:ext uri="{FF2B5EF4-FFF2-40B4-BE49-F238E27FC236}">
                <a16:creationId xmlns:a16="http://schemas.microsoft.com/office/drawing/2014/main" id="{0BEEFB3E-DBAF-6740-9459-8D230AED84A4}"/>
              </a:ext>
            </a:extLst>
          </p:cNvPr>
          <p:cNvSpPr txBox="1"/>
          <p:nvPr/>
        </p:nvSpPr>
        <p:spPr>
          <a:xfrm>
            <a:off x="2201405" y="4984638"/>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can be more useful and easier to understand than focusing on describing work that has been done previously.</a:t>
            </a:r>
          </a:p>
        </p:txBody>
      </p:sp>
      <p:pic>
        <p:nvPicPr>
          <p:cNvPr id="18" name="Picture 17" descr="A picture containing drawing&#10;&#10;Description automatically generated">
            <a:extLst>
              <a:ext uri="{FF2B5EF4-FFF2-40B4-BE49-F238E27FC236}">
                <a16:creationId xmlns:a16="http://schemas.microsoft.com/office/drawing/2014/main" id="{3B1B7738-73C6-7548-99E8-F20D1456B9E8}"/>
              </a:ext>
            </a:extLst>
          </p:cNvPr>
          <p:cNvPicPr>
            <a:picLocks noChangeAspect="1"/>
          </p:cNvPicPr>
          <p:nvPr/>
        </p:nvPicPr>
        <p:blipFill>
          <a:blip r:embed="rId3"/>
          <a:stretch>
            <a:fillRect/>
          </a:stretch>
        </p:blipFill>
        <p:spPr>
          <a:xfrm>
            <a:off x="450631" y="1413439"/>
            <a:ext cx="1541682" cy="1463000"/>
          </a:xfrm>
          <a:prstGeom prst="rect">
            <a:avLst/>
          </a:prstGeom>
        </p:spPr>
      </p:pic>
      <p:pic>
        <p:nvPicPr>
          <p:cNvPr id="34" name="Picture 33" descr="A close up of a logo&#10;&#10;Description automatically generated">
            <a:extLst>
              <a:ext uri="{FF2B5EF4-FFF2-40B4-BE49-F238E27FC236}">
                <a16:creationId xmlns:a16="http://schemas.microsoft.com/office/drawing/2014/main" id="{D19E8E3E-211D-8F45-A9AF-67999B09A091}"/>
              </a:ext>
            </a:extLst>
          </p:cNvPr>
          <p:cNvPicPr>
            <a:picLocks noChangeAspect="1"/>
          </p:cNvPicPr>
          <p:nvPr/>
        </p:nvPicPr>
        <p:blipFill>
          <a:blip r:embed="rId4"/>
          <a:stretch>
            <a:fillRect/>
          </a:stretch>
        </p:blipFill>
        <p:spPr>
          <a:xfrm>
            <a:off x="2545728" y="1622827"/>
            <a:ext cx="2092228" cy="142041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140CBC7A-67DD-EF46-882C-4CD6BF1D5112}"/>
              </a:ext>
            </a:extLst>
          </p:cNvPr>
          <p:cNvPicPr>
            <a:picLocks noChangeAspect="1"/>
          </p:cNvPicPr>
          <p:nvPr/>
        </p:nvPicPr>
        <p:blipFill>
          <a:blip r:embed="rId5"/>
          <a:stretch>
            <a:fillRect/>
          </a:stretch>
        </p:blipFill>
        <p:spPr>
          <a:xfrm>
            <a:off x="5348790" y="1227499"/>
            <a:ext cx="1494419" cy="1822089"/>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3D632D66-259C-EA4C-8785-6D25B7570D65}"/>
              </a:ext>
            </a:extLst>
          </p:cNvPr>
          <p:cNvPicPr>
            <a:picLocks noChangeAspect="1"/>
          </p:cNvPicPr>
          <p:nvPr/>
        </p:nvPicPr>
        <p:blipFill>
          <a:blip r:embed="rId6"/>
          <a:stretch>
            <a:fillRect/>
          </a:stretch>
        </p:blipFill>
        <p:spPr>
          <a:xfrm>
            <a:off x="7793954" y="1182598"/>
            <a:ext cx="1440198" cy="1741703"/>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AA55CC71-006E-DF4D-A953-4B2ACC7FBFAC}"/>
              </a:ext>
            </a:extLst>
          </p:cNvPr>
          <p:cNvPicPr>
            <a:picLocks noChangeAspect="1"/>
          </p:cNvPicPr>
          <p:nvPr/>
        </p:nvPicPr>
        <p:blipFill>
          <a:blip r:embed="rId7"/>
          <a:stretch>
            <a:fillRect/>
          </a:stretch>
        </p:blipFill>
        <p:spPr>
          <a:xfrm>
            <a:off x="10093695" y="1224265"/>
            <a:ext cx="1895882" cy="1825323"/>
          </a:xfrm>
          <a:prstGeom prst="rect">
            <a:avLst/>
          </a:prstGeom>
        </p:spPr>
      </p:pic>
    </p:spTree>
    <p:extLst>
      <p:ext uri="{BB962C8B-B14F-4D97-AF65-F5344CB8AC3E}">
        <p14:creationId xmlns:p14="http://schemas.microsoft.com/office/powerpoint/2010/main" val="37476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2" grpId="0"/>
      <p:bldP spid="6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REDRAFT OR RE–DO</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Give opportunities to improve a piece of work by repeating it one or more times.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4" name="TextBox 23">
            <a:extLst>
              <a:ext uri="{FF2B5EF4-FFF2-40B4-BE49-F238E27FC236}">
                <a16:creationId xmlns:a16="http://schemas.microsoft.com/office/drawing/2014/main" id="{F6B45C7D-6C56-634D-8D44-26222EB5C12A}"/>
              </a:ext>
            </a:extLst>
          </p:cNvPr>
          <p:cNvSpPr txBox="1"/>
          <p:nvPr/>
        </p:nvSpPr>
        <p:spPr>
          <a:xfrm>
            <a:off x="6377574" y="3034677"/>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Ideas might come from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Whole-Class </a:t>
            </a:r>
          </a:p>
          <a:p>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Feedback</a:t>
            </a:r>
            <a:r>
              <a:rPr lang="en-US" sz="2200" dirty="0">
                <a:latin typeface="Helvetica Neue" panose="02000503000000020004" pitchFamily="2" charset="0"/>
                <a:ea typeface="Helvetica Neue" panose="02000503000000020004" pitchFamily="2" charset="0"/>
                <a:cs typeface="Helvetica Neue" panose="02000503000000020004" pitchFamily="2" charset="0"/>
              </a:rPr>
              <a:t>, specific actionable comments or giving students exemplar work to compare to their own.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72DDA3A1-9413-E447-8711-FA039EA36101}"/>
              </a:ext>
            </a:extLst>
          </p:cNvPr>
          <p:cNvSpPr txBox="1"/>
          <p:nvPr/>
        </p:nvSpPr>
        <p:spPr>
          <a:xfrm>
            <a:off x="6365559" y="453209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Sometimes it’s enough just to say </a:t>
            </a:r>
            <a:r>
              <a:rPr lang="en-US" sz="2200" i="1" dirty="0">
                <a:latin typeface="Helvetica Neue" panose="02000503000000020004" pitchFamily="2" charset="0"/>
                <a:ea typeface="Helvetica Neue" panose="02000503000000020004" pitchFamily="2" charset="0"/>
                <a:cs typeface="Helvetica Neue" panose="02000503000000020004" pitchFamily="2" charset="0"/>
              </a:rPr>
              <a:t>“do it again better”</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7" name="Picture 36" descr="A picture containing drawing&#10;&#10;Description automatically generated">
            <a:extLst>
              <a:ext uri="{FF2B5EF4-FFF2-40B4-BE49-F238E27FC236}">
                <a16:creationId xmlns:a16="http://schemas.microsoft.com/office/drawing/2014/main" id="{54348900-17B4-294B-A8F7-048D09A2DD3B}"/>
              </a:ext>
            </a:extLst>
          </p:cNvPr>
          <p:cNvPicPr>
            <a:picLocks noChangeAspect="1"/>
          </p:cNvPicPr>
          <p:nvPr/>
        </p:nvPicPr>
        <p:blipFill>
          <a:blip r:embed="rId3"/>
          <a:stretch>
            <a:fillRect/>
          </a:stretch>
        </p:blipFill>
        <p:spPr>
          <a:xfrm>
            <a:off x="405685" y="1413438"/>
            <a:ext cx="5214873" cy="4948725"/>
          </a:xfrm>
          <a:prstGeom prst="rect">
            <a:avLst/>
          </a:prstGeom>
        </p:spPr>
      </p:pic>
    </p:spTree>
    <p:extLst>
      <p:ext uri="{BB962C8B-B14F-4D97-AF65-F5344CB8AC3E}">
        <p14:creationId xmlns:p14="http://schemas.microsoft.com/office/powerpoint/2010/main" val="36823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REHEARSE OR REPEAT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Students focus on certain aspects of learning that they have already encountered with a view to improve their confidence and fluency.</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5" name="TextBox 24">
            <a:extLst>
              <a:ext uri="{FF2B5EF4-FFF2-40B4-BE49-F238E27FC236}">
                <a16:creationId xmlns:a16="http://schemas.microsoft.com/office/drawing/2014/main" id="{4FFEE4D4-48FC-BF46-9764-8291D4B5813D}"/>
              </a:ext>
            </a:extLst>
          </p:cNvPr>
          <p:cNvSpPr txBox="1"/>
          <p:nvPr/>
        </p:nvSpPr>
        <p:spPr>
          <a:xfrm>
            <a:off x="6377574" y="3718977"/>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e.g. repeating sets of problems, rehearsing explanations or performances.</a:t>
            </a:r>
          </a:p>
        </p:txBody>
      </p:sp>
      <p:sp>
        <p:nvSpPr>
          <p:cNvPr id="24" name="TextBox 23">
            <a:extLst>
              <a:ext uri="{FF2B5EF4-FFF2-40B4-BE49-F238E27FC236}">
                <a16:creationId xmlns:a16="http://schemas.microsoft.com/office/drawing/2014/main" id="{76B2875E-517C-CB45-8071-04C8CAA8F492}"/>
              </a:ext>
            </a:extLst>
          </p:cNvPr>
          <p:cNvSpPr txBox="1"/>
          <p:nvPr/>
        </p:nvSpPr>
        <p:spPr>
          <a:xfrm>
            <a:off x="6373666" y="4488418"/>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Improvement through repetition and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rehearsal can be secured in a range of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subjects.</a:t>
            </a:r>
          </a:p>
        </p:txBody>
      </p:sp>
      <p:pic>
        <p:nvPicPr>
          <p:cNvPr id="26" name="Picture 25" descr="A close up of a logo&#10;&#10;Description automatically generated">
            <a:extLst>
              <a:ext uri="{FF2B5EF4-FFF2-40B4-BE49-F238E27FC236}">
                <a16:creationId xmlns:a16="http://schemas.microsoft.com/office/drawing/2014/main" id="{4538938B-5DF9-7B4E-B00A-8362D4BD482D}"/>
              </a:ext>
            </a:extLst>
          </p:cNvPr>
          <p:cNvPicPr>
            <a:picLocks noChangeAspect="1"/>
          </p:cNvPicPr>
          <p:nvPr/>
        </p:nvPicPr>
        <p:blipFill>
          <a:blip r:embed="rId3"/>
          <a:stretch>
            <a:fillRect/>
          </a:stretch>
        </p:blipFill>
        <p:spPr>
          <a:xfrm>
            <a:off x="98062" y="2763817"/>
            <a:ext cx="6030625" cy="4094183"/>
          </a:xfrm>
          <a:prstGeom prst="rect">
            <a:avLst/>
          </a:prstGeom>
        </p:spPr>
      </p:pic>
    </p:spTree>
    <p:extLst>
      <p:ext uri="{BB962C8B-B14F-4D97-AF65-F5344CB8AC3E}">
        <p14:creationId xmlns:p14="http://schemas.microsoft.com/office/powerpoint/2010/main" val="40361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REVISIT AND RESPOND TO MORE QUESTIONS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Instead of going back to make corrections on previous questions, it can be more productive to re-teach key elements where common errors were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occuring</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then set a fresh set of questions to respond to.</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37" name="TextBox 36">
            <a:extLst>
              <a:ext uri="{FF2B5EF4-FFF2-40B4-BE49-F238E27FC236}">
                <a16:creationId xmlns:a16="http://schemas.microsoft.com/office/drawing/2014/main" id="{F2479C4A-0F10-7847-A7C4-134259898CAA}"/>
              </a:ext>
            </a:extLst>
          </p:cNvPr>
          <p:cNvSpPr txBox="1"/>
          <p:nvPr/>
        </p:nvSpPr>
        <p:spPr>
          <a:xfrm>
            <a:off x="6377574" y="413474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feedback is essentially </a:t>
            </a:r>
            <a:r>
              <a:rPr lang="en-US" sz="2200" i="1" dirty="0">
                <a:latin typeface="Helvetica Neue" panose="02000503000000020004" pitchFamily="2" charset="0"/>
                <a:ea typeface="Helvetica Neue" panose="02000503000000020004" pitchFamily="2" charset="0"/>
                <a:cs typeface="Helvetica Neue" panose="02000503000000020004" pitchFamily="2" charset="0"/>
              </a:rPr>
              <a:t>“do these </a:t>
            </a:r>
          </a:p>
          <a:p>
            <a:r>
              <a:rPr lang="en-US" sz="2200" i="1" dirty="0">
                <a:latin typeface="Helvetica Neue" panose="02000503000000020004" pitchFamily="2" charset="0"/>
                <a:ea typeface="Helvetica Neue" panose="02000503000000020004" pitchFamily="2" charset="0"/>
                <a:cs typeface="Helvetica Neue" panose="02000503000000020004" pitchFamily="2" charset="0"/>
              </a:rPr>
              <a:t>questions”.</a:t>
            </a:r>
          </a:p>
        </p:txBody>
      </p:sp>
      <p:pic>
        <p:nvPicPr>
          <p:cNvPr id="38" name="Picture 37" descr="A picture containing drawing&#10;&#10;Description automatically generated">
            <a:extLst>
              <a:ext uri="{FF2B5EF4-FFF2-40B4-BE49-F238E27FC236}">
                <a16:creationId xmlns:a16="http://schemas.microsoft.com/office/drawing/2014/main" id="{BDA3EAFE-D22F-EA45-A8C6-B091CD5C5591}"/>
              </a:ext>
            </a:extLst>
          </p:cNvPr>
          <p:cNvPicPr>
            <a:picLocks noChangeAspect="1"/>
          </p:cNvPicPr>
          <p:nvPr/>
        </p:nvPicPr>
        <p:blipFill>
          <a:blip r:embed="rId3"/>
          <a:stretch>
            <a:fillRect/>
          </a:stretch>
        </p:blipFill>
        <p:spPr>
          <a:xfrm>
            <a:off x="1068946" y="1411485"/>
            <a:ext cx="4467057" cy="5446515"/>
          </a:xfrm>
          <a:prstGeom prst="rect">
            <a:avLst/>
          </a:prstGeom>
        </p:spPr>
      </p:pic>
    </p:spTree>
    <p:extLst>
      <p:ext uri="{BB962C8B-B14F-4D97-AF65-F5344CB8AC3E}">
        <p14:creationId xmlns:p14="http://schemas.microsoft.com/office/powerpoint/2010/main" val="34824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RE–LEARN MATERIAL AND RE–TEST</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32149"/>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Where students are required to learn a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specific set of knowledge but have gaps in their recall, feedback can be to identify which details they found hard to recall and to engage in retrieval practice activities.</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38" name="TextBox 37">
            <a:extLst>
              <a:ext uri="{FF2B5EF4-FFF2-40B4-BE49-F238E27FC236}">
                <a16:creationId xmlns:a16="http://schemas.microsoft.com/office/drawing/2014/main" id="{C4CD3323-1D41-8947-BF73-779CBCC03F1A}"/>
              </a:ext>
            </a:extLst>
          </p:cNvPr>
          <p:cNvSpPr txBox="1"/>
          <p:nvPr/>
        </p:nvSpPr>
        <p:spPr>
          <a:xfrm>
            <a:off x="6373708" y="4050955"/>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If the knowledge and the retrieval technique are very specific, this works well as feedback.</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8" name="Picture 27" descr="A picture containing drawing&#10;&#10;Description automatically generated">
            <a:extLst>
              <a:ext uri="{FF2B5EF4-FFF2-40B4-BE49-F238E27FC236}">
                <a16:creationId xmlns:a16="http://schemas.microsoft.com/office/drawing/2014/main" id="{633A25E6-807E-194D-93E5-72A9C6D4F969}"/>
              </a:ext>
            </a:extLst>
          </p:cNvPr>
          <p:cNvPicPr>
            <a:picLocks noChangeAspect="1"/>
          </p:cNvPicPr>
          <p:nvPr/>
        </p:nvPicPr>
        <p:blipFill>
          <a:blip r:embed="rId3"/>
          <a:stretch>
            <a:fillRect/>
          </a:stretch>
        </p:blipFill>
        <p:spPr>
          <a:xfrm>
            <a:off x="571500" y="1114222"/>
            <a:ext cx="4566472" cy="5522462"/>
          </a:xfrm>
          <a:prstGeom prst="rect">
            <a:avLst/>
          </a:prstGeom>
        </p:spPr>
      </p:pic>
    </p:spTree>
    <p:extLst>
      <p:ext uri="{BB962C8B-B14F-4D97-AF65-F5344CB8AC3E}">
        <p14:creationId xmlns:p14="http://schemas.microsoft.com/office/powerpoint/2010/main" val="13346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SELECT ANOTHER STUDENT AND </a:t>
            </a:r>
          </a:p>
          <a:p>
            <a:r>
              <a:rPr lang="en-US" sz="2400" b="1" dirty="0">
                <a:latin typeface="Helvetica Neue" panose="02000503000000020004" pitchFamily="2" charset="0"/>
                <a:ea typeface="Helvetica Neue" panose="02000503000000020004" pitchFamily="2" charset="0"/>
                <a:cs typeface="Helvetica Neue" panose="02000503000000020004" pitchFamily="2" charset="0"/>
              </a:rPr>
              <a:t>RESPOND AGAIN</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Invite another student to respond to the exact same question or a slight extension.</a:t>
            </a:r>
          </a:p>
        </p:txBody>
      </p:sp>
      <p:sp>
        <p:nvSpPr>
          <p:cNvPr id="22" name="TextBox 21">
            <a:extLst>
              <a:ext uri="{FF2B5EF4-FFF2-40B4-BE49-F238E27FC236}">
                <a16:creationId xmlns:a16="http://schemas.microsoft.com/office/drawing/2014/main" id="{E2DAC7CC-81CD-F044-AD71-88A63C8E3C8B}"/>
              </a:ext>
            </a:extLst>
          </p:cNvPr>
          <p:cNvSpPr txBox="1"/>
          <p:nvPr/>
        </p:nvSpPr>
        <p:spPr>
          <a:xfrm>
            <a:off x="6384749" y="3051560"/>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Choose a range of students including those who are enthusiastic and those who are less confident.</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39" name="Picture 38" descr="A picture containing drawing&#10;&#10;Description automatically generated">
            <a:extLst>
              <a:ext uri="{FF2B5EF4-FFF2-40B4-BE49-F238E27FC236}">
                <a16:creationId xmlns:a16="http://schemas.microsoft.com/office/drawing/2014/main" id="{E0C6BCC8-70BC-C641-92DC-D4361134E744}"/>
              </a:ext>
            </a:extLst>
          </p:cNvPr>
          <p:cNvPicPr>
            <a:picLocks noChangeAspect="1"/>
          </p:cNvPicPr>
          <p:nvPr/>
        </p:nvPicPr>
        <p:blipFill>
          <a:blip r:embed="rId2"/>
          <a:stretch>
            <a:fillRect/>
          </a:stretch>
        </p:blipFill>
        <p:spPr>
          <a:xfrm>
            <a:off x="260625" y="1395656"/>
            <a:ext cx="5005217" cy="5073432"/>
          </a:xfrm>
          <a:prstGeom prst="rect">
            <a:avLst/>
          </a:prstGeom>
        </p:spPr>
      </p:pic>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3"/>
          <a:stretch>
            <a:fillRect/>
          </a:stretch>
        </p:blipFill>
        <p:spPr>
          <a:xfrm>
            <a:off x="6479946" y="6300650"/>
            <a:ext cx="5442538" cy="368438"/>
          </a:xfrm>
          <a:prstGeom prst="rect">
            <a:avLst/>
          </a:prstGeom>
        </p:spPr>
      </p:pic>
    </p:spTree>
    <p:extLst>
      <p:ext uri="{BB962C8B-B14F-4D97-AF65-F5344CB8AC3E}">
        <p14:creationId xmlns:p14="http://schemas.microsoft.com/office/powerpoint/2010/main" val="31066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RESEARCH AND RECORD</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65560" y="2197893"/>
            <a:ext cx="5550901" cy="212365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Where students’ work would be improved by making reference to a wider range of ideas, texts, case studies, examples or contain more details, feedback can be that they should do some focused research and record their findings.</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B7572F1-7262-A74C-8161-ABBEEB97AB3F}"/>
              </a:ext>
            </a:extLst>
          </p:cNvPr>
          <p:cNvPicPr>
            <a:picLocks noChangeAspect="1"/>
          </p:cNvPicPr>
          <p:nvPr/>
        </p:nvPicPr>
        <p:blipFill>
          <a:blip r:embed="rId3"/>
          <a:stretch>
            <a:fillRect/>
          </a:stretch>
        </p:blipFill>
        <p:spPr>
          <a:xfrm>
            <a:off x="288725" y="1485891"/>
            <a:ext cx="5589848" cy="5381811"/>
          </a:xfrm>
          <a:prstGeom prst="rect">
            <a:avLst/>
          </a:prstGeom>
        </p:spPr>
      </p:pic>
    </p:spTree>
    <p:extLst>
      <p:ext uri="{BB962C8B-B14F-4D97-AF65-F5344CB8AC3E}">
        <p14:creationId xmlns:p14="http://schemas.microsoft.com/office/powerpoint/2010/main" val="23305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 AS ACTIONS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REHEARSE OR REPEAT</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REDRAFT OR RE–DO</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REVISIT AND RESPOND TO MORE QUESTIONS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RE–LEARN MATERIAL AND RE–TEST</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RESEARCH AND RECORD</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6" y="4310830"/>
            <a:ext cx="9788172"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If feedback is to move students forward in their learning, it can be helpful to frame it as an instruction to do something.</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6" y="5703378"/>
            <a:ext cx="9788172"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giving feedback as actions, the feedback is embedded in the selection of the task. </a:t>
            </a:r>
          </a:p>
        </p:txBody>
      </p:sp>
      <p:sp>
        <p:nvSpPr>
          <p:cNvPr id="68" name="TextBox 67">
            <a:extLst>
              <a:ext uri="{FF2B5EF4-FFF2-40B4-BE49-F238E27FC236}">
                <a16:creationId xmlns:a16="http://schemas.microsoft.com/office/drawing/2014/main" id="{0BEEFB3E-DBAF-6740-9459-8D230AED84A4}"/>
              </a:ext>
            </a:extLst>
          </p:cNvPr>
          <p:cNvSpPr txBox="1"/>
          <p:nvPr/>
        </p:nvSpPr>
        <p:spPr>
          <a:xfrm>
            <a:off x="2202749" y="4995492"/>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can be more useful and easier to understand than focusing on describing work that has been done previously.</a:t>
            </a:r>
          </a:p>
        </p:txBody>
      </p:sp>
      <p:pic>
        <p:nvPicPr>
          <p:cNvPr id="18" name="Picture 17" descr="A picture containing drawing&#10;&#10;Description automatically generated">
            <a:extLst>
              <a:ext uri="{FF2B5EF4-FFF2-40B4-BE49-F238E27FC236}">
                <a16:creationId xmlns:a16="http://schemas.microsoft.com/office/drawing/2014/main" id="{3B1B7738-73C6-7548-99E8-F20D1456B9E8}"/>
              </a:ext>
            </a:extLst>
          </p:cNvPr>
          <p:cNvPicPr>
            <a:picLocks noChangeAspect="1"/>
          </p:cNvPicPr>
          <p:nvPr/>
        </p:nvPicPr>
        <p:blipFill>
          <a:blip r:embed="rId3"/>
          <a:stretch>
            <a:fillRect/>
          </a:stretch>
        </p:blipFill>
        <p:spPr>
          <a:xfrm>
            <a:off x="450631" y="1413439"/>
            <a:ext cx="1541682" cy="1463000"/>
          </a:xfrm>
          <a:prstGeom prst="rect">
            <a:avLst/>
          </a:prstGeom>
        </p:spPr>
      </p:pic>
      <p:pic>
        <p:nvPicPr>
          <p:cNvPr id="34" name="Picture 33" descr="A close up of a logo&#10;&#10;Description automatically generated">
            <a:extLst>
              <a:ext uri="{FF2B5EF4-FFF2-40B4-BE49-F238E27FC236}">
                <a16:creationId xmlns:a16="http://schemas.microsoft.com/office/drawing/2014/main" id="{D19E8E3E-211D-8F45-A9AF-67999B09A091}"/>
              </a:ext>
            </a:extLst>
          </p:cNvPr>
          <p:cNvPicPr>
            <a:picLocks noChangeAspect="1"/>
          </p:cNvPicPr>
          <p:nvPr/>
        </p:nvPicPr>
        <p:blipFill>
          <a:blip r:embed="rId4"/>
          <a:stretch>
            <a:fillRect/>
          </a:stretch>
        </p:blipFill>
        <p:spPr>
          <a:xfrm>
            <a:off x="2545728" y="1622827"/>
            <a:ext cx="2092228" cy="142041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140CBC7A-67DD-EF46-882C-4CD6BF1D5112}"/>
              </a:ext>
            </a:extLst>
          </p:cNvPr>
          <p:cNvPicPr>
            <a:picLocks noChangeAspect="1"/>
          </p:cNvPicPr>
          <p:nvPr/>
        </p:nvPicPr>
        <p:blipFill>
          <a:blip r:embed="rId5"/>
          <a:stretch>
            <a:fillRect/>
          </a:stretch>
        </p:blipFill>
        <p:spPr>
          <a:xfrm>
            <a:off x="5348790" y="1227499"/>
            <a:ext cx="1494419" cy="1822089"/>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3D632D66-259C-EA4C-8785-6D25B7570D65}"/>
              </a:ext>
            </a:extLst>
          </p:cNvPr>
          <p:cNvPicPr>
            <a:picLocks noChangeAspect="1"/>
          </p:cNvPicPr>
          <p:nvPr/>
        </p:nvPicPr>
        <p:blipFill>
          <a:blip r:embed="rId6"/>
          <a:stretch>
            <a:fillRect/>
          </a:stretch>
        </p:blipFill>
        <p:spPr>
          <a:xfrm>
            <a:off x="7793954" y="1182598"/>
            <a:ext cx="1440198" cy="1741703"/>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AA55CC71-006E-DF4D-A953-4B2ACC7FBFAC}"/>
              </a:ext>
            </a:extLst>
          </p:cNvPr>
          <p:cNvPicPr>
            <a:picLocks noChangeAspect="1"/>
          </p:cNvPicPr>
          <p:nvPr/>
        </p:nvPicPr>
        <p:blipFill>
          <a:blip r:embed="rId7"/>
          <a:stretch>
            <a:fillRect/>
          </a:stretch>
        </p:blipFill>
        <p:spPr>
          <a:xfrm>
            <a:off x="10093695" y="1224265"/>
            <a:ext cx="1895882" cy="1825323"/>
          </a:xfrm>
          <a:prstGeom prst="rect">
            <a:avLst/>
          </a:prstGeom>
        </p:spPr>
      </p:pic>
    </p:spTree>
    <p:extLst>
      <p:ext uri="{BB962C8B-B14F-4D97-AF65-F5344CB8AC3E}">
        <p14:creationId xmlns:p14="http://schemas.microsoft.com/office/powerpoint/2010/main" val="7945754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p:nvPr/>
        </p:nvCxnSpPr>
        <p:spPr>
          <a:xfrm>
            <a:off x="594360" y="476250"/>
            <a:ext cx="102935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WHOLE-CLASS</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FEEDBACK</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6B6BB-A281-0746-8EE7-CFE9C838DA56}"/>
              </a:ext>
            </a:extLst>
          </p:cNvPr>
          <p:cNvSpPr/>
          <p:nvPr/>
        </p:nvSpPr>
        <p:spPr>
          <a:xfrm>
            <a:off x="7270478"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74C39F-1B0F-4747-B1D8-271EDCDE8A48}"/>
              </a:ext>
            </a:extLst>
          </p:cNvPr>
          <p:cNvSpPr/>
          <p:nvPr/>
        </p:nvSpPr>
        <p:spPr>
          <a:xfrm>
            <a:off x="8439604"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DEA1E-B3E4-604F-86C0-018DA3956A4E}"/>
              </a:ext>
            </a:extLst>
          </p:cNvPr>
          <p:cNvSpPr/>
          <p:nvPr/>
        </p:nvSpPr>
        <p:spPr>
          <a:xfrm>
            <a:off x="9595666"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7EDF0B-BF44-9640-84E3-998A08E5956F}"/>
              </a:ext>
            </a:extLst>
          </p:cNvPr>
          <p:cNvSpPr/>
          <p:nvPr/>
        </p:nvSpPr>
        <p:spPr>
          <a:xfrm>
            <a:off x="10764792" y="273413"/>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7" name="TextBox 26">
            <a:extLst>
              <a:ext uri="{FF2B5EF4-FFF2-40B4-BE49-F238E27FC236}">
                <a16:creationId xmlns:a16="http://schemas.microsoft.com/office/drawing/2014/main" id="{BC1D42D9-FF3A-974F-BBB0-B7FCCCF2E4F3}"/>
              </a:ext>
            </a:extLst>
          </p:cNvPr>
          <p:cNvSpPr txBox="1"/>
          <p:nvPr/>
        </p:nvSpPr>
        <p:spPr>
          <a:xfrm>
            <a:off x="7315062" y="273806"/>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28" name="TextBox 27">
            <a:extLst>
              <a:ext uri="{FF2B5EF4-FFF2-40B4-BE49-F238E27FC236}">
                <a16:creationId xmlns:a16="http://schemas.microsoft.com/office/drawing/2014/main" id="{FAE9881A-0A05-9441-AFD0-D0B7C92EABDB}"/>
              </a:ext>
            </a:extLst>
          </p:cNvPr>
          <p:cNvSpPr txBox="1"/>
          <p:nvPr/>
        </p:nvSpPr>
        <p:spPr>
          <a:xfrm>
            <a:off x="8477656" y="286868"/>
            <a:ext cx="293914" cy="378763"/>
          </a:xfrm>
          <a:prstGeom prst="rect">
            <a:avLst/>
          </a:prstGeom>
          <a:noFill/>
        </p:spPr>
        <p:txBody>
          <a:bodyPr wrap="square" rtlCol="0">
            <a:spAutoFit/>
          </a:bodyPr>
          <a:lstStyle/>
          <a:p>
            <a:pPr algn="ctr"/>
            <a:r>
              <a:rPr lang="en-US"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9" name="TextBox 28">
            <a:extLst>
              <a:ext uri="{FF2B5EF4-FFF2-40B4-BE49-F238E27FC236}">
                <a16:creationId xmlns:a16="http://schemas.microsoft.com/office/drawing/2014/main" id="{70E357B8-1045-9B4B-A47A-5B428E2E4BE8}"/>
              </a:ext>
            </a:extLst>
          </p:cNvPr>
          <p:cNvSpPr txBox="1"/>
          <p:nvPr/>
        </p:nvSpPr>
        <p:spPr>
          <a:xfrm>
            <a:off x="9646781"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30" name="TextBox 29">
            <a:extLst>
              <a:ext uri="{FF2B5EF4-FFF2-40B4-BE49-F238E27FC236}">
                <a16:creationId xmlns:a16="http://schemas.microsoft.com/office/drawing/2014/main" id="{5D8755CF-1FFA-7347-A7B4-E1DB0EEC0D39}"/>
              </a:ext>
            </a:extLst>
          </p:cNvPr>
          <p:cNvSpPr txBox="1"/>
          <p:nvPr/>
        </p:nvSpPr>
        <p:spPr>
          <a:xfrm>
            <a:off x="10667319" y="300843"/>
            <a:ext cx="583337" cy="369332"/>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09641" y="726440"/>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COLD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CALLING</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339579" y="732972"/>
            <a:ext cx="1174885" cy="400110"/>
          </a:xfrm>
          <a:prstGeom prst="rect">
            <a:avLst/>
          </a:prstGeom>
          <a:noFill/>
        </p:spPr>
        <p:txBody>
          <a:bodyPr wrap="square" rtlCol="0">
            <a:spAutoFit/>
          </a:bodyPr>
          <a:lstStyle/>
          <a:p>
            <a:r>
              <a:rPr lang="en-US" sz="1000" dirty="0">
                <a:solidFill>
                  <a:srgbClr val="6E6E71"/>
                </a:solidFill>
                <a:latin typeface="Helvetica Neue" panose="02000503000000020004" pitchFamily="2" charset="0"/>
                <a:ea typeface="Helvetica Neue" panose="02000503000000020004" pitchFamily="2" charset="0"/>
                <a:cs typeface="Helvetica Neue" panose="02000503000000020004" pitchFamily="2" charset="0"/>
              </a:rPr>
              <a:t>THINK, PAIR, SHARE</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SHOW-ME</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BOARDS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511826" y="732971"/>
            <a:ext cx="1340890"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 FOR</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UNDERSTANDING</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SAY IT AGAIN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BETTER</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306" y="739078"/>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PROBING</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7" name="TextBox 36">
            <a:extLst>
              <a:ext uri="{FF2B5EF4-FFF2-40B4-BE49-F238E27FC236}">
                <a16:creationId xmlns:a16="http://schemas.microsoft.com/office/drawing/2014/main" id="{CBE80B33-3254-6D4A-A5CC-32A6BEF5D473}"/>
              </a:ext>
            </a:extLst>
          </p:cNvPr>
          <p:cNvSpPr txBox="1"/>
          <p:nvPr/>
        </p:nvSpPr>
        <p:spPr>
          <a:xfrm>
            <a:off x="7194715" y="739078"/>
            <a:ext cx="111417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PROCESS</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p:txBody>
      </p:sp>
      <p:sp>
        <p:nvSpPr>
          <p:cNvPr id="38" name="TextBox 37">
            <a:extLst>
              <a:ext uri="{FF2B5EF4-FFF2-40B4-BE49-F238E27FC236}">
                <a16:creationId xmlns:a16="http://schemas.microsoft.com/office/drawing/2014/main" id="{2EC74065-6B51-F14E-9EE5-C07C2C2AB3E6}"/>
              </a:ext>
            </a:extLst>
          </p:cNvPr>
          <p:cNvSpPr txBox="1"/>
          <p:nvPr/>
        </p:nvSpPr>
        <p:spPr>
          <a:xfrm>
            <a:off x="8344557" y="732971"/>
            <a:ext cx="1174885" cy="553998"/>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FEEDBACK</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THAT MOVES</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FORWARD</a:t>
            </a:r>
          </a:p>
        </p:txBody>
      </p:sp>
      <p:sp>
        <p:nvSpPr>
          <p:cNvPr id="39" name="TextBox 38">
            <a:extLst>
              <a:ext uri="{FF2B5EF4-FFF2-40B4-BE49-F238E27FC236}">
                <a16:creationId xmlns:a16="http://schemas.microsoft.com/office/drawing/2014/main" id="{A55FB566-68CB-0042-8B06-93ED5A118577}"/>
              </a:ext>
            </a:extLst>
          </p:cNvPr>
          <p:cNvSpPr txBox="1"/>
          <p:nvPr/>
        </p:nvSpPr>
        <p:spPr>
          <a:xfrm>
            <a:off x="9500620"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FEEDBACK </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AS ACTIONS</a:t>
            </a:r>
          </a:p>
        </p:txBody>
      </p:sp>
      <p:sp>
        <p:nvSpPr>
          <p:cNvPr id="40" name="TextBox 39">
            <a:extLst>
              <a:ext uri="{FF2B5EF4-FFF2-40B4-BE49-F238E27FC236}">
                <a16:creationId xmlns:a16="http://schemas.microsoft.com/office/drawing/2014/main" id="{DEC9E3C0-D0D8-F942-9E08-5178E4AD8817}"/>
              </a:ext>
            </a:extLst>
          </p:cNvPr>
          <p:cNvSpPr txBox="1"/>
          <p:nvPr/>
        </p:nvSpPr>
        <p:spPr>
          <a:xfrm>
            <a:off x="10663214" y="726439"/>
            <a:ext cx="1174885" cy="553998"/>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WHOLE-</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CLASS</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FEEDBACK</a:t>
            </a:r>
          </a:p>
        </p:txBody>
      </p:sp>
    </p:spTree>
    <p:extLst>
      <p:ext uri="{BB962C8B-B14F-4D97-AF65-F5344CB8AC3E}">
        <p14:creationId xmlns:p14="http://schemas.microsoft.com/office/powerpoint/2010/main" val="2789654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97448" y="-4980"/>
            <a:ext cx="5716213" cy="68679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1650" y="-9059"/>
            <a:ext cx="5076825" cy="198125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75288" y="508000"/>
            <a:ext cx="4456508" cy="954107"/>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a:t>
            </a:r>
          </a:p>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FEEDBACK</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SERIES</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EXPLAINING &amp; MODELLING</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6851650" y="3051175"/>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60683" y="3379660"/>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READ THROUGH STUDENTS’ WORK</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068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NOTE THE STRENGTHS</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5021"/>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NOTE AREAS FOR IMPROVEMENT</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0851" y="4657316"/>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GIVE THE FEEDBACK</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113025"/>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GIVE IMPROVEMENT TIME</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2154" y="3175"/>
            <a:ext cx="6497942" cy="6867960"/>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348219C5-D1CD-6846-8C1D-48F961931133}"/>
              </a:ext>
            </a:extLst>
          </p:cNvPr>
          <p:cNvPicPr>
            <a:picLocks noChangeAspect="1"/>
          </p:cNvPicPr>
          <p:nvPr/>
        </p:nvPicPr>
        <p:blipFill>
          <a:blip r:embed="rId2"/>
          <a:stretch>
            <a:fillRect/>
          </a:stretch>
        </p:blipFill>
        <p:spPr>
          <a:xfrm>
            <a:off x="9065290" y="6200775"/>
            <a:ext cx="2863184" cy="405168"/>
          </a:xfrm>
          <a:prstGeom prst="rect">
            <a:avLst/>
          </a:prstGeom>
        </p:spPr>
      </p:pic>
      <p:pic>
        <p:nvPicPr>
          <p:cNvPr id="40" name="Picture 39" descr="A close up of a logo&#10;&#10;Description automatically generated">
            <a:extLst>
              <a:ext uri="{FF2B5EF4-FFF2-40B4-BE49-F238E27FC236}">
                <a16:creationId xmlns:a16="http://schemas.microsoft.com/office/drawing/2014/main" id="{EA18E706-99C2-FA47-BE17-7E63656D701A}"/>
              </a:ext>
            </a:extLst>
          </p:cNvPr>
          <p:cNvPicPr>
            <a:picLocks noChangeAspect="1"/>
          </p:cNvPicPr>
          <p:nvPr/>
        </p:nvPicPr>
        <p:blipFill>
          <a:blip r:embed="rId3"/>
          <a:stretch>
            <a:fillRect/>
          </a:stretch>
        </p:blipFill>
        <p:spPr>
          <a:xfrm>
            <a:off x="481990" y="1017141"/>
            <a:ext cx="5168869" cy="5248257"/>
          </a:xfrm>
          <a:prstGeom prst="rect">
            <a:avLst/>
          </a:prstGeom>
        </p:spPr>
      </p:pic>
    </p:spTree>
    <p:extLst>
      <p:ext uri="{BB962C8B-B14F-4D97-AF65-F5344CB8AC3E}">
        <p14:creationId xmlns:p14="http://schemas.microsoft.com/office/powerpoint/2010/main" val="1577113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NOTE THE STRENGTHS</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READ THROUGH STUDENTS’ WORK</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NOTE AREAS FOR IMPROVEMENT</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THE FEEDBACK</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IMPROVEMENT TIME</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6" y="4310830"/>
            <a:ext cx="9788172"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As part of a diet of feedback, this technique is an excellent way to give students timely, detailed formative feedback whilst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minimising</a:t>
            </a:r>
            <a:r>
              <a:rPr lang="en-US" sz="2000" dirty="0">
                <a:latin typeface="Helvetica Neue" panose="02000503000000020004" pitchFamily="2" charset="0"/>
                <a:ea typeface="Helvetica Neue" panose="02000503000000020004" pitchFamily="2" charset="0"/>
                <a:cs typeface="Helvetica Neue" panose="02000503000000020004" pitchFamily="2" charset="0"/>
              </a:rPr>
              <a:t> teacher workload.</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1405" y="5700768"/>
            <a:ext cx="9788172"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allows the teacher to engage with the details of the work students produce  rapidly, to inform a short, effective feedback and improvement cycle.</a:t>
            </a:r>
          </a:p>
        </p:txBody>
      </p:sp>
      <p:sp>
        <p:nvSpPr>
          <p:cNvPr id="68" name="TextBox 67">
            <a:extLst>
              <a:ext uri="{FF2B5EF4-FFF2-40B4-BE49-F238E27FC236}">
                <a16:creationId xmlns:a16="http://schemas.microsoft.com/office/drawing/2014/main" id="{0BEEFB3E-DBAF-6740-9459-8D230AED84A4}"/>
              </a:ext>
            </a:extLst>
          </p:cNvPr>
          <p:cNvSpPr txBox="1"/>
          <p:nvPr/>
        </p:nvSpPr>
        <p:spPr>
          <a:xfrm>
            <a:off x="2201405" y="5005799"/>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It replaces writing individual comments in books with feedback given to the class as a whole.</a:t>
            </a:r>
          </a:p>
        </p:txBody>
      </p:sp>
      <p:pic>
        <p:nvPicPr>
          <p:cNvPr id="44" name="Picture 43" descr="A close up of a logo&#10;&#10;Description automatically generated">
            <a:extLst>
              <a:ext uri="{FF2B5EF4-FFF2-40B4-BE49-F238E27FC236}">
                <a16:creationId xmlns:a16="http://schemas.microsoft.com/office/drawing/2014/main" id="{7F020299-A39D-3946-AC68-D2F77FDBD866}"/>
              </a:ext>
            </a:extLst>
          </p:cNvPr>
          <p:cNvPicPr>
            <a:picLocks noChangeAspect="1"/>
          </p:cNvPicPr>
          <p:nvPr/>
        </p:nvPicPr>
        <p:blipFill>
          <a:blip r:embed="rId3"/>
          <a:stretch>
            <a:fillRect/>
          </a:stretch>
        </p:blipFill>
        <p:spPr>
          <a:xfrm>
            <a:off x="460375" y="1226051"/>
            <a:ext cx="1643901" cy="1669149"/>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5892BF88-17B6-F049-A303-C29D92FD78CF}"/>
              </a:ext>
            </a:extLst>
          </p:cNvPr>
          <p:cNvPicPr>
            <a:picLocks noChangeAspect="1"/>
          </p:cNvPicPr>
          <p:nvPr/>
        </p:nvPicPr>
        <p:blipFill>
          <a:blip r:embed="rId4"/>
          <a:stretch>
            <a:fillRect/>
          </a:stretch>
        </p:blipFill>
        <p:spPr>
          <a:xfrm>
            <a:off x="2699834" y="1205555"/>
            <a:ext cx="1768484" cy="1654478"/>
          </a:xfrm>
          <a:prstGeom prst="rect">
            <a:avLst/>
          </a:prstGeom>
        </p:spPr>
      </p:pic>
      <p:pic>
        <p:nvPicPr>
          <p:cNvPr id="48" name="Picture 47" descr="A close up of a logo&#10;&#10;Description automatically generated">
            <a:extLst>
              <a:ext uri="{FF2B5EF4-FFF2-40B4-BE49-F238E27FC236}">
                <a16:creationId xmlns:a16="http://schemas.microsoft.com/office/drawing/2014/main" id="{F121FC16-1217-EA44-9580-F5000CE5C474}"/>
              </a:ext>
            </a:extLst>
          </p:cNvPr>
          <p:cNvPicPr>
            <a:picLocks noChangeAspect="1"/>
          </p:cNvPicPr>
          <p:nvPr/>
        </p:nvPicPr>
        <p:blipFill>
          <a:blip r:embed="rId5"/>
          <a:stretch>
            <a:fillRect/>
          </a:stretch>
        </p:blipFill>
        <p:spPr>
          <a:xfrm>
            <a:off x="5349402" y="1224198"/>
            <a:ext cx="1536058" cy="1820627"/>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FE72E2C6-EDA0-5B4F-BF5C-467333A69261}"/>
              </a:ext>
            </a:extLst>
          </p:cNvPr>
          <p:cNvPicPr>
            <a:picLocks noChangeAspect="1"/>
          </p:cNvPicPr>
          <p:nvPr/>
        </p:nvPicPr>
        <p:blipFill>
          <a:blip r:embed="rId6"/>
          <a:stretch>
            <a:fillRect/>
          </a:stretch>
        </p:blipFill>
        <p:spPr>
          <a:xfrm>
            <a:off x="7417932" y="1165416"/>
            <a:ext cx="1680020" cy="1854568"/>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42F067A7-F778-AB4E-8734-BBA6BD283DC6}"/>
              </a:ext>
            </a:extLst>
          </p:cNvPr>
          <p:cNvPicPr>
            <a:picLocks noChangeAspect="1"/>
          </p:cNvPicPr>
          <p:nvPr/>
        </p:nvPicPr>
        <p:blipFill>
          <a:blip r:embed="rId7"/>
          <a:stretch>
            <a:fillRect/>
          </a:stretch>
        </p:blipFill>
        <p:spPr>
          <a:xfrm>
            <a:off x="10410409" y="1250872"/>
            <a:ext cx="1404018" cy="1606521"/>
          </a:xfrm>
          <a:prstGeom prst="rect">
            <a:avLst/>
          </a:prstGeom>
        </p:spPr>
      </p:pic>
    </p:spTree>
    <p:extLst>
      <p:ext uri="{BB962C8B-B14F-4D97-AF65-F5344CB8AC3E}">
        <p14:creationId xmlns:p14="http://schemas.microsoft.com/office/powerpoint/2010/main" val="23931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2" grpId="0"/>
      <p:bldP spid="6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4351"/>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537731"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READ THROUGH STUDENTS’ WORK</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After collecting in a set of books, read through them, focusing on specific recent pieces of work.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5" name="Straight Connector 24">
            <a:extLst>
              <a:ext uri="{FF2B5EF4-FFF2-40B4-BE49-F238E27FC236}">
                <a16:creationId xmlns:a16="http://schemas.microsoft.com/office/drawing/2014/main" id="{4AD9336C-4C09-E44C-AAA7-01C4FE3769D9}"/>
              </a:ext>
            </a:extLst>
          </p:cNvPr>
          <p:cNvCxnSpPr>
            <a:stCxn id="26" idx="6"/>
            <a:endCxn id="3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7EABB396-D2F7-0F47-B2F8-2247B19E4F14}"/>
              </a:ext>
            </a:extLst>
          </p:cNvPr>
          <p:cNvSpPr/>
          <p:nvPr/>
        </p:nvSpPr>
        <p:spPr>
          <a:xfrm>
            <a:off x="9809423"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7612C2-13AA-7743-8D01-A427B160E840}"/>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EA7C4D-365F-D245-B8CA-C21BD026DD21}"/>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16637-91D8-074C-BAC3-42A653006841}"/>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54C33D-9172-994B-8443-63F58302E933}"/>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078833-949C-0049-9C17-8C58E4E899BA}"/>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F0303BCE-B27A-044C-9EF8-085C4F99B6FD}"/>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06C2D148-45C8-E244-A6C0-AD7D6B9A34BD}"/>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3631BAFC-0D3B-9246-936F-D47BF2AF3194}"/>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61A352B3-68C2-0D41-9943-2C795668D792}"/>
              </a:ext>
            </a:extLst>
          </p:cNvPr>
          <p:cNvSpPr txBox="1"/>
          <p:nvPr/>
        </p:nvSpPr>
        <p:spPr>
          <a:xfrm>
            <a:off x="9863823"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 name="Picture 3">
            <a:extLst>
              <a:ext uri="{FF2B5EF4-FFF2-40B4-BE49-F238E27FC236}">
                <a16:creationId xmlns:a16="http://schemas.microsoft.com/office/drawing/2014/main" id="{491FFCC9-8191-8444-BFBA-ECA560B8CC60}"/>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8" name="TextBox 27">
            <a:extLst>
              <a:ext uri="{FF2B5EF4-FFF2-40B4-BE49-F238E27FC236}">
                <a16:creationId xmlns:a16="http://schemas.microsoft.com/office/drawing/2014/main" id="{72DDA3A1-9413-E447-8711-FA039EA36101}"/>
              </a:ext>
            </a:extLst>
          </p:cNvPr>
          <p:cNvSpPr txBox="1"/>
          <p:nvPr/>
        </p:nvSpPr>
        <p:spPr>
          <a:xfrm>
            <a:off x="6377574" y="3429000"/>
            <a:ext cx="5550901" cy="212365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It’s important that this happens before the next time you will see the students so it forms part of the flow of ideas in your teaching. Ideally read all the books but, if time is pressing, a sample can be sufficient.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8" name="Picture 37" descr="A close up of a logo&#10;&#10;Description automatically generated">
            <a:extLst>
              <a:ext uri="{FF2B5EF4-FFF2-40B4-BE49-F238E27FC236}">
                <a16:creationId xmlns:a16="http://schemas.microsoft.com/office/drawing/2014/main" id="{1F7D4025-A364-FE44-9C15-FC9DF45A5575}"/>
              </a:ext>
            </a:extLst>
          </p:cNvPr>
          <p:cNvPicPr>
            <a:picLocks noChangeAspect="1"/>
          </p:cNvPicPr>
          <p:nvPr/>
        </p:nvPicPr>
        <p:blipFill>
          <a:blip r:embed="rId3"/>
          <a:stretch>
            <a:fillRect/>
          </a:stretch>
        </p:blipFill>
        <p:spPr>
          <a:xfrm>
            <a:off x="589599" y="1310809"/>
            <a:ext cx="4916801" cy="4992316"/>
          </a:xfrm>
          <a:prstGeom prst="rect">
            <a:avLst/>
          </a:prstGeom>
        </p:spPr>
      </p:pic>
    </p:spTree>
    <p:extLst>
      <p:ext uri="{BB962C8B-B14F-4D97-AF65-F5344CB8AC3E}">
        <p14:creationId xmlns:p14="http://schemas.microsoft.com/office/powerpoint/2010/main" val="11459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8109694"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NOTE THE STRENGTHS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212365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Identify common areas of strength; when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reporting back to students, it will help to stress the things that are being done well so that they are reinforced as well as serving as a prompt to the few students not yet doing them. </a:t>
            </a:r>
          </a:p>
        </p:txBody>
      </p:sp>
      <p:cxnSp>
        <p:nvCxnSpPr>
          <p:cNvPr id="32" name="Straight Connector 31">
            <a:extLst>
              <a:ext uri="{FF2B5EF4-FFF2-40B4-BE49-F238E27FC236}">
                <a16:creationId xmlns:a16="http://schemas.microsoft.com/office/drawing/2014/main" id="{37308BCC-1EBC-184E-AD16-E4F0B6F4E9D2}"/>
              </a:ext>
            </a:extLst>
          </p:cNvPr>
          <p:cNvCxnSpPr>
            <a:stCxn id="33" idx="6"/>
            <a:endCxn id="37"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C101B6A9-372D-6048-A3BC-5C70A91C0A46}"/>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BA4AA0-364C-4C4A-B21B-2E18B9B8F17F}"/>
              </a:ext>
            </a:extLst>
          </p:cNvPr>
          <p:cNvSpPr/>
          <p:nvPr/>
        </p:nvSpPr>
        <p:spPr>
          <a:xfrm>
            <a:off x="10249272" y="260350"/>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C92126-0311-6241-B6DA-0271224DFF11}"/>
              </a:ext>
            </a:extLst>
          </p:cNvPr>
          <p:cNvSpPr/>
          <p:nvPr/>
        </p:nvSpPr>
        <p:spPr>
          <a:xfrm>
            <a:off x="10696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1242AE-AA39-2247-B94C-3A59FE4F4286}"/>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0BB865-7551-4A4F-B33B-DAAE0F4A9360}"/>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FE0C5-B620-C446-A015-9CA6D4D39A99}"/>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9" name="TextBox 38">
            <a:extLst>
              <a:ext uri="{FF2B5EF4-FFF2-40B4-BE49-F238E27FC236}">
                <a16:creationId xmlns:a16="http://schemas.microsoft.com/office/drawing/2014/main" id="{33E1FCFB-7144-8644-B584-F705689B8DAF}"/>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0" name="TextBox 39">
            <a:extLst>
              <a:ext uri="{FF2B5EF4-FFF2-40B4-BE49-F238E27FC236}">
                <a16:creationId xmlns:a16="http://schemas.microsoft.com/office/drawing/2014/main" id="{8760F942-06FB-3D45-9055-018C308FBCD6}"/>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1" name="TextBox 40">
            <a:extLst>
              <a:ext uri="{FF2B5EF4-FFF2-40B4-BE49-F238E27FC236}">
                <a16:creationId xmlns:a16="http://schemas.microsoft.com/office/drawing/2014/main" id="{D9DA3B48-23F8-6543-95ED-3223CC01EF8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2" name="TextBox 41">
            <a:extLst>
              <a:ext uri="{FF2B5EF4-FFF2-40B4-BE49-F238E27FC236}">
                <a16:creationId xmlns:a16="http://schemas.microsoft.com/office/drawing/2014/main" id="{BE513CEC-D64A-774D-929B-F9DCDC0CD986}"/>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28" name="Picture 27">
            <a:extLst>
              <a:ext uri="{FF2B5EF4-FFF2-40B4-BE49-F238E27FC236}">
                <a16:creationId xmlns:a16="http://schemas.microsoft.com/office/drawing/2014/main" id="{7B7E2B66-8FE7-C548-A92D-B7AF28BBCB19}"/>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24" name="TextBox 23">
            <a:extLst>
              <a:ext uri="{FF2B5EF4-FFF2-40B4-BE49-F238E27FC236}">
                <a16:creationId xmlns:a16="http://schemas.microsoft.com/office/drawing/2014/main" id="{76B2875E-517C-CB45-8071-04C8CAA8F492}"/>
              </a:ext>
            </a:extLst>
          </p:cNvPr>
          <p:cNvSpPr txBox="1"/>
          <p:nvPr/>
        </p:nvSpPr>
        <p:spPr>
          <a:xfrm>
            <a:off x="6371583" y="4400550"/>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Identify specific examples of excellent  work with the intention of showcasing them as models.</a:t>
            </a:r>
          </a:p>
        </p:txBody>
      </p:sp>
      <p:pic>
        <p:nvPicPr>
          <p:cNvPr id="27" name="Picture 26" descr="A picture containing drawing&#10;&#10;Description automatically generated">
            <a:extLst>
              <a:ext uri="{FF2B5EF4-FFF2-40B4-BE49-F238E27FC236}">
                <a16:creationId xmlns:a16="http://schemas.microsoft.com/office/drawing/2014/main" id="{9CC94F9F-DBEB-7746-AC27-0145C0F2FB95}"/>
              </a:ext>
            </a:extLst>
          </p:cNvPr>
          <p:cNvPicPr>
            <a:picLocks noChangeAspect="1"/>
          </p:cNvPicPr>
          <p:nvPr/>
        </p:nvPicPr>
        <p:blipFill>
          <a:blip r:embed="rId3"/>
          <a:stretch>
            <a:fillRect/>
          </a:stretch>
        </p:blipFill>
        <p:spPr>
          <a:xfrm>
            <a:off x="460375" y="1462628"/>
            <a:ext cx="5152429" cy="4820276"/>
          </a:xfrm>
          <a:prstGeom prst="rect">
            <a:avLst/>
          </a:prstGeom>
        </p:spPr>
      </p:pic>
    </p:spTree>
    <p:extLst>
      <p:ext uri="{BB962C8B-B14F-4D97-AF65-F5344CB8AC3E}">
        <p14:creationId xmlns:p14="http://schemas.microsoft.com/office/powerpoint/2010/main" val="2966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10111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NOTE AREAS FOR IMPROVEMENT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Reading through, make a manageable list of common misconceptions, spelling errors, technical errors and any other areas for improvement.</a:t>
            </a:r>
          </a:p>
        </p:txBody>
      </p:sp>
      <p:cxnSp>
        <p:nvCxnSpPr>
          <p:cNvPr id="24" name="Straight Connector 23">
            <a:extLst>
              <a:ext uri="{FF2B5EF4-FFF2-40B4-BE49-F238E27FC236}">
                <a16:creationId xmlns:a16="http://schemas.microsoft.com/office/drawing/2014/main" id="{8B50E8F9-2B92-8A48-805C-0032C3EF742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92CA160-8150-D44D-857D-85F0F1D11981}"/>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CC8389-C156-B140-8132-7F0A64CFD3FD}"/>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0E1823-18CB-8B4B-AEDA-5EC106E787E2}"/>
              </a:ext>
            </a:extLst>
          </p:cNvPr>
          <p:cNvSpPr/>
          <p:nvPr/>
        </p:nvSpPr>
        <p:spPr>
          <a:xfrm>
            <a:off x="10696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46B7E59-0DF0-8140-9C1B-E48BBA369C44}"/>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A6EDE-1661-3E4F-AFA4-2D565965A9B3}"/>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CAF2B7-718D-F844-88CC-4FC76DC4EBBA}"/>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3" name="TextBox 32">
            <a:extLst>
              <a:ext uri="{FF2B5EF4-FFF2-40B4-BE49-F238E27FC236}">
                <a16:creationId xmlns:a16="http://schemas.microsoft.com/office/drawing/2014/main" id="{4FF484AC-DB3D-8E43-92BC-34364DD20071}"/>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TextBox 33">
            <a:extLst>
              <a:ext uri="{FF2B5EF4-FFF2-40B4-BE49-F238E27FC236}">
                <a16:creationId xmlns:a16="http://schemas.microsoft.com/office/drawing/2014/main" id="{F7421B09-7E03-2840-8A70-72633DD7C92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9929CDA-5337-CA46-BC51-810182C62EF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36C63DEF-A6FE-FB4A-97A8-224F754338FA}"/>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9E9AC6A9-9F9C-3747-8F7E-C4B10B327441}"/>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37" name="TextBox 36">
            <a:extLst>
              <a:ext uri="{FF2B5EF4-FFF2-40B4-BE49-F238E27FC236}">
                <a16:creationId xmlns:a16="http://schemas.microsoft.com/office/drawing/2014/main" id="{F2479C4A-0F10-7847-A7C4-134259898CAA}"/>
              </a:ext>
            </a:extLst>
          </p:cNvPr>
          <p:cNvSpPr txBox="1"/>
          <p:nvPr/>
        </p:nvSpPr>
        <p:spPr>
          <a:xfrm>
            <a:off x="6377574" y="3737491"/>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As the feedback will be public, don’t attach errors to individuals.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9" name="Picture 38" descr="A close up of a logo&#10;&#10;Description automatically generated">
            <a:extLst>
              <a:ext uri="{FF2B5EF4-FFF2-40B4-BE49-F238E27FC236}">
                <a16:creationId xmlns:a16="http://schemas.microsoft.com/office/drawing/2014/main" id="{D45C0F09-448E-5445-A3C7-6F64B8F74179}"/>
              </a:ext>
            </a:extLst>
          </p:cNvPr>
          <p:cNvPicPr>
            <a:picLocks noChangeAspect="1"/>
          </p:cNvPicPr>
          <p:nvPr/>
        </p:nvPicPr>
        <p:blipFill>
          <a:blip r:embed="rId3"/>
          <a:stretch>
            <a:fillRect/>
          </a:stretch>
        </p:blipFill>
        <p:spPr>
          <a:xfrm>
            <a:off x="1003300" y="1383015"/>
            <a:ext cx="4622484" cy="5478842"/>
          </a:xfrm>
          <a:prstGeom prst="rect">
            <a:avLst/>
          </a:prstGeom>
        </p:spPr>
      </p:pic>
      <p:sp>
        <p:nvSpPr>
          <p:cNvPr id="41" name="TextBox 40">
            <a:extLst>
              <a:ext uri="{FF2B5EF4-FFF2-40B4-BE49-F238E27FC236}">
                <a16:creationId xmlns:a16="http://schemas.microsoft.com/office/drawing/2014/main" id="{A36140B5-DDAC-F848-AB3D-CB68A993036E}"/>
              </a:ext>
            </a:extLst>
          </p:cNvPr>
          <p:cNvSpPr txBox="1"/>
          <p:nvPr/>
        </p:nvSpPr>
        <p:spPr>
          <a:xfrm>
            <a:off x="6371583" y="458350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Note students who you might need to speak to individually because of specific issues.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630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4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67471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GIVE THE FEEDBACK</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26998"/>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next lesson, give the work back and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present the feedback to the whole class,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running over the strengths and areas for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improvement.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4" name="Straight Connector 23">
            <a:extLst>
              <a:ext uri="{FF2B5EF4-FFF2-40B4-BE49-F238E27FC236}">
                <a16:creationId xmlns:a16="http://schemas.microsoft.com/office/drawing/2014/main" id="{C43946E4-8F23-5C48-B634-3F916784266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805ED368-6AD9-0A41-A61E-AEE4955587A9}"/>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356D78-6493-4044-9FF6-AA311B37C4D8}"/>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BE8C10-B1B3-8C4B-B3BB-C84FDD49AE7F}"/>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1AFC44-B0EE-574B-8E1F-212EE74BEAC1}"/>
              </a:ext>
            </a:extLst>
          </p:cNvPr>
          <p:cNvSpPr/>
          <p:nvPr/>
        </p:nvSpPr>
        <p:spPr>
          <a:xfrm>
            <a:off x="11141447" y="2508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EF5E7C-C046-EE44-9DF0-61B15738467F}"/>
              </a:ext>
            </a:extLst>
          </p:cNvPr>
          <p:cNvSpPr/>
          <p:nvPr/>
        </p:nvSpPr>
        <p:spPr>
          <a:xfrm>
            <a:off x="11585947"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3E2368-EF0F-E34C-A0DC-760A036E0600}"/>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75B98E68-199A-6042-9CFF-7BDE2E547D94}"/>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0CC52E86-72C4-7648-9CA0-379CB184B594}"/>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5" name="TextBox 34">
            <a:extLst>
              <a:ext uri="{FF2B5EF4-FFF2-40B4-BE49-F238E27FC236}">
                <a16:creationId xmlns:a16="http://schemas.microsoft.com/office/drawing/2014/main" id="{407C1EA8-58B4-4443-8497-BD6591F72FA6}"/>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TextBox 35">
            <a:extLst>
              <a:ext uri="{FF2B5EF4-FFF2-40B4-BE49-F238E27FC236}">
                <a16:creationId xmlns:a16="http://schemas.microsoft.com/office/drawing/2014/main" id="{496D4DFA-B590-3147-BC74-AAF889FE30B2}"/>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E64F29F4-BD89-1148-BAEE-5E461BD77CD5}"/>
              </a:ext>
            </a:extLst>
          </p:cNvPr>
          <p:cNvPicPr>
            <a:picLocks noChangeAspect="1"/>
          </p:cNvPicPr>
          <p:nvPr/>
        </p:nvPicPr>
        <p:blipFill>
          <a:blip r:embed="rId2"/>
          <a:stretch>
            <a:fillRect/>
          </a:stretch>
        </p:blipFill>
        <p:spPr>
          <a:xfrm>
            <a:off x="6479946" y="6300650"/>
            <a:ext cx="5442538" cy="368438"/>
          </a:xfrm>
          <a:prstGeom prst="rect">
            <a:avLst/>
          </a:prstGeom>
        </p:spPr>
      </p:pic>
      <p:sp>
        <p:nvSpPr>
          <p:cNvPr id="38" name="TextBox 37">
            <a:extLst>
              <a:ext uri="{FF2B5EF4-FFF2-40B4-BE49-F238E27FC236}">
                <a16:creationId xmlns:a16="http://schemas.microsoft.com/office/drawing/2014/main" id="{C4CD3323-1D41-8947-BF73-779CBCC03F1A}"/>
              </a:ext>
            </a:extLst>
          </p:cNvPr>
          <p:cNvSpPr txBox="1"/>
          <p:nvPr/>
        </p:nvSpPr>
        <p:spPr>
          <a:xfrm>
            <a:off x="6359569" y="3709049"/>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a one-slide presentation or  a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visualiser</a:t>
            </a:r>
            <a:r>
              <a:rPr lang="en-US" sz="2200" dirty="0">
                <a:latin typeface="Helvetica Neue" panose="02000503000000020004" pitchFamily="2" charset="0"/>
                <a:ea typeface="Helvetica Neue" panose="02000503000000020004" pitchFamily="2" charset="0"/>
                <a:cs typeface="Helvetica Neue" panose="02000503000000020004" pitchFamily="2" charset="0"/>
              </a:rPr>
              <a:t> to show your notes.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9" name="Picture 38" descr="A picture containing drawing&#10;&#10;Description automatically generated">
            <a:extLst>
              <a:ext uri="{FF2B5EF4-FFF2-40B4-BE49-F238E27FC236}">
                <a16:creationId xmlns:a16="http://schemas.microsoft.com/office/drawing/2014/main" id="{183F70EC-5977-D246-8A65-664826F0D46D}"/>
              </a:ext>
            </a:extLst>
          </p:cNvPr>
          <p:cNvPicPr>
            <a:picLocks noChangeAspect="1"/>
          </p:cNvPicPr>
          <p:nvPr/>
        </p:nvPicPr>
        <p:blipFill>
          <a:blip r:embed="rId3"/>
          <a:stretch>
            <a:fillRect/>
          </a:stretch>
        </p:blipFill>
        <p:spPr>
          <a:xfrm>
            <a:off x="0" y="959956"/>
            <a:ext cx="5150901" cy="5686061"/>
          </a:xfrm>
          <a:prstGeom prst="rect">
            <a:avLst/>
          </a:prstGeom>
        </p:spPr>
      </p:pic>
      <p:sp>
        <p:nvSpPr>
          <p:cNvPr id="41" name="TextBox 40">
            <a:extLst>
              <a:ext uri="{FF2B5EF4-FFF2-40B4-BE49-F238E27FC236}">
                <a16:creationId xmlns:a16="http://schemas.microsoft.com/office/drawing/2014/main" id="{48B18E29-42FF-4E4D-8EC1-DCBF6706190F}"/>
              </a:ext>
            </a:extLst>
          </p:cNvPr>
          <p:cNvSpPr txBox="1"/>
          <p:nvPr/>
        </p:nvSpPr>
        <p:spPr>
          <a:xfrm>
            <a:off x="6348797" y="4513991"/>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Highlight examples of excellence using a </a:t>
            </a:r>
          </a:p>
          <a:p>
            <a:r>
              <a:rPr lang="en-US" sz="2200" dirty="0" err="1">
                <a:latin typeface="Helvetica Neue" panose="02000503000000020004" pitchFamily="2" charset="0"/>
                <a:ea typeface="Helvetica Neue" panose="02000503000000020004" pitchFamily="2" charset="0"/>
                <a:cs typeface="Helvetica Neue" panose="02000503000000020004" pitchFamily="2" charset="0"/>
              </a:rPr>
              <a:t>visualiser</a:t>
            </a:r>
            <a:r>
              <a:rPr lang="en-US" sz="2200" dirty="0">
                <a:latin typeface="Helvetica Neue" panose="02000503000000020004" pitchFamily="2" charset="0"/>
                <a:ea typeface="Helvetica Neue" panose="02000503000000020004" pitchFamily="2" charset="0"/>
                <a:cs typeface="Helvetica Neue" panose="02000503000000020004" pitchFamily="2" charset="0"/>
              </a:rPr>
              <a:t> or other appropriate showcase method.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01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P spid="4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4350"/>
            <a:ext cx="12192000" cy="860285"/>
          </a:xfrm>
          <a:prstGeom prst="rect">
            <a:avLst/>
          </a:prstGeom>
          <a:solidFill>
            <a:srgbClr val="6E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7479858"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GIVE IMPROVEMENT TIME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1583" y="2214885"/>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After the feedback, give students time to make immediate improvements. </a:t>
            </a:r>
          </a:p>
        </p:txBody>
      </p:sp>
      <p:cxnSp>
        <p:nvCxnSpPr>
          <p:cNvPr id="24" name="Straight Connector 23">
            <a:extLst>
              <a:ext uri="{FF2B5EF4-FFF2-40B4-BE49-F238E27FC236}">
                <a16:creationId xmlns:a16="http://schemas.microsoft.com/office/drawing/2014/main" id="{C0603BA5-1431-B24E-8924-E7B4DD0FCE91}"/>
              </a:ext>
            </a:extLst>
          </p:cNvPr>
          <p:cNvCxnSpPr>
            <a:stCxn id="25" idx="6"/>
            <a:endCxn id="30" idx="2"/>
          </p:cNvCxnSpPr>
          <p:nvPr/>
        </p:nvCxnSpPr>
        <p:spPr>
          <a:xfrm>
            <a:off x="10119097"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5DBDD5A-F53D-3F43-89F4-9D860BF69A23}"/>
              </a:ext>
            </a:extLst>
          </p:cNvPr>
          <p:cNvSpPr/>
          <p:nvPr/>
        </p:nvSpPr>
        <p:spPr>
          <a:xfrm>
            <a:off x="9795247"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552B47-96E2-864D-B1A8-7B06ED4FBFF4}"/>
              </a:ext>
            </a:extLst>
          </p:cNvPr>
          <p:cNvSpPr/>
          <p:nvPr/>
        </p:nvSpPr>
        <p:spPr>
          <a:xfrm>
            <a:off x="10249272" y="260350"/>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FC24B-5077-AC46-9B53-FDABCF90E4A9}"/>
              </a:ext>
            </a:extLst>
          </p:cNvPr>
          <p:cNvSpPr/>
          <p:nvPr/>
        </p:nvSpPr>
        <p:spPr>
          <a:xfrm>
            <a:off x="10696947" y="263525"/>
            <a:ext cx="323850" cy="323850"/>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2F61DB-DA06-C34A-84E0-9EE85D45315B}"/>
              </a:ext>
            </a:extLst>
          </p:cNvPr>
          <p:cNvSpPr/>
          <p:nvPr/>
        </p:nvSpPr>
        <p:spPr>
          <a:xfrm>
            <a:off x="11141447"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5D0969D-6F7C-4F42-A938-62BDD483132C}"/>
              </a:ext>
            </a:extLst>
          </p:cNvPr>
          <p:cNvSpPr/>
          <p:nvPr/>
        </p:nvSpPr>
        <p:spPr>
          <a:xfrm>
            <a:off x="11585947" y="263525"/>
            <a:ext cx="323850" cy="323850"/>
          </a:xfrm>
          <a:prstGeom prst="ellipse">
            <a:avLst/>
          </a:prstGeom>
          <a:solidFill>
            <a:srgbClr val="FCD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0C94924-1609-8B4C-9A1D-8BD311E5D88E}"/>
              </a:ext>
            </a:extLst>
          </p:cNvPr>
          <p:cNvSpPr txBox="1"/>
          <p:nvPr/>
        </p:nvSpPr>
        <p:spPr>
          <a:xfrm>
            <a:off x="103032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TextBox 31">
            <a:extLst>
              <a:ext uri="{FF2B5EF4-FFF2-40B4-BE49-F238E27FC236}">
                <a16:creationId xmlns:a16="http://schemas.microsoft.com/office/drawing/2014/main" id="{946EEA6D-F162-6741-BB33-8E7D4A6AEDA2}"/>
              </a:ext>
            </a:extLst>
          </p:cNvPr>
          <p:cNvSpPr txBox="1"/>
          <p:nvPr/>
        </p:nvSpPr>
        <p:spPr>
          <a:xfrm>
            <a:off x="10738222"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TextBox 32">
            <a:extLst>
              <a:ext uri="{FF2B5EF4-FFF2-40B4-BE49-F238E27FC236}">
                <a16:creationId xmlns:a16="http://schemas.microsoft.com/office/drawing/2014/main" id="{468A6961-87CD-7845-ACB9-6F5A928BB163}"/>
              </a:ext>
            </a:extLst>
          </p:cNvPr>
          <p:cNvSpPr txBox="1"/>
          <p:nvPr/>
        </p:nvSpPr>
        <p:spPr>
          <a:xfrm>
            <a:off x="11176374"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TextBox 33">
            <a:extLst>
              <a:ext uri="{FF2B5EF4-FFF2-40B4-BE49-F238E27FC236}">
                <a16:creationId xmlns:a16="http://schemas.microsoft.com/office/drawing/2014/main" id="{1F3ACC82-1C78-C44B-AED5-7F9859370137}"/>
              </a:ext>
            </a:extLst>
          </p:cNvPr>
          <p:cNvSpPr txBox="1"/>
          <p:nvPr/>
        </p:nvSpPr>
        <p:spPr>
          <a:xfrm>
            <a:off x="11627222" y="244475"/>
            <a:ext cx="228600" cy="369332"/>
          </a:xfrm>
          <a:prstGeom prst="rect">
            <a:avLst/>
          </a:prstGeom>
          <a:noFill/>
        </p:spPr>
        <p:txBody>
          <a:bodyPr wrap="square" rtlCol="0">
            <a:spAutoFit/>
          </a:bodyPr>
          <a:lstStyle/>
          <a:p>
            <a:pPr algn="ctr"/>
            <a:r>
              <a:rPr lang="en-US"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5" name="TextBox 34">
            <a:extLst>
              <a:ext uri="{FF2B5EF4-FFF2-40B4-BE49-F238E27FC236}">
                <a16:creationId xmlns:a16="http://schemas.microsoft.com/office/drawing/2014/main" id="{6A5B3B14-85C2-D34A-996C-CABE2DA85DEC}"/>
              </a:ext>
            </a:extLst>
          </p:cNvPr>
          <p:cNvSpPr txBox="1"/>
          <p:nvPr/>
        </p:nvSpPr>
        <p:spPr>
          <a:xfrm>
            <a:off x="9849647"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pic>
        <p:nvPicPr>
          <p:cNvPr id="40" name="Picture 39">
            <a:extLst>
              <a:ext uri="{FF2B5EF4-FFF2-40B4-BE49-F238E27FC236}">
                <a16:creationId xmlns:a16="http://schemas.microsoft.com/office/drawing/2014/main" id="{10768359-FE60-3648-87D1-E18A92BCE21F}"/>
              </a:ext>
            </a:extLst>
          </p:cNvPr>
          <p:cNvPicPr>
            <a:picLocks noChangeAspect="1"/>
          </p:cNvPicPr>
          <p:nvPr/>
        </p:nvPicPr>
        <p:blipFill>
          <a:blip r:embed="rId2"/>
          <a:stretch>
            <a:fillRect/>
          </a:stretch>
        </p:blipFill>
        <p:spPr>
          <a:xfrm>
            <a:off x="6479946" y="6300650"/>
            <a:ext cx="5442538" cy="368438"/>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12418B01-C9CC-BB4B-AC32-7A73A6BE4E26}"/>
              </a:ext>
            </a:extLst>
          </p:cNvPr>
          <p:cNvPicPr>
            <a:picLocks noChangeAspect="1"/>
          </p:cNvPicPr>
          <p:nvPr/>
        </p:nvPicPr>
        <p:blipFill>
          <a:blip r:embed="rId3"/>
          <a:stretch>
            <a:fillRect/>
          </a:stretch>
        </p:blipFill>
        <p:spPr>
          <a:xfrm>
            <a:off x="801538" y="1171115"/>
            <a:ext cx="4643952" cy="5313754"/>
          </a:xfrm>
          <a:prstGeom prst="rect">
            <a:avLst/>
          </a:prstGeom>
        </p:spPr>
      </p:pic>
      <p:sp>
        <p:nvSpPr>
          <p:cNvPr id="38" name="TextBox 37">
            <a:extLst>
              <a:ext uri="{FF2B5EF4-FFF2-40B4-BE49-F238E27FC236}">
                <a16:creationId xmlns:a16="http://schemas.microsoft.com/office/drawing/2014/main" id="{AF296A5B-9FC5-BD4A-93DD-E6B1170480F0}"/>
              </a:ext>
            </a:extLst>
          </p:cNvPr>
          <p:cNvSpPr txBox="1"/>
          <p:nvPr/>
        </p:nvSpPr>
        <p:spPr>
          <a:xfrm>
            <a:off x="6375735" y="3083217"/>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They need to identify where in their work common errors occur and where they have improvements to make in line with the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feedback.</a:t>
            </a:r>
          </a:p>
        </p:txBody>
      </p:sp>
      <p:sp>
        <p:nvSpPr>
          <p:cNvPr id="39" name="TextBox 38">
            <a:extLst>
              <a:ext uri="{FF2B5EF4-FFF2-40B4-BE49-F238E27FC236}">
                <a16:creationId xmlns:a16="http://schemas.microsoft.com/office/drawing/2014/main" id="{D0599E9D-A784-2349-ABA7-1A760DF257CE}"/>
              </a:ext>
            </a:extLst>
          </p:cNvPr>
          <p:cNvSpPr txBox="1"/>
          <p:nvPr/>
        </p:nvSpPr>
        <p:spPr>
          <a:xfrm>
            <a:off x="6382160" y="457521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This makes them think hard about the quality of their work, fostering a stronger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understanding of standards. </a:t>
            </a:r>
          </a:p>
        </p:txBody>
      </p:sp>
    </p:spTree>
    <p:extLst>
      <p:ext uri="{BB962C8B-B14F-4D97-AF65-F5344CB8AC3E}">
        <p14:creationId xmlns:p14="http://schemas.microsoft.com/office/powerpoint/2010/main" val="31359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COLD CALLING </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THINKING TIME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ASK THE CLASS THE QUESTION</a:t>
            </a: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SOMEONE TO RESPOND</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RESPOND TO THE ANSWERS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ANOTHER STUDENT AND RESPOND AGAIN</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15272" y="4313975"/>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technique helps address two main purposes of questioning: making all students think and providing feedback to the teacher about how things are going. </a:t>
            </a:r>
          </a:p>
        </p:txBody>
      </p:sp>
      <p:sp>
        <p:nvSpPr>
          <p:cNvPr id="32" name="TextBox 31">
            <a:extLst>
              <a:ext uri="{FF2B5EF4-FFF2-40B4-BE49-F238E27FC236}">
                <a16:creationId xmlns:a16="http://schemas.microsoft.com/office/drawing/2014/main" id="{E50762BF-AA79-304E-B1A6-8FE12D35E7F6}"/>
              </a:ext>
            </a:extLst>
          </p:cNvPr>
          <p:cNvSpPr txBox="1"/>
          <p:nvPr/>
        </p:nvSpPr>
        <p:spPr>
          <a:xfrm>
            <a:off x="2215272" y="5041617"/>
            <a:ext cx="9942358"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If you allow ‘hands up’ or calling out, you only get responses from volunteers.</a:t>
            </a:r>
          </a:p>
        </p:txBody>
      </p:sp>
      <p:sp>
        <p:nvSpPr>
          <p:cNvPr id="34" name="TextBox 33">
            <a:extLst>
              <a:ext uri="{FF2B5EF4-FFF2-40B4-BE49-F238E27FC236}">
                <a16:creationId xmlns:a16="http://schemas.microsoft.com/office/drawing/2014/main" id="{A7E02AFE-F568-E542-920A-B150E2732BCB}"/>
              </a:ext>
            </a:extLst>
          </p:cNvPr>
          <p:cNvSpPr txBox="1"/>
          <p:nvPr/>
        </p:nvSpPr>
        <p:spPr>
          <a:xfrm>
            <a:off x="2202983" y="5481707"/>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Cold calling allows you to choose who answers, keeping the whole class involved and giving you better information to plan your next steps.</a:t>
            </a:r>
          </a:p>
        </p:txBody>
      </p:sp>
      <p:pic>
        <p:nvPicPr>
          <p:cNvPr id="51" name="Picture 50" descr="A picture containing light&#10;&#10;Description automatically generated">
            <a:extLst>
              <a:ext uri="{FF2B5EF4-FFF2-40B4-BE49-F238E27FC236}">
                <a16:creationId xmlns:a16="http://schemas.microsoft.com/office/drawing/2014/main" id="{AFFD19F1-3A51-D041-86B4-62AF72392F4E}"/>
              </a:ext>
            </a:extLst>
          </p:cNvPr>
          <p:cNvPicPr>
            <a:picLocks noChangeAspect="1"/>
          </p:cNvPicPr>
          <p:nvPr/>
        </p:nvPicPr>
        <p:blipFill>
          <a:blip r:embed="rId3"/>
          <a:stretch>
            <a:fillRect/>
          </a:stretch>
        </p:blipFill>
        <p:spPr>
          <a:xfrm>
            <a:off x="442791" y="1118212"/>
            <a:ext cx="1455980" cy="1841863"/>
          </a:xfrm>
          <a:prstGeom prst="rect">
            <a:avLst/>
          </a:prstGeom>
        </p:spPr>
      </p:pic>
      <p:pic>
        <p:nvPicPr>
          <p:cNvPr id="53" name="Picture 52" descr="A picture containing window&#10;&#10;Description automatically generated">
            <a:extLst>
              <a:ext uri="{FF2B5EF4-FFF2-40B4-BE49-F238E27FC236}">
                <a16:creationId xmlns:a16="http://schemas.microsoft.com/office/drawing/2014/main" id="{904FAC81-E5E9-BC43-94AB-F8D1C44221FA}"/>
              </a:ext>
            </a:extLst>
          </p:cNvPr>
          <p:cNvPicPr>
            <a:picLocks noChangeAspect="1"/>
          </p:cNvPicPr>
          <p:nvPr/>
        </p:nvPicPr>
        <p:blipFill>
          <a:blip r:embed="rId4"/>
          <a:stretch>
            <a:fillRect/>
          </a:stretch>
        </p:blipFill>
        <p:spPr>
          <a:xfrm>
            <a:off x="2873865" y="1089337"/>
            <a:ext cx="1567505" cy="1955274"/>
          </a:xfrm>
          <a:prstGeom prst="rect">
            <a:avLst/>
          </a:prstGeom>
        </p:spPr>
      </p:pic>
      <p:pic>
        <p:nvPicPr>
          <p:cNvPr id="55" name="Picture 54" descr="A drawing of a cartoon character&#10;&#10;Description automatically generated">
            <a:extLst>
              <a:ext uri="{FF2B5EF4-FFF2-40B4-BE49-F238E27FC236}">
                <a16:creationId xmlns:a16="http://schemas.microsoft.com/office/drawing/2014/main" id="{672EC3F8-AAF1-0E4B-82AE-4CC1133774E3}"/>
              </a:ext>
            </a:extLst>
          </p:cNvPr>
          <p:cNvPicPr>
            <a:picLocks noChangeAspect="1"/>
          </p:cNvPicPr>
          <p:nvPr/>
        </p:nvPicPr>
        <p:blipFill>
          <a:blip r:embed="rId5"/>
          <a:stretch>
            <a:fillRect/>
          </a:stretch>
        </p:blipFill>
        <p:spPr>
          <a:xfrm>
            <a:off x="5346679" y="1103811"/>
            <a:ext cx="1582783" cy="1945777"/>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3505CA4E-E360-DF45-B20F-AF3213176CF6}"/>
              </a:ext>
            </a:extLst>
          </p:cNvPr>
          <p:cNvPicPr>
            <a:picLocks noChangeAspect="1"/>
          </p:cNvPicPr>
          <p:nvPr/>
        </p:nvPicPr>
        <p:blipFill>
          <a:blip r:embed="rId6"/>
          <a:stretch>
            <a:fillRect/>
          </a:stretch>
        </p:blipFill>
        <p:spPr>
          <a:xfrm>
            <a:off x="7660473" y="1163137"/>
            <a:ext cx="1855048" cy="1818375"/>
          </a:xfrm>
          <a:prstGeom prst="rect">
            <a:avLst/>
          </a:prstGeom>
        </p:spPr>
      </p:pic>
      <p:pic>
        <p:nvPicPr>
          <p:cNvPr id="59" name="Picture 58" descr="A picture containing drawing&#10;&#10;Description automatically generated">
            <a:extLst>
              <a:ext uri="{FF2B5EF4-FFF2-40B4-BE49-F238E27FC236}">
                <a16:creationId xmlns:a16="http://schemas.microsoft.com/office/drawing/2014/main" id="{A39C587D-8793-6749-A837-57BB16431526}"/>
              </a:ext>
            </a:extLst>
          </p:cNvPr>
          <p:cNvPicPr>
            <a:picLocks noChangeAspect="1"/>
          </p:cNvPicPr>
          <p:nvPr/>
        </p:nvPicPr>
        <p:blipFill>
          <a:blip r:embed="rId7"/>
          <a:stretch>
            <a:fillRect/>
          </a:stretch>
        </p:blipFill>
        <p:spPr>
          <a:xfrm>
            <a:off x="9971348" y="1101992"/>
            <a:ext cx="1866932" cy="1892376"/>
          </a:xfrm>
          <a:prstGeom prst="rect">
            <a:avLst/>
          </a:prstGeom>
        </p:spPr>
      </p:pic>
    </p:spTree>
    <p:extLst>
      <p:ext uri="{BB962C8B-B14F-4D97-AF65-F5344CB8AC3E}">
        <p14:creationId xmlns:p14="http://schemas.microsoft.com/office/powerpoint/2010/main" val="19424458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drawing&#10;&#10;Description automatically generated">
            <a:extLst>
              <a:ext uri="{FF2B5EF4-FFF2-40B4-BE49-F238E27FC236}">
                <a16:creationId xmlns:a16="http://schemas.microsoft.com/office/drawing/2014/main" id="{C1CAAB4E-96DB-BA43-B794-3A8395088E2A}"/>
              </a:ext>
            </a:extLst>
          </p:cNvPr>
          <p:cNvPicPr>
            <a:picLocks noChangeAspect="1"/>
          </p:cNvPicPr>
          <p:nvPr/>
        </p:nvPicPr>
        <p:blipFill>
          <a:blip r:embed="rId2"/>
          <a:stretch>
            <a:fillRect/>
          </a:stretch>
        </p:blipFill>
        <p:spPr>
          <a:xfrm>
            <a:off x="599244" y="4400550"/>
            <a:ext cx="1393069" cy="1182578"/>
          </a:xfrm>
          <a:prstGeom prst="rect">
            <a:avLst/>
          </a:prstGeom>
        </p:spPr>
      </p:pic>
      <p:sp>
        <p:nvSpPr>
          <p:cNvPr id="2" name="Rectangle 1">
            <a:extLst>
              <a:ext uri="{FF2B5EF4-FFF2-40B4-BE49-F238E27FC236}">
                <a16:creationId xmlns:a16="http://schemas.microsoft.com/office/drawing/2014/main" id="{B8D15D2D-80C6-A14A-9027-F5484A39F719}"/>
              </a:ext>
            </a:extLst>
          </p:cNvPr>
          <p:cNvSpPr/>
          <p:nvPr/>
        </p:nvSpPr>
        <p:spPr>
          <a:xfrm>
            <a:off x="0" y="0"/>
            <a:ext cx="12192000" cy="7642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6"/>
            <a:ext cx="7610199"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WHOLE-CLASS FEEDBACK</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2275"/>
            <a:ext cx="1466850" cy="317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398177" y="3140967"/>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NOTE THE STRENGTHS</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READ THROUGH STUDENTS’ WORK</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NOTE AREAS FOR IMPROVEMENT</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6" y="3140967"/>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THE FEEDBACK</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GIVE IMPROVEMENT TIME</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1406" y="4310830"/>
            <a:ext cx="9788172"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As part of a diet of feedback, this technique is an excellent way to give students timely, detailed formative feedback whilst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minimising</a:t>
            </a:r>
            <a:r>
              <a:rPr lang="en-US" sz="2000" dirty="0">
                <a:latin typeface="Helvetica Neue" panose="02000503000000020004" pitchFamily="2" charset="0"/>
                <a:ea typeface="Helvetica Neue" panose="02000503000000020004" pitchFamily="2" charset="0"/>
                <a:cs typeface="Helvetica Neue" panose="02000503000000020004" pitchFamily="2" charset="0"/>
              </a:rPr>
              <a:t> teacher workload.</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195875" y="5692584"/>
            <a:ext cx="9788172"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allows the teacher to engage with the details of the work students produce  rapidly, to inform a short, effective feedback and improvement cycle.</a:t>
            </a:r>
          </a:p>
        </p:txBody>
      </p:sp>
      <p:sp>
        <p:nvSpPr>
          <p:cNvPr id="68" name="TextBox 67">
            <a:extLst>
              <a:ext uri="{FF2B5EF4-FFF2-40B4-BE49-F238E27FC236}">
                <a16:creationId xmlns:a16="http://schemas.microsoft.com/office/drawing/2014/main" id="{0BEEFB3E-DBAF-6740-9459-8D230AED84A4}"/>
              </a:ext>
            </a:extLst>
          </p:cNvPr>
          <p:cNvSpPr txBox="1"/>
          <p:nvPr/>
        </p:nvSpPr>
        <p:spPr>
          <a:xfrm>
            <a:off x="2201405" y="4994862"/>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It replaces writing individual comments in books with feedback given to the class as a whole.</a:t>
            </a:r>
          </a:p>
        </p:txBody>
      </p:sp>
      <p:pic>
        <p:nvPicPr>
          <p:cNvPr id="44" name="Picture 43" descr="A close up of a logo&#10;&#10;Description automatically generated">
            <a:extLst>
              <a:ext uri="{FF2B5EF4-FFF2-40B4-BE49-F238E27FC236}">
                <a16:creationId xmlns:a16="http://schemas.microsoft.com/office/drawing/2014/main" id="{7F020299-A39D-3946-AC68-D2F77FDBD866}"/>
              </a:ext>
            </a:extLst>
          </p:cNvPr>
          <p:cNvPicPr>
            <a:picLocks noChangeAspect="1"/>
          </p:cNvPicPr>
          <p:nvPr/>
        </p:nvPicPr>
        <p:blipFill>
          <a:blip r:embed="rId3"/>
          <a:stretch>
            <a:fillRect/>
          </a:stretch>
        </p:blipFill>
        <p:spPr>
          <a:xfrm>
            <a:off x="460375" y="1226051"/>
            <a:ext cx="1643901" cy="1669149"/>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5892BF88-17B6-F049-A303-C29D92FD78CF}"/>
              </a:ext>
            </a:extLst>
          </p:cNvPr>
          <p:cNvPicPr>
            <a:picLocks noChangeAspect="1"/>
          </p:cNvPicPr>
          <p:nvPr/>
        </p:nvPicPr>
        <p:blipFill>
          <a:blip r:embed="rId4"/>
          <a:stretch>
            <a:fillRect/>
          </a:stretch>
        </p:blipFill>
        <p:spPr>
          <a:xfrm>
            <a:off x="2699834" y="1205555"/>
            <a:ext cx="1768484" cy="1654478"/>
          </a:xfrm>
          <a:prstGeom prst="rect">
            <a:avLst/>
          </a:prstGeom>
        </p:spPr>
      </p:pic>
      <p:pic>
        <p:nvPicPr>
          <p:cNvPr id="48" name="Picture 47" descr="A close up of a logo&#10;&#10;Description automatically generated">
            <a:extLst>
              <a:ext uri="{FF2B5EF4-FFF2-40B4-BE49-F238E27FC236}">
                <a16:creationId xmlns:a16="http://schemas.microsoft.com/office/drawing/2014/main" id="{F121FC16-1217-EA44-9580-F5000CE5C474}"/>
              </a:ext>
            </a:extLst>
          </p:cNvPr>
          <p:cNvPicPr>
            <a:picLocks noChangeAspect="1"/>
          </p:cNvPicPr>
          <p:nvPr/>
        </p:nvPicPr>
        <p:blipFill>
          <a:blip r:embed="rId5"/>
          <a:stretch>
            <a:fillRect/>
          </a:stretch>
        </p:blipFill>
        <p:spPr>
          <a:xfrm>
            <a:off x="5349402" y="1224198"/>
            <a:ext cx="1536058" cy="1820627"/>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FE72E2C6-EDA0-5B4F-BF5C-467333A69261}"/>
              </a:ext>
            </a:extLst>
          </p:cNvPr>
          <p:cNvPicPr>
            <a:picLocks noChangeAspect="1"/>
          </p:cNvPicPr>
          <p:nvPr/>
        </p:nvPicPr>
        <p:blipFill>
          <a:blip r:embed="rId6"/>
          <a:stretch>
            <a:fillRect/>
          </a:stretch>
        </p:blipFill>
        <p:spPr>
          <a:xfrm>
            <a:off x="7417932" y="1165416"/>
            <a:ext cx="1680020" cy="1854568"/>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42F067A7-F778-AB4E-8734-BBA6BD283DC6}"/>
              </a:ext>
            </a:extLst>
          </p:cNvPr>
          <p:cNvPicPr>
            <a:picLocks noChangeAspect="1"/>
          </p:cNvPicPr>
          <p:nvPr/>
        </p:nvPicPr>
        <p:blipFill>
          <a:blip r:embed="rId7"/>
          <a:stretch>
            <a:fillRect/>
          </a:stretch>
        </p:blipFill>
        <p:spPr>
          <a:xfrm>
            <a:off x="10410409" y="1250872"/>
            <a:ext cx="1404018" cy="1606521"/>
          </a:xfrm>
          <a:prstGeom prst="rect">
            <a:avLst/>
          </a:prstGeom>
        </p:spPr>
      </p:pic>
    </p:spTree>
    <p:extLst>
      <p:ext uri="{BB962C8B-B14F-4D97-AF65-F5344CB8AC3E}">
        <p14:creationId xmlns:p14="http://schemas.microsoft.com/office/powerpoint/2010/main" val="1056617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596890021734449965474930E5BC56" ma:contentTypeVersion="21" ma:contentTypeDescription="Create a new document." ma:contentTypeScope="" ma:versionID="0303e1e41cf3df2c91d69c3f444c00f3">
  <xsd:schema xmlns:xsd="http://www.w3.org/2001/XMLSchema" xmlns:xs="http://www.w3.org/2001/XMLSchema" xmlns:p="http://schemas.microsoft.com/office/2006/metadata/properties" xmlns:ns2="35190a7b-30f5-4cce-b7f0-877bdf7b4a7b" xmlns:ns3="617caeb7-04a7-40ce-9c0a-6dbb8b1c6386" targetNamespace="http://schemas.microsoft.com/office/2006/metadata/properties" ma:root="true" ma:fieldsID="6b99aa33734e74d131529541bf18162b" ns2:_="" ns3:_="">
    <xsd:import namespace="35190a7b-30f5-4cce-b7f0-877bdf7b4a7b"/>
    <xsd:import namespace="617caeb7-04a7-40ce-9c0a-6dbb8b1c6386"/>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igrationWizIdVers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90a7b-30f5-4cce-b7f0-877bdf7b4a7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Documents" ma:internalName="MigrationWizIdPermissionLevels">
      <xsd:simpleType>
        <xsd:restriction base="dms:Text"/>
      </xsd:simpleType>
    </xsd:element>
    <xsd:element name="MigrationWizIdDocumentLibraryPermissions" ma:index="11" nillable="true" ma:displayName="MigrationWizIdDocumentLibraryPermissions" ma:description="Documents" ma:internalName="MigrationWizIdDocumentLibraryPermissions">
      <xsd:simpleType>
        <xsd:restriction base="dms:Text"/>
      </xsd:simpleType>
    </xsd:element>
    <xsd:element name="MigrationWizIdSecurityGroups" ma:index="12" nillable="true" ma:displayName="MigrationWizIdSecurityGroups" ma:description="Document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29303b-1952-4e44-9c71-ce741b4f3f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igrationWizIdVersion" ma:index="25" nillable="true" ma:displayName="MigrationWizIdVersion" ma:internalName="MigrationWizIdVersion">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7caeb7-04a7-40ce-9c0a-6dbb8b1c638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0634c9b-284b-49d1-9444-e6dbacce9cbf}" ma:internalName="TaxCatchAll" ma:showField="CatchAllData" ma:web="617caeb7-04a7-40ce-9c0a-6dbb8b1c6386">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90a7b-30f5-4cce-b7f0-877bdf7b4a7b">
      <Terms xmlns="http://schemas.microsoft.com/office/infopath/2007/PartnerControls"/>
    </lcf76f155ced4ddcb4097134ff3c332f>
    <MigrationWizIdPermissionLevels xmlns="35190a7b-30f5-4cce-b7f0-877bdf7b4a7b" xsi:nil="true"/>
    <MigrationWizId xmlns="35190a7b-30f5-4cce-b7f0-877bdf7b4a7b" xsi:nil="true"/>
    <MigrationWizIdPermissions xmlns="35190a7b-30f5-4cce-b7f0-877bdf7b4a7b" xsi:nil="true"/>
    <TaxCatchAll xmlns="617caeb7-04a7-40ce-9c0a-6dbb8b1c6386" xsi:nil="true"/>
    <MigrationWizIdVersion xmlns="35190a7b-30f5-4cce-b7f0-877bdf7b4a7b" xsi:nil="true"/>
    <MigrationWizIdDocumentLibraryPermissions xmlns="35190a7b-30f5-4cce-b7f0-877bdf7b4a7b" xsi:nil="true"/>
    <MigrationWizIdSecurityGroups xmlns="35190a7b-30f5-4cce-b7f0-877bdf7b4a7b" xsi:nil="true"/>
  </documentManagement>
</p:properties>
</file>

<file path=customXml/itemProps1.xml><?xml version="1.0" encoding="utf-8"?>
<ds:datastoreItem xmlns:ds="http://schemas.openxmlformats.org/officeDocument/2006/customXml" ds:itemID="{81683076-042D-4226-ABD6-593B40EF83F0}"/>
</file>

<file path=customXml/itemProps2.xml><?xml version="1.0" encoding="utf-8"?>
<ds:datastoreItem xmlns:ds="http://schemas.openxmlformats.org/officeDocument/2006/customXml" ds:itemID="{ACEA75F8-629D-40E3-ADFD-5C6EB406F6F3}"/>
</file>

<file path=customXml/itemProps3.xml><?xml version="1.0" encoding="utf-8"?>
<ds:datastoreItem xmlns:ds="http://schemas.openxmlformats.org/officeDocument/2006/customXml" ds:itemID="{20EC633C-FE59-4607-8F7F-D67A38B8DC1A}"/>
</file>

<file path=docProps/app.xml><?xml version="1.0" encoding="utf-8"?>
<Properties xmlns="http://schemas.openxmlformats.org/officeDocument/2006/extended-properties" xmlns:vt="http://schemas.openxmlformats.org/officeDocument/2006/docPropsVTypes">
  <TotalTime>65</TotalTime>
  <Words>5833</Words>
  <Application>Microsoft Office PowerPoint</Application>
  <PresentationFormat>Widescreen</PresentationFormat>
  <Paragraphs>1272</Paragraphs>
  <Slides>90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Calibri</vt:lpstr>
      <vt:lpstr>Calibri Light</vt:lpstr>
      <vt:lpstr>Helvetica Neue</vt:lpstr>
      <vt:lpstr>Helvetica Neue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oliver@olicav.com</dc:creator>
  <cp:lastModifiedBy>Richard Lucas (Central)</cp:lastModifiedBy>
  <cp:revision>27</cp:revision>
  <dcterms:created xsi:type="dcterms:W3CDTF">2020-07-06T14:19:32Z</dcterms:created>
  <dcterms:modified xsi:type="dcterms:W3CDTF">2024-08-27T20:30:36Z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0x0101006E596890021734449965474930E5BC56</vt:lpwstr>
  </property>
  <property fmtid="{D5CDD505-2E9C-101B-9397-08002B2CF9AE}" pid="3" name="MediaServiceImageTags">
    <vt:lpwstr/>
  </property>
</Properties>
</file>