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2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85" r:id="rId72"/>
    <p:sldId id="386" r:id="rId73"/>
    <p:sldId id="387" r:id="rId74"/>
    <p:sldId id="388" r:id="rId75"/>
    <p:sldId id="264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459" userDrawn="1">
          <p15:clr>
            <a:srgbClr val="A4A3A4"/>
          </p15:clr>
        </p15:guide>
        <p15:guide id="3" orient="horz" pos="2772" userDrawn="1">
          <p15:clr>
            <a:srgbClr val="A4A3A4"/>
          </p15:clr>
        </p15:guide>
        <p15:guide id="4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/>
    <p:restoredTop sz="94694"/>
  </p:normalViewPr>
  <p:slideViewPr>
    <p:cSldViewPr snapToGrid="0" snapToObjects="1" showGuides="1">
      <p:cViewPr varScale="1">
        <p:scale>
          <a:sx n="86" d="100"/>
          <a:sy n="86" d="100"/>
        </p:scale>
        <p:origin x="225" y="33"/>
      </p:cViewPr>
      <p:guideLst>
        <p:guide orient="horz" pos="2160"/>
        <p:guide pos="1459"/>
        <p:guide orient="horz" pos="2772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Lucas (Central)" userId="710afecc-7396-409a-b73b-9a3e9fdb8ff3" providerId="ADAL" clId="{2FE52086-7B13-4727-818C-D90A033C5891}"/>
    <pc:docChg chg="undo custSel modSld">
      <pc:chgData name="Richard Lucas (Central)" userId="710afecc-7396-409a-b73b-9a3e9fdb8ff3" providerId="ADAL" clId="{2FE52086-7B13-4727-818C-D90A033C5891}" dt="2024-08-27T14:24:13.753" v="4" actId="1036"/>
      <pc:docMkLst>
        <pc:docMk/>
      </pc:docMkLst>
      <pc:sldChg chg="modSp mod">
        <pc:chgData name="Richard Lucas (Central)" userId="710afecc-7396-409a-b73b-9a3e9fdb8ff3" providerId="ADAL" clId="{2FE52086-7B13-4727-818C-D90A033C5891}" dt="2024-08-27T14:24:13.753" v="4" actId="1036"/>
        <pc:sldMkLst>
          <pc:docMk/>
          <pc:sldMk cId="1661822540" sldId="337"/>
        </pc:sldMkLst>
        <pc:picChg chg="mod">
          <ac:chgData name="Richard Lucas (Central)" userId="710afecc-7396-409a-b73b-9a3e9fdb8ff3" providerId="ADAL" clId="{2FE52086-7B13-4727-818C-D90A033C5891}" dt="2024-08-27T14:24:13.753" v="4" actId="1036"/>
          <ac:picMkLst>
            <pc:docMk/>
            <pc:sldMk cId="1661822540" sldId="337"/>
            <ac:picMk id="38" creationId="{5EBFA391-7594-6E4F-8EB8-4CB8E0AB3A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FBF7-8CAB-E448-8CA6-008AB3A80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64499-A6AC-EF4C-B3E2-6A34E97EC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9AE91-1689-D648-9110-42907D1D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7E9C-016A-4740-BA49-7D5DB208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9D4D-3C04-EE4A-8F65-74C037B8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5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8D9F-2ED6-8144-84D3-582FA862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1CB22-1F6E-C94F-B234-54705EB01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64D76-2FCD-5948-A36C-655A393F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EC880-9FE6-5D4B-985B-3732362D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93856-FAF3-644E-9246-CA5DC822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2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59099-1893-B94B-9D34-881FEE6C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17E4C-AD25-2643-B526-17E0ACFFB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84F5F-17DB-B541-B567-C7DAFFA8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664C5-0ACD-C349-BDDB-440A88C3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885D4-0F55-264F-ACBA-B0A8BCAD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3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FC5D-EFB8-3E48-AC8B-05EF63BA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2580A-851A-A043-9883-DC2BF929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C390-D5E2-C443-926D-E8DB63DA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4ED6-E3E1-A642-84DB-62B5C4B8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EDC9-3635-1C42-BFC7-27E42B70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921F-5B67-9A47-A795-4E1CEC6D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7170B-369A-8B4C-868A-4D293960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B14F7-D4EB-6F4E-A817-64FCE998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F897F-5611-514E-AA1A-A4B8C971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FC530-C90B-0441-B3F1-6BA09B8F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D30B-BAC5-D441-AFFB-6230200E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944A-FEFC-FD4F-8AAB-C35881330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B8828-FF28-ED4D-9517-44DBD951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86898-8088-3742-8099-CF5660CF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A7396-0366-1E45-AE06-4D9C5E8D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03B1A-6853-A545-A2E7-FF6B6B5B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3643-180B-0042-8625-FCF66AF6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2BB57-4390-4C45-AD85-BFF920260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9EACA-D85B-744F-B137-0E6AA8893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83D5E-C9AD-9B45-9755-C97C82CA2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D299E-CE78-5644-AEAB-08B905A0C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B42899-A950-1F4C-8BB3-59EF68A3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1AE0A-2EF9-7944-A63B-8BC1E12F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1A0BC5-12C4-5B42-BBC9-87A1E22E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9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E4E3-C4EF-0D44-9D42-B293E3DF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D83D7-FB27-FE4A-B813-D47BFD6C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3C7B7-6904-7146-AD99-950BD3F2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00CC9-181E-554B-B027-4F8C4FA5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8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4F2159-E2DF-0D43-9A49-B25F4ADB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C120F-28EC-8149-BC4A-8A7FDEBE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6C239-B858-B24F-8FA7-55D5D944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0CDE-4431-3B4C-A4C5-D48DABB1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41379-B28A-C34D-8607-F65AFD4A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D1D4E-ABAA-D64E-B39A-04C31532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8C3C6-AE39-104E-8129-A2EC6303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01C67-E120-7F4D-81C0-B42C7C11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FAF36-9D03-B14B-9D90-170C8366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2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1263-1548-5D49-B7AE-BB17DACE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E4943-A8B9-2049-BF7A-A3185DD09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5D811-1BB4-DB4C-A670-E4489C4A3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32885-8C74-DB49-AD45-1EBCC52F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87B1D-37DA-454D-B199-4A902883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E6780-BD40-C64B-AF9F-F0A7D5AD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4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EB69B-E24A-0A40-BA1A-37DDA927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7D8D7-313C-9643-B001-C833F0D5B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BA3DA-F3EE-004D-B1B6-048987F13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E2AE-34CC-4D40-8845-67D920ED750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4EA0-ED24-D346-B02E-67A7F38F3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C8C6D-1C11-854E-8F4B-E1801BEA6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46A04-4066-784D-B23B-57CFD574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8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638B0C-ECBF-A84D-9A09-C94F1FCBA273}"/>
              </a:ext>
            </a:extLst>
          </p:cNvPr>
          <p:cNvSpPr/>
          <p:nvPr/>
        </p:nvSpPr>
        <p:spPr>
          <a:xfrm>
            <a:off x="3792400" y="0"/>
            <a:ext cx="8399600" cy="68699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55362-0C97-1C40-917C-074527FB6681}"/>
              </a:ext>
            </a:extLst>
          </p:cNvPr>
          <p:cNvSpPr/>
          <p:nvPr/>
        </p:nvSpPr>
        <p:spPr>
          <a:xfrm>
            <a:off x="0" y="0"/>
            <a:ext cx="3863975" cy="685800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D3869-1CB2-794F-B538-9D4E49E25B79}"/>
              </a:ext>
            </a:extLst>
          </p:cNvPr>
          <p:cNvSpPr/>
          <p:nvPr/>
        </p:nvSpPr>
        <p:spPr>
          <a:xfrm>
            <a:off x="479425" y="0"/>
            <a:ext cx="2916238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45B39-8151-9D4F-B906-BDCFD9ADA9F8}"/>
              </a:ext>
            </a:extLst>
          </p:cNvPr>
          <p:cNvSpPr/>
          <p:nvPr/>
        </p:nvSpPr>
        <p:spPr>
          <a:xfrm>
            <a:off x="482738" y="251790"/>
            <a:ext cx="2916238" cy="1664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B21450-2484-CA47-A7F4-921895AC4F00}"/>
              </a:ext>
            </a:extLst>
          </p:cNvPr>
          <p:cNvSpPr/>
          <p:nvPr/>
        </p:nvSpPr>
        <p:spPr>
          <a:xfrm>
            <a:off x="479425" y="1914938"/>
            <a:ext cx="2916238" cy="434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3E584-0413-E240-804A-1C7D3E8C4544}"/>
              </a:ext>
            </a:extLst>
          </p:cNvPr>
          <p:cNvSpPr/>
          <p:nvPr/>
        </p:nvSpPr>
        <p:spPr>
          <a:xfrm>
            <a:off x="4478547" y="0"/>
            <a:ext cx="7089565" cy="1233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965F8-4EAF-254E-A1B4-3CA82B178603}"/>
              </a:ext>
            </a:extLst>
          </p:cNvPr>
          <p:cNvSpPr txBox="1"/>
          <p:nvPr/>
        </p:nvSpPr>
        <p:spPr>
          <a:xfrm>
            <a:off x="4850471" y="324356"/>
            <a:ext cx="634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B TEACHING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1D846-E3DD-D146-82C5-70F9798B0847}"/>
              </a:ext>
            </a:extLst>
          </p:cNvPr>
          <p:cNvSpPr txBox="1"/>
          <p:nvPr/>
        </p:nvSpPr>
        <p:spPr>
          <a:xfrm>
            <a:off x="623888" y="-23852"/>
            <a:ext cx="250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 Catt Educational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634B2-1240-D346-85CA-A6EB804AF2A9}"/>
              </a:ext>
            </a:extLst>
          </p:cNvPr>
          <p:cNvSpPr txBox="1"/>
          <p:nvPr/>
        </p:nvSpPr>
        <p:spPr>
          <a:xfrm>
            <a:off x="494862" y="698352"/>
            <a:ext cx="250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1176E-A32A-3E4F-9AA7-D0C68B85EF04}"/>
              </a:ext>
            </a:extLst>
          </p:cNvPr>
          <p:cNvSpPr txBox="1"/>
          <p:nvPr/>
        </p:nvSpPr>
        <p:spPr>
          <a:xfrm>
            <a:off x="514016" y="826034"/>
            <a:ext cx="25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WALKTHRUs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ACD99-95A5-3A4F-AACB-84E3E41EA33A}"/>
              </a:ext>
            </a:extLst>
          </p:cNvPr>
          <p:cNvSpPr txBox="1"/>
          <p:nvPr/>
        </p:nvSpPr>
        <p:spPr>
          <a:xfrm>
            <a:off x="533171" y="1272310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2DCE6-D865-0345-9ADE-F5B4F9CF9A62}"/>
              </a:ext>
            </a:extLst>
          </p:cNvPr>
          <p:cNvSpPr txBox="1"/>
          <p:nvPr/>
        </p:nvSpPr>
        <p:spPr>
          <a:xfrm>
            <a:off x="533172" y="1511378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SLIDES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43FB7-D17D-494B-A087-78897F4589C8}"/>
              </a:ext>
            </a:extLst>
          </p:cNvPr>
          <p:cNvSpPr txBox="1"/>
          <p:nvPr/>
        </p:nvSpPr>
        <p:spPr>
          <a:xfrm>
            <a:off x="391796" y="2500461"/>
            <a:ext cx="3400604" cy="22726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PROJECTS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DEBATING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 PRE-READING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96CB5-949E-1B43-A38B-5565D08ABE06}"/>
              </a:ext>
            </a:extLst>
          </p:cNvPr>
          <p:cNvSpPr txBox="1"/>
          <p:nvPr/>
        </p:nvSpPr>
        <p:spPr>
          <a:xfrm>
            <a:off x="508679" y="2027445"/>
            <a:ext cx="284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TOM SHERRINGTON &amp; OLIVER CAVIGLIOLI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EF76C-A6CA-3C47-912C-6DF86A09569A}"/>
              </a:ext>
            </a:extLst>
          </p:cNvPr>
          <p:cNvCxnSpPr/>
          <p:nvPr/>
        </p:nvCxnSpPr>
        <p:spPr>
          <a:xfrm>
            <a:off x="479425" y="3109834"/>
            <a:ext cx="2916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8132B9-D70B-5D44-B17A-A60E6D858396}"/>
              </a:ext>
            </a:extLst>
          </p:cNvPr>
          <p:cNvCxnSpPr/>
          <p:nvPr/>
        </p:nvCxnSpPr>
        <p:spPr>
          <a:xfrm>
            <a:off x="475550" y="3394517"/>
            <a:ext cx="2916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C486ED-C821-8D4E-B2AC-1ED998416AFD}"/>
              </a:ext>
            </a:extLst>
          </p:cNvPr>
          <p:cNvCxnSpPr/>
          <p:nvPr/>
        </p:nvCxnSpPr>
        <p:spPr>
          <a:xfrm>
            <a:off x="476343" y="3662552"/>
            <a:ext cx="2916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18F200-A6B5-E64B-B729-0682FE75D460}"/>
              </a:ext>
            </a:extLst>
          </p:cNvPr>
          <p:cNvCxnSpPr/>
          <p:nvPr/>
        </p:nvCxnSpPr>
        <p:spPr>
          <a:xfrm>
            <a:off x="482738" y="2833505"/>
            <a:ext cx="2916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99A368-FD50-6042-B712-18F462151EDC}"/>
              </a:ext>
            </a:extLst>
          </p:cNvPr>
          <p:cNvCxnSpPr/>
          <p:nvPr/>
        </p:nvCxnSpPr>
        <p:spPr>
          <a:xfrm>
            <a:off x="479425" y="3931238"/>
            <a:ext cx="2916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7E6A34-04B8-E341-8A67-87DF3CF22D33}"/>
              </a:ext>
            </a:extLst>
          </p:cNvPr>
          <p:cNvCxnSpPr/>
          <p:nvPr/>
        </p:nvCxnSpPr>
        <p:spPr>
          <a:xfrm>
            <a:off x="479425" y="4205324"/>
            <a:ext cx="2916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227A6D-1517-804C-9E98-31BBC7B5237C}"/>
              </a:ext>
            </a:extLst>
          </p:cNvPr>
          <p:cNvCxnSpPr/>
          <p:nvPr/>
        </p:nvCxnSpPr>
        <p:spPr>
          <a:xfrm>
            <a:off x="475550" y="4491855"/>
            <a:ext cx="2916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picture containing necklace&#10;&#10;Description automatically generated">
            <a:extLst>
              <a:ext uri="{FF2B5EF4-FFF2-40B4-BE49-F238E27FC236}">
                <a16:creationId xmlns:a16="http://schemas.microsoft.com/office/drawing/2014/main" id="{4C5A15C1-EB6D-974C-AA9E-9DF390612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416" y="1557844"/>
            <a:ext cx="5023624" cy="48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7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  <a:endCxn id="16" idx="6"/>
          </p:cNvCxnSpPr>
          <p:nvPr/>
        </p:nvCxnSpPr>
        <p:spPr>
          <a:xfrm flipV="1">
            <a:off x="594360" y="465319"/>
            <a:ext cx="8242119" cy="10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STUDY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66797" y="726440"/>
            <a:ext cx="123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733153" y="732971"/>
            <a:ext cx="882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DEBATING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236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38903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B TEACHING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54332" y="3395203"/>
            <a:ext cx="492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CLEAR LEARNING GOALS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167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STUDY STRATEGIES EXPLICITLY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SUPPORTING RESOURCES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STUDY TASKS WITH TIMELINES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EVALUATE SUCCESS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16710" y="-4259"/>
            <a:ext cx="6497942" cy="68679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3F627981-DBFE-C249-AF2F-70701753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8" y="1340162"/>
            <a:ext cx="5963339" cy="46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5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STUDY STRATEGIES EXPLICITLY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CLEAR LEARNING GOALS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SUPPORTING RESOURCES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STUDY TASKS WITH TIMELINES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EVALUATE SUCCESS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students mature they are increasingly expected to prepare for assessments, some with high stakes such as public examinations.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5035539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can train students to learn the skills and habits needed.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529514"/>
            <a:ext cx="994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pursue a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study, deepen their knowledge, improve their fluency and confidence,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demonstate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their knowledge and understanding.</a:t>
            </a:r>
          </a:p>
        </p:txBody>
      </p:sp>
      <p:pic>
        <p:nvPicPr>
          <p:cNvPr id="43" name="Picture 42" descr="A picture containing shirt&#10;&#10;Description automatically generated">
            <a:extLst>
              <a:ext uri="{FF2B5EF4-FFF2-40B4-BE49-F238E27FC236}">
                <a16:creationId xmlns:a16="http://schemas.microsoft.com/office/drawing/2014/main" id="{25C2A328-4E05-C14A-9676-EF85D5DC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7" y="1080460"/>
            <a:ext cx="1036474" cy="1863148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5AD9D1CF-255B-4141-9F6E-F4FA4CE63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470" y="1154691"/>
            <a:ext cx="1453323" cy="1832049"/>
          </a:xfrm>
          <a:prstGeom prst="rect">
            <a:avLst/>
          </a:prstGeom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5723E-4442-F541-B155-BA0AE634C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351" y="1176113"/>
            <a:ext cx="1308520" cy="1810627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9A9156EC-2893-2D42-935F-5A5F8F7B5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8384" y="1354112"/>
            <a:ext cx="1991964" cy="1553366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BABDD840-C063-F143-9790-202881066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800" y="1192486"/>
            <a:ext cx="1723198" cy="16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715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CLEAR LEARNING GOALS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Specific learning goals focused on specific sets of knowledge. </a:t>
            </a:r>
            <a:endParaRPr lang="en-US" sz="2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7574" y="3038751"/>
            <a:ext cx="5574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especially important with younger or less confident students, with lower prior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attainment.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140AA-C3D8-A045-9F61-0F2EFB8D8173}"/>
              </a:ext>
            </a:extLst>
          </p:cNvPr>
          <p:cNvSpPr txBox="1"/>
          <p:nvPr/>
        </p:nvSpPr>
        <p:spPr>
          <a:xfrm>
            <a:off x="6377574" y="4169781"/>
            <a:ext cx="5574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out what knowledge, writing skills or practical skills they should acquire through completing the homework tasks.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06BA07-E130-EB4C-9423-321EB99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pic>
        <p:nvPicPr>
          <p:cNvPr id="38" name="Picture 37" descr="A picture containing shirt&#10;&#10;Description automatically generated">
            <a:extLst>
              <a:ext uri="{FF2B5EF4-FFF2-40B4-BE49-F238E27FC236}">
                <a16:creationId xmlns:a16="http://schemas.microsoft.com/office/drawing/2014/main" id="{7602E526-71DE-8443-84E9-283C8285C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72" y="935530"/>
            <a:ext cx="3218490" cy="57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134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STUDY STRATEGIES EXPLICITLY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190364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all the study strategies you want your students to use and teach them all explicitly with modelling and practice opportunities during class time.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FAEAE2-0268-6246-9688-9CA85B4F6417}"/>
              </a:ext>
            </a:extLst>
          </p:cNvPr>
          <p:cNvSpPr txBox="1"/>
          <p:nvPr/>
        </p:nvSpPr>
        <p:spPr>
          <a:xfrm>
            <a:off x="6382790" y="3737491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might include: reading comprehension; making notes;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summarising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mind-mapping; Retrieval practice methods; checking answers and making corrections; practice routines.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127342-92D5-844E-861E-36645A6E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03A06CAD-4290-7246-872E-0270F6E4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127502"/>
            <a:ext cx="4348741" cy="54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5563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SUPPORTING 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253988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students have all resources needed to complete a task: texts, online tools, materials.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282BD4-8A2D-1840-B6AD-74B7A453D560}"/>
              </a:ext>
            </a:extLst>
          </p:cNvPr>
          <p:cNvSpPr txBox="1"/>
          <p:nvPr/>
        </p:nvSpPr>
        <p:spPr>
          <a:xfrm>
            <a:off x="6364627" y="368324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Don’t set tasks that depend on students’ access to resources that cost money unless you provide them.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4E28B9B-936A-E14C-A0DA-A8C8C878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E478B2-1077-EA4C-B37E-FBF7EDE87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23" y="1395852"/>
            <a:ext cx="3633457" cy="50276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B391BC-23E5-6846-B677-1AFA00A0ACB1}"/>
              </a:ext>
            </a:extLst>
          </p:cNvPr>
          <p:cNvSpPr txBox="1"/>
          <p:nvPr/>
        </p:nvSpPr>
        <p:spPr>
          <a:xfrm>
            <a:off x="6362666" y="481447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Making resources available online is not the same as being sure that every student can and will access them.</a:t>
            </a:r>
          </a:p>
        </p:txBody>
      </p:sp>
    </p:spTree>
    <p:extLst>
      <p:ext uri="{BB962C8B-B14F-4D97-AF65-F5344CB8AC3E}">
        <p14:creationId xmlns:p14="http://schemas.microsoft.com/office/powerpoint/2010/main" val="4840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83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STUDY TASKS WITH TIMELINES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7574" y="239298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every task, provide guidance, resources and set a clear timeline.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DBE6C5-7337-9F45-9EC8-B46F05CAD707}"/>
              </a:ext>
            </a:extLst>
          </p:cNvPr>
          <p:cNvSpPr txBox="1"/>
          <p:nvPr/>
        </p:nvSpPr>
        <p:spPr>
          <a:xfrm>
            <a:off x="6368549" y="325872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success criteria and set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standards for completed tasks using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exemplars where appropriate.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F780F4A-B594-3E48-A5B4-285F02E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2CCBFBA-1DB1-654B-8F88-B10F36FE1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48243"/>
            <a:ext cx="5294795" cy="412896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50AA4D3-86C7-8148-B36C-9A1B150DFC06}"/>
              </a:ext>
            </a:extLst>
          </p:cNvPr>
          <p:cNvSpPr txBox="1"/>
          <p:nvPr/>
        </p:nvSpPr>
        <p:spPr>
          <a:xfrm>
            <a:off x="6368549" y="440055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guidance about what students should do if they are stuck and how long tasks should take.</a:t>
            </a:r>
          </a:p>
        </p:txBody>
      </p:sp>
    </p:spTree>
    <p:extLst>
      <p:ext uri="{BB962C8B-B14F-4D97-AF65-F5344CB8AC3E}">
        <p14:creationId xmlns:p14="http://schemas.microsoft.com/office/powerpoint/2010/main" val="19126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4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8856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EVALUATE SUCCESS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key measure of success in a task will not be whether the task appears complete: it will be whether the students have met the learning goals.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E5E59B-E58B-2B4C-893F-0B9778866396}"/>
              </a:ext>
            </a:extLst>
          </p:cNvPr>
          <p:cNvSpPr txBox="1"/>
          <p:nvPr/>
        </p:nvSpPr>
        <p:spPr>
          <a:xfrm>
            <a:off x="6379940" y="3727795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could be assessed through various forms of retrieval practice or by looking at the quality of the work that has been produced.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111B6CF-A91D-4349-9AB3-7DF4A7BC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6170E6E5-853C-FB42-9B05-FC9F0A3A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1861663"/>
            <a:ext cx="4476826" cy="42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STUDY STRATEGIES EXPLICITLY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CLEAR LEARNING GOALS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SUPPORTING RESOURCES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STUDY TASKS WITH TIMELINES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EVALUATE SUCCESS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students mature they are increasingly expected to prepare for assessments, some with high stakes such as public examinations.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5035539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can train students to learn the skills and habits needed.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529514"/>
            <a:ext cx="994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pursue a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study, deepen their knowledge, improve their fluency and confidence,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demonstate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their knowledge and understanding.</a:t>
            </a:r>
          </a:p>
        </p:txBody>
      </p:sp>
      <p:pic>
        <p:nvPicPr>
          <p:cNvPr id="43" name="Picture 42" descr="A picture containing shirt&#10;&#10;Description automatically generated">
            <a:extLst>
              <a:ext uri="{FF2B5EF4-FFF2-40B4-BE49-F238E27FC236}">
                <a16:creationId xmlns:a16="http://schemas.microsoft.com/office/drawing/2014/main" id="{25C2A328-4E05-C14A-9676-EF85D5DC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7" y="1080460"/>
            <a:ext cx="1036474" cy="1863148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5AD9D1CF-255B-4141-9F6E-F4FA4CE63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470" y="1154691"/>
            <a:ext cx="1453323" cy="1832049"/>
          </a:xfrm>
          <a:prstGeom prst="rect">
            <a:avLst/>
          </a:prstGeom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5723E-4442-F541-B155-BA0AE634C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351" y="1176113"/>
            <a:ext cx="1308520" cy="1810627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9A9156EC-2893-2D42-935F-5A5F8F7B5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8384" y="1354112"/>
            <a:ext cx="1991964" cy="1553366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BABDD840-C063-F143-9790-202881066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800" y="1192486"/>
            <a:ext cx="1723198" cy="16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4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  <a:endCxn id="16" idx="6"/>
          </p:cNvCxnSpPr>
          <p:nvPr/>
        </p:nvCxnSpPr>
        <p:spPr>
          <a:xfrm flipV="1">
            <a:off x="594360" y="465319"/>
            <a:ext cx="8242119" cy="10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PROJECTS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66797" y="726440"/>
            <a:ext cx="123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733153" y="732971"/>
            <a:ext cx="882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DEBATING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236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27754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0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LEARNING: 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 PRINCIPLES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B TEACHING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54332" y="3395203"/>
            <a:ext cx="492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INDIVIDUAL LEARNING GOALS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167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A ROLE FOR EACH MEMBER OF THE GROUP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 SUCCESS DEPENDS ON INDIVIDUALS’ SUCCESS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GROUP BEHAVIOURS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INDIVIDUAL AND GROUP OUTCOMES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3743" y="-4259"/>
            <a:ext cx="6497942" cy="68679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" name="Picture 2" descr="A picture containing necklace&#10;&#10;Description automatically generated">
            <a:extLst>
              <a:ext uri="{FF2B5EF4-FFF2-40B4-BE49-F238E27FC236}">
                <a16:creationId xmlns:a16="http://schemas.microsoft.com/office/drawing/2014/main" id="{2532908B-7D5C-8B44-92B2-A012A1D3C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01" y="1032479"/>
            <a:ext cx="5559572" cy="54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3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PROJECTS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B TEACHING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54332" y="3395203"/>
            <a:ext cx="492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ENQUIRY QUESTION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167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THE ENQUIRY SKILLS NEEDED IN ADVANCE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RESOURCES AND SCAFFOLDING; SET TIMEFRAMES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AND PROVIDE INTERIM FEEDBACK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SHOWCASE THE RESULTS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942" y="-2943"/>
            <a:ext cx="6497942" cy="68679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5EBFA391-7594-6E4F-8EB8-4CB8E0AB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95" y="594147"/>
            <a:ext cx="4883008" cy="63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22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PROJECTS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THE ENQUIRY SKILLS NEEDED IN ADVANCE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ENQUIRY QUESTION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RESOURCES AND SCAFFOLDING; SET TIMEFRAMES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AND PROVIDE INTERIM FEEDBACK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SHOWCASE THE RESULTS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a rich curriculum, enquiry will be important over time even if it is not a routine approach.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5035539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students have sufficient knowledge, it is powerful to pursue an enquiry process; asking questions that lead them to some answers or more questions.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820110"/>
            <a:ext cx="994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needs structure and guidance and the appropriate level of prior knowledge. </a:t>
            </a:r>
          </a:p>
        </p:txBody>
      </p:sp>
      <p:pic>
        <p:nvPicPr>
          <p:cNvPr id="57" name="Picture 56" descr="A picture containing clock&#10;&#10;Description automatically generated">
            <a:extLst>
              <a:ext uri="{FF2B5EF4-FFF2-40B4-BE49-F238E27FC236}">
                <a16:creationId xmlns:a16="http://schemas.microsoft.com/office/drawing/2014/main" id="{B4724048-A628-DC49-AB28-E281088AA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75" y="1102786"/>
            <a:ext cx="1545996" cy="1888845"/>
          </a:xfrm>
          <a:prstGeom prst="rect">
            <a:avLst/>
          </a:prstGeom>
        </p:spPr>
      </p:pic>
      <p:pic>
        <p:nvPicPr>
          <p:cNvPr id="59" name="Picture 58" descr="A picture containing toy&#10;&#10;Description automatically generated">
            <a:extLst>
              <a:ext uri="{FF2B5EF4-FFF2-40B4-BE49-F238E27FC236}">
                <a16:creationId xmlns:a16="http://schemas.microsoft.com/office/drawing/2014/main" id="{EC52D8BE-370C-F741-B263-2553B3113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48" y="1136525"/>
            <a:ext cx="1697643" cy="1913063"/>
          </a:xfrm>
          <a:prstGeom prst="rect">
            <a:avLst/>
          </a:prstGeom>
        </p:spPr>
      </p:pic>
      <p:pic>
        <p:nvPicPr>
          <p:cNvPr id="61" name="Picture 60" descr="A picture containing clock, light, device&#10;&#10;Description automatically generated">
            <a:extLst>
              <a:ext uri="{FF2B5EF4-FFF2-40B4-BE49-F238E27FC236}">
                <a16:creationId xmlns:a16="http://schemas.microsoft.com/office/drawing/2014/main" id="{F122AD63-215E-5141-9DC0-50C18E09F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634" y="1161389"/>
            <a:ext cx="1526705" cy="1846320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525D1A5F-0339-5D48-A3BB-61B742BC6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398" y="1229444"/>
            <a:ext cx="1406539" cy="1815381"/>
          </a:xfrm>
          <a:prstGeom prst="rect">
            <a:avLst/>
          </a:prstGeom>
        </p:spPr>
      </p:pic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D0C18CD5-3849-8C46-9798-BBF72B028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3273" y="1210614"/>
            <a:ext cx="1688152" cy="16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715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PROJECTS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ENQUIRY QUESTION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students a sense of the nature of the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enquiry, e.g. the type, range and depth of knowledge; the nature of good questions; the general format of the enquiry process; the typical format of a report. </a:t>
            </a:r>
            <a:endParaRPr lang="en-US" sz="2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140AA-C3D8-A045-9F61-0F2EFB8D8173}"/>
              </a:ext>
            </a:extLst>
          </p:cNvPr>
          <p:cNvSpPr txBox="1"/>
          <p:nvPr/>
        </p:nvSpPr>
        <p:spPr>
          <a:xfrm>
            <a:off x="6361436" y="4091809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the standards by showing completed examples.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06BA07-E130-EB4C-9423-321EB99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pic>
        <p:nvPicPr>
          <p:cNvPr id="39" name="Picture 38" descr="A picture containing clock&#10;&#10;Description automatically generated">
            <a:extLst>
              <a:ext uri="{FF2B5EF4-FFF2-40B4-BE49-F238E27FC236}">
                <a16:creationId xmlns:a16="http://schemas.microsoft.com/office/drawing/2014/main" id="{6F809465-1758-DA45-97EC-550E724D8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79992"/>
            <a:ext cx="4669982" cy="570562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B6637AC-8D0D-8744-9C40-B71F6C5AC3EC}"/>
              </a:ext>
            </a:extLst>
          </p:cNvPr>
          <p:cNvSpPr txBox="1"/>
          <p:nvPr/>
        </p:nvSpPr>
        <p:spPr>
          <a:xfrm>
            <a:off x="6370890" y="4861250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should now construct a headline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question.</a:t>
            </a:r>
          </a:p>
        </p:txBody>
      </p:sp>
    </p:spTree>
    <p:extLst>
      <p:ext uri="{BB962C8B-B14F-4D97-AF65-F5344CB8AC3E}">
        <p14:creationId xmlns:p14="http://schemas.microsoft.com/office/powerpoint/2010/main" val="11247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134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PROJECTS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THE ENQUIRY SKILLS NEEDED IN ADVANCE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19036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the skills students need to pursue their enquiry. This will depend on the subject: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FAEAE2-0268-6246-9688-9CA85B4F6417}"/>
              </a:ext>
            </a:extLst>
          </p:cNvPr>
          <p:cNvSpPr txBox="1"/>
          <p:nvPr/>
        </p:nvSpPr>
        <p:spPr>
          <a:xfrm>
            <a:off x="6382701" y="3298360"/>
            <a:ext cx="5667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pre-requisite knowledge; measurement or observation techniques; online research and filtering skills; how to record and process data.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127342-92D5-844E-861E-36645A6E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pic>
        <p:nvPicPr>
          <p:cNvPr id="30" name="Picture 29" descr="A picture containing toy&#10;&#10;Description automatically generated">
            <a:extLst>
              <a:ext uri="{FF2B5EF4-FFF2-40B4-BE49-F238E27FC236}">
                <a16:creationId xmlns:a16="http://schemas.microsoft.com/office/drawing/2014/main" id="{CDBB25B8-4FBF-0A4C-AC00-6EE933836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9" y="1136524"/>
            <a:ext cx="5077210" cy="57214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69D3F49-CCF5-BA4A-A61D-0DF9B34EC225}"/>
              </a:ext>
            </a:extLst>
          </p:cNvPr>
          <p:cNvSpPr txBox="1"/>
          <p:nvPr/>
        </p:nvSpPr>
        <p:spPr>
          <a:xfrm>
            <a:off x="6371734" y="4814474"/>
            <a:ext cx="5667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the individual skills you expect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to use; check for understanding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do some guided practice. </a:t>
            </a:r>
          </a:p>
        </p:txBody>
      </p:sp>
    </p:spTree>
    <p:extLst>
      <p:ext uri="{BB962C8B-B14F-4D97-AF65-F5344CB8AC3E}">
        <p14:creationId xmlns:p14="http://schemas.microsoft.com/office/powerpoint/2010/main" val="20456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5563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PROJECTS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RESOURCES AND SCAFFOLDING; SET TIMEFRAMES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4882" y="2195271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sure all students have the resources to complete the enquiry process, especially if undertaken outside of class time.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282BD4-8A2D-1840-B6AD-74B7A453D560}"/>
              </a:ext>
            </a:extLst>
          </p:cNvPr>
          <p:cNvSpPr txBox="1"/>
          <p:nvPr/>
        </p:nvSpPr>
        <p:spPr>
          <a:xfrm>
            <a:off x="6368549" y="3677275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them with the appropriate level of scaffolding so that they are guided enough to complete the task without being over-guided.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4E28B9B-936A-E14C-A0DA-A8C8C878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B391BC-23E5-6846-B677-1AFA00A0ACB1}"/>
              </a:ext>
            </a:extLst>
          </p:cNvPr>
          <p:cNvSpPr txBox="1"/>
          <p:nvPr/>
        </p:nvSpPr>
        <p:spPr>
          <a:xfrm>
            <a:off x="6377574" y="515302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out a timeframe for completing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project.</a:t>
            </a:r>
          </a:p>
        </p:txBody>
      </p:sp>
      <p:pic>
        <p:nvPicPr>
          <p:cNvPr id="41" name="Picture 40" descr="A picture containing clock, light, device&#10;&#10;Description automatically generated">
            <a:extLst>
              <a:ext uri="{FF2B5EF4-FFF2-40B4-BE49-F238E27FC236}">
                <a16:creationId xmlns:a16="http://schemas.microsoft.com/office/drawing/2014/main" id="{C631F052-3B69-EE47-9F1D-96D17B647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1068219"/>
            <a:ext cx="4536558" cy="54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83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PROJECTS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AND PROVIDE INTERIM FEEDBACK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7574" y="239298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students’ progress with their enquiry project at key points.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DBE6C5-7337-9F45-9EC8-B46F05CAD707}"/>
              </a:ext>
            </a:extLst>
          </p:cNvPr>
          <p:cNvSpPr txBox="1"/>
          <p:nvPr/>
        </p:nvSpPr>
        <p:spPr>
          <a:xfrm>
            <a:off x="6368549" y="325872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deciding on an interesting and realistic enquiry question; data collection/ information gathering; analysis.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F780F4A-B594-3E48-A5B4-285F02E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50AA4D3-86C7-8148-B36C-9A1B150DFC06}"/>
              </a:ext>
            </a:extLst>
          </p:cNvPr>
          <p:cNvSpPr txBox="1"/>
          <p:nvPr/>
        </p:nvSpPr>
        <p:spPr>
          <a:xfrm>
            <a:off x="6368549" y="440055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Feedback That Moves Forward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earlier you identify areas to improve, the better. </a:t>
            </a: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C4752F55-AB2F-0A4B-8213-23EA9422E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64" y="1058683"/>
            <a:ext cx="4486374" cy="57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5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4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8856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PROJECTS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SHOWCASE THE RESULTS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a space to showcase completed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 reports; give lesson time for students to talk about the work they did.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E5E59B-E58B-2B4C-893F-0B9778866396}"/>
              </a:ext>
            </a:extLst>
          </p:cNvPr>
          <p:cNvSpPr txBox="1"/>
          <p:nvPr/>
        </p:nvSpPr>
        <p:spPr>
          <a:xfrm>
            <a:off x="6391196" y="338028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important for focusing on what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understand.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111B6CF-A91D-4349-9AB3-7DF4A7BC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EDE36356-6B42-3F46-A09F-7741FA4F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647610"/>
            <a:ext cx="4862623" cy="48382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9A8F23A-ECFA-694B-A7AA-2646F134B39A}"/>
              </a:ext>
            </a:extLst>
          </p:cNvPr>
          <p:cNvSpPr txBox="1"/>
          <p:nvPr/>
        </p:nvSpPr>
        <p:spPr>
          <a:xfrm>
            <a:off x="6391195" y="4207633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of enquiry is to deepen understanding; not only to produce nice-looking artefacts, even if this is also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important.</a:t>
            </a:r>
          </a:p>
        </p:txBody>
      </p:sp>
    </p:spTree>
    <p:extLst>
      <p:ext uri="{BB962C8B-B14F-4D97-AF65-F5344CB8AC3E}">
        <p14:creationId xmlns:p14="http://schemas.microsoft.com/office/powerpoint/2010/main" val="31654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 PROJECTS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THE ENQUIRY SKILLS NEEDED IN ADVANCE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ENQUIRY QUESTION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RESOURCES AND SCAFFOLDING; SET TIMEFRAMES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AND PROVIDE INTERIM FEEDBACK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SHOWCASE THE RESULTS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a rich curriculum, enquiry will be important over time even if it is not a routine approach.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5035539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students have sufficient knowledge, it is powerful to pursue an enquiry process; asking questions that lead them to some answers or more questions.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820110"/>
            <a:ext cx="994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needs structure and guidance and the appropriate level of prior knowledge. </a:t>
            </a:r>
          </a:p>
        </p:txBody>
      </p:sp>
      <p:pic>
        <p:nvPicPr>
          <p:cNvPr id="57" name="Picture 56" descr="A picture containing clock&#10;&#10;Description automatically generated">
            <a:extLst>
              <a:ext uri="{FF2B5EF4-FFF2-40B4-BE49-F238E27FC236}">
                <a16:creationId xmlns:a16="http://schemas.microsoft.com/office/drawing/2014/main" id="{B4724048-A628-DC49-AB28-E281088AA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75" y="1102786"/>
            <a:ext cx="1545996" cy="1888845"/>
          </a:xfrm>
          <a:prstGeom prst="rect">
            <a:avLst/>
          </a:prstGeom>
        </p:spPr>
      </p:pic>
      <p:pic>
        <p:nvPicPr>
          <p:cNvPr id="59" name="Picture 58" descr="A picture containing toy&#10;&#10;Description automatically generated">
            <a:extLst>
              <a:ext uri="{FF2B5EF4-FFF2-40B4-BE49-F238E27FC236}">
                <a16:creationId xmlns:a16="http://schemas.microsoft.com/office/drawing/2014/main" id="{EC52D8BE-370C-F741-B263-2553B3113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48" y="1136525"/>
            <a:ext cx="1697643" cy="1913063"/>
          </a:xfrm>
          <a:prstGeom prst="rect">
            <a:avLst/>
          </a:prstGeom>
        </p:spPr>
      </p:pic>
      <p:pic>
        <p:nvPicPr>
          <p:cNvPr id="61" name="Picture 60" descr="A picture containing clock, light, device&#10;&#10;Description automatically generated">
            <a:extLst>
              <a:ext uri="{FF2B5EF4-FFF2-40B4-BE49-F238E27FC236}">
                <a16:creationId xmlns:a16="http://schemas.microsoft.com/office/drawing/2014/main" id="{F122AD63-215E-5141-9DC0-50C18E09F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634" y="1161389"/>
            <a:ext cx="1526705" cy="1846320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525D1A5F-0339-5D48-A3BB-61B742BC6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398" y="1229444"/>
            <a:ext cx="1406539" cy="1815381"/>
          </a:xfrm>
          <a:prstGeom prst="rect">
            <a:avLst/>
          </a:prstGeom>
        </p:spPr>
      </p:pic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D0C18CD5-3849-8C46-9798-BBF72B028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3273" y="1210614"/>
            <a:ext cx="1688152" cy="16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5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  <a:endCxn id="16" idx="6"/>
          </p:cNvCxnSpPr>
          <p:nvPr/>
        </p:nvCxnSpPr>
        <p:spPr>
          <a:xfrm flipV="1">
            <a:off x="594360" y="465319"/>
            <a:ext cx="8242119" cy="10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TASKS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66797" y="726440"/>
            <a:ext cx="123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733153" y="732971"/>
            <a:ext cx="882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DEBATING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236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444810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B TEACHING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54332" y="3395203"/>
            <a:ext cx="492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PRE-REQUISITE KNOWLEDGE IS SECURE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167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AMPLIFY THE POSSIBILITIES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ENCOURAGE EXCELLENCE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SHOWCASE THE RESULTS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THAT DEEPER LEARNING GOALS ARE MET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3743" y="-2251"/>
            <a:ext cx="6497942" cy="68679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41" name="Picture 40" descr="A close up of a map&#10;&#10;Description automatically generated">
            <a:extLst>
              <a:ext uri="{FF2B5EF4-FFF2-40B4-BE49-F238E27FC236}">
                <a16:creationId xmlns:a16="http://schemas.microsoft.com/office/drawing/2014/main" id="{EDAEE7D5-81BA-C944-B5B1-752E84F8F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7" y="768653"/>
            <a:ext cx="4975447" cy="57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5985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7"/>
            <a:ext cx="933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LEARNING: GENERAL PRINCIPLES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A ROLE FOR EACH MEMBER OF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GROUP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INDIVIDUAL LEARNING GOALS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 SUCCESS DEPENDS ON INDIVIDUALS’ SUCCESS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GROUP BEHAVIOURS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INDIVIDUAL AND GROUP OUTCOMES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Studies have shown that collaborative learning can yield significant learning gains for students.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2669" y="4999215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addition to social benefits, students can support each other in various forms of practice and feedback.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18304" y="5731533"/>
            <a:ext cx="994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Unstructured ‘group work’ can be ineffective; it’s essential that the success of a group task depends on the success of each individual. </a:t>
            </a:r>
          </a:p>
        </p:txBody>
      </p:sp>
      <p:pic>
        <p:nvPicPr>
          <p:cNvPr id="10" name="Picture 9" descr="A picture containing necklace&#10;&#10;Description automatically generated">
            <a:extLst>
              <a:ext uri="{FF2B5EF4-FFF2-40B4-BE49-F238E27FC236}">
                <a16:creationId xmlns:a16="http://schemas.microsoft.com/office/drawing/2014/main" id="{47DCBA6F-7FBD-9146-A8CB-AC21000AB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2" y="1183928"/>
            <a:ext cx="1830015" cy="1779182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3F7752-EB02-134D-9D9D-41D4FB008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196" y="1120091"/>
            <a:ext cx="1573536" cy="1843019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B42C4309-B968-364E-93AC-321235C09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94" y="1150899"/>
            <a:ext cx="1764396" cy="1901840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08E073A-A8C4-AF43-A1EF-DB33B51A2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196" y="1106757"/>
            <a:ext cx="1642608" cy="1856353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78109E-65FD-1547-90FD-98F69876D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2644" y="1190234"/>
            <a:ext cx="1627499" cy="18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AMPLIFY THE POSSIBILITIES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PRE-REQUISITE KNOWLEDGE IS SECURE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ENCOURAGE EXCELLENCE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SHOWCASE THE RESULTS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THAT DEEPER LEARNING GOALS ARE MET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students have explored a topic, accumulating new knowledge, it is rewarding for them to showcase what they have learned.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5035539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precise form of response is not critical; it is a powerful opportunity for students to shape their learning experience if they are given the choice.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820110"/>
            <a:ext cx="994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can result in a satisfying array of responses, personal to the students. </a:t>
            </a:r>
          </a:p>
        </p:txBody>
      </p:sp>
      <p:pic>
        <p:nvPicPr>
          <p:cNvPr id="67" name="Picture 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28B113-BAF3-8F48-8887-8AEB0B91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52" y="1190255"/>
            <a:ext cx="1971198" cy="1717222"/>
          </a:xfrm>
          <a:prstGeom prst="rect">
            <a:avLst/>
          </a:prstGeom>
        </p:spPr>
      </p:pic>
      <p:pic>
        <p:nvPicPr>
          <p:cNvPr id="69" name="Picture 68" descr="A close up of a map&#10;&#10;Description automatically generated">
            <a:extLst>
              <a:ext uri="{FF2B5EF4-FFF2-40B4-BE49-F238E27FC236}">
                <a16:creationId xmlns:a16="http://schemas.microsoft.com/office/drawing/2014/main" id="{A0581D4A-91BE-9749-8114-5BCA922A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708" y="1176187"/>
            <a:ext cx="1498954" cy="1745357"/>
          </a:xfrm>
          <a:prstGeom prst="rect">
            <a:avLst/>
          </a:prstGeom>
        </p:spPr>
      </p:pic>
      <p:pic>
        <p:nvPicPr>
          <p:cNvPr id="71" name="Picture 70" descr="A close up of a logo&#10;&#10;Description automatically generated">
            <a:extLst>
              <a:ext uri="{FF2B5EF4-FFF2-40B4-BE49-F238E27FC236}">
                <a16:creationId xmlns:a16="http://schemas.microsoft.com/office/drawing/2014/main" id="{9D3AC1D2-A8A8-1343-9A3D-9A31CCBD5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358" y="1229735"/>
            <a:ext cx="1516971" cy="183454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8D28C0E-2135-5142-BD02-DED3A5647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858" y="1040464"/>
            <a:ext cx="1584086" cy="1971823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FC4FF649-B4E7-F541-A983-5EBBBC803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7269" y="1203680"/>
            <a:ext cx="1945641" cy="1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715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PRE-REQUISITE KNOWLEDGE IS SECURE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students have a good platform of knowledge to base their responses on through the normal flow of lessons and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formative assessments. </a:t>
            </a:r>
            <a:endParaRPr lang="en-US" sz="2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140AA-C3D8-A045-9F61-0F2EFB8D8173}"/>
              </a:ext>
            </a:extLst>
          </p:cNvPr>
          <p:cNvSpPr txBox="1"/>
          <p:nvPr/>
        </p:nvSpPr>
        <p:spPr>
          <a:xfrm>
            <a:off x="6365560" y="3707088"/>
            <a:ext cx="5574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knowledge content in the forefront of their thinking when deciding on a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presentational format.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06BA07-E130-EB4C-9423-321EB99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B6637AC-8D0D-8744-9C40-B71F6C5AC3EC}"/>
              </a:ext>
            </a:extLst>
          </p:cNvPr>
          <p:cNvSpPr txBox="1"/>
          <p:nvPr/>
        </p:nvSpPr>
        <p:spPr>
          <a:xfrm>
            <a:off x="6370890" y="4861250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don’t want elaborate multimedia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presentations without substance. </a:t>
            </a:r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E27284-48DA-DD40-B973-27D71E202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4" y="1287403"/>
            <a:ext cx="5797767" cy="50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134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AMPLIFY THE POSSIBILITIES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190364"/>
            <a:ext cx="5550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the instruction: Showcase your knowledge of this topic in any form you choose. Encourage diversity: a video, a booklet, a website, an essay or news report, a detailed summary poster, a presentation, make some artefacts…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127342-92D5-844E-861E-36645A6E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69D3F49-CCF5-BA4A-A61D-0DF9B34EC225}"/>
              </a:ext>
            </a:extLst>
          </p:cNvPr>
          <p:cNvSpPr txBox="1"/>
          <p:nvPr/>
        </p:nvSpPr>
        <p:spPr>
          <a:xfrm>
            <a:off x="6377574" y="4400550"/>
            <a:ext cx="5667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 multiple examples focusing on depth of understanding, not just visual features. Modelling one response can influence students' choices unduly. </a:t>
            </a:r>
          </a:p>
        </p:txBody>
      </p:sp>
      <p:pic>
        <p:nvPicPr>
          <p:cNvPr id="44" name="Picture 43" descr="A close up of a map&#10;&#10;Description automatically generated">
            <a:extLst>
              <a:ext uri="{FF2B5EF4-FFF2-40B4-BE49-F238E27FC236}">
                <a16:creationId xmlns:a16="http://schemas.microsoft.com/office/drawing/2014/main" id="{28DB84E1-6BF1-5343-B6A2-86F505BF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194077"/>
            <a:ext cx="4499197" cy="52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5563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ENCOURAGE EXCELLENCE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4882" y="2195271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 a range of examples so students pitch high in their attempts to capture their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learning. Discuss features of excellence in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contrasting exemplars.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282BD4-8A2D-1840-B6AD-74B7A453D560}"/>
              </a:ext>
            </a:extLst>
          </p:cNvPr>
          <p:cNvSpPr txBox="1"/>
          <p:nvPr/>
        </p:nvSpPr>
        <p:spPr>
          <a:xfrm>
            <a:off x="6363826" y="371366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Promote two messages: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1: Be bold in making a choice about the format in which knowledge is presented.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4E28B9B-936A-E14C-A0DA-A8C8C878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B391BC-23E5-6846-B677-1AFA00A0ACB1}"/>
              </a:ext>
            </a:extLst>
          </p:cNvPr>
          <p:cNvSpPr txBox="1"/>
          <p:nvPr/>
        </p:nvSpPr>
        <p:spPr>
          <a:xfrm>
            <a:off x="6380009" y="489350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2: Ensure that everything is done to a high standard. 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1B9C4954-6761-044F-B14B-F5F820FCD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5" y="1324543"/>
            <a:ext cx="4587287" cy="554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83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SHOWCASE THE RESULTS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7574" y="239298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time to showcase students’ responses.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DBE6C5-7337-9F45-9EC8-B46F05CAD707}"/>
              </a:ext>
            </a:extLst>
          </p:cNvPr>
          <p:cNvSpPr txBox="1"/>
          <p:nvPr/>
        </p:nvSpPr>
        <p:spPr>
          <a:xfrm>
            <a:off x="6368549" y="3258728"/>
            <a:ext cx="5550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good reason to encourage diversity is so you only have a few videos or PowerPoint presentations to show alongside other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paper-based responses, creating an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interesting range that can be explored in a time-efficient manner.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F780F4A-B594-3E48-A5B4-285F02E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7F2C8F1-26B0-0A47-876D-E538F7A6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767454"/>
            <a:ext cx="4954772" cy="61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8856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THAT DEEPER LEARNING GOALS ARE MET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Return to the core knowledge, keeping the focus on securing deeper learning.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E5E59B-E58B-2B4C-893F-0B9778866396}"/>
              </a:ext>
            </a:extLst>
          </p:cNvPr>
          <p:cNvSpPr txBox="1"/>
          <p:nvPr/>
        </p:nvSpPr>
        <p:spPr>
          <a:xfrm>
            <a:off x="6377573" y="305585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formative assessment tools to check that students can recall and apply the knowledge they’ve gathered.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111B6CF-A91D-4349-9AB3-7DF4A7BC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9A8F23A-ECFA-694B-A7AA-2646F134B39A}"/>
              </a:ext>
            </a:extLst>
          </p:cNvPr>
          <p:cNvSpPr txBox="1"/>
          <p:nvPr/>
        </p:nvSpPr>
        <p:spPr>
          <a:xfrm>
            <a:off x="6377574" y="417800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Invite students to talk through their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responses, taking questions from the teacher and the class. This helps build speaking confidence at the same time.</a:t>
            </a: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1102EB3A-E822-1244-81B0-021AE08D8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17316"/>
            <a:ext cx="5812465" cy="52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AMPLIFY THE POSSIBILITIES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PRE-REQUISITE KNOWLEDGE IS SECURE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ENCOURAGE EXCELLENCE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SHOWCASE THE RESULTS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THAT DEEPER LEARNING GOALS ARE MET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students have explored a topic, accumulating new knowledge, it is rewarding for them to showcase what they have learned.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5035539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precise form of response is not critical; it is a powerful opportunity for students to shape their learning experience if they are given the choice.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820110"/>
            <a:ext cx="994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can result in a satisfying array of responses, personal to the students. </a:t>
            </a:r>
          </a:p>
        </p:txBody>
      </p:sp>
      <p:pic>
        <p:nvPicPr>
          <p:cNvPr id="67" name="Picture 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28B113-BAF3-8F48-8887-8AEB0B91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52" y="1190255"/>
            <a:ext cx="1971198" cy="1717222"/>
          </a:xfrm>
          <a:prstGeom prst="rect">
            <a:avLst/>
          </a:prstGeom>
        </p:spPr>
      </p:pic>
      <p:pic>
        <p:nvPicPr>
          <p:cNvPr id="69" name="Picture 68" descr="A close up of a map&#10;&#10;Description automatically generated">
            <a:extLst>
              <a:ext uri="{FF2B5EF4-FFF2-40B4-BE49-F238E27FC236}">
                <a16:creationId xmlns:a16="http://schemas.microsoft.com/office/drawing/2014/main" id="{A0581D4A-91BE-9749-8114-5BCA922A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708" y="1176187"/>
            <a:ext cx="1498954" cy="1745357"/>
          </a:xfrm>
          <a:prstGeom prst="rect">
            <a:avLst/>
          </a:prstGeom>
        </p:spPr>
      </p:pic>
      <p:pic>
        <p:nvPicPr>
          <p:cNvPr id="71" name="Picture 70" descr="A close up of a logo&#10;&#10;Description automatically generated">
            <a:extLst>
              <a:ext uri="{FF2B5EF4-FFF2-40B4-BE49-F238E27FC236}">
                <a16:creationId xmlns:a16="http://schemas.microsoft.com/office/drawing/2014/main" id="{9D3AC1D2-A8A8-1343-9A3D-9A31CCBD5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358" y="1229735"/>
            <a:ext cx="1516971" cy="183454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8D28C0E-2135-5142-BD02-DED3A5647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858" y="1040464"/>
            <a:ext cx="1584086" cy="1971823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FC4FF649-B4E7-F541-A983-5EBBBC803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7269" y="1203680"/>
            <a:ext cx="1945641" cy="1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08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  <a:endCxn id="16" idx="6"/>
          </p:cNvCxnSpPr>
          <p:nvPr/>
        </p:nvCxnSpPr>
        <p:spPr>
          <a:xfrm flipV="1">
            <a:off x="594360" y="465319"/>
            <a:ext cx="8242119" cy="10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DEBATING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66797" y="726440"/>
            <a:ext cx="123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733153" y="732971"/>
            <a:ext cx="882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DEBATING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236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527230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DEBATING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B TEACHING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54332" y="3395203"/>
            <a:ext cx="492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PRE-REQUISITE KNOWLEDGE IS SECURE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167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AND PRACTISE THE LANGUAGE OF DEBATING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A SIMPLE DEBATE STRUCTURE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RUN THE DEBATE FOLLOWING THE AGREED STUCTURE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CONTENT AND PROCESS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3743" y="-2251"/>
            <a:ext cx="6497942" cy="68679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7FF92272-75BB-AC42-9625-7FCB7DDF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09" y="852763"/>
            <a:ext cx="5168179" cy="531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5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DEBATING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AND PRACTISE THE LANGUAGE OF DEBATING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PRE-REQUISITE KNOWLEDGE IS SECURE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A SIMPLE DEBATE STRUCTURE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RUN THE DEBATE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FOLLOWING THE AGREED STUCTURE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CONTENT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PROCESS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excellent way to deepen students’ understanding is to teach them how to engage in structured exchanges of ideas through various forms of debating.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5035539"/>
            <a:ext cx="973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has the benefit of enhancing their confidence with speaking whilst also teaching them to consider the validity of alternative perspectives, how to make a persuasive argument and how to respond to challenges. </a:t>
            </a:r>
          </a:p>
        </p:txBody>
      </p:sp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BDE6AC01-77DE-BF48-97E7-85637F07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39" y="1406014"/>
            <a:ext cx="1999885" cy="1414901"/>
          </a:xfrm>
          <a:prstGeom prst="rect">
            <a:avLst/>
          </a:prstGeom>
        </p:spPr>
      </p:pic>
      <p:pic>
        <p:nvPicPr>
          <p:cNvPr id="80" name="Picture 79" descr="A picture containing light&#10;&#10;Description automatically generated">
            <a:extLst>
              <a:ext uri="{FF2B5EF4-FFF2-40B4-BE49-F238E27FC236}">
                <a16:creationId xmlns:a16="http://schemas.microsoft.com/office/drawing/2014/main" id="{28DF8336-9BDD-3E48-B96E-36BE2C9E8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456" y="1259573"/>
            <a:ext cx="1829545" cy="1722436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5F3AAE1D-E35E-FB4D-AB0B-3B1B2BD03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007" y="1267494"/>
            <a:ext cx="1666849" cy="1712911"/>
          </a:xfrm>
          <a:prstGeom prst="rect">
            <a:avLst/>
          </a:prstGeom>
        </p:spPr>
      </p:pic>
      <p:pic>
        <p:nvPicPr>
          <p:cNvPr id="85" name="Picture 8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957FE77-0F97-7342-9B00-EC57007BF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850" y="1187993"/>
            <a:ext cx="1731802" cy="1770485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B73413E2-6CBC-D646-A4F2-8AC79F6DE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0928" y="1291875"/>
            <a:ext cx="1810233" cy="17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715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30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LEARNING: GENERAL PRINCIPLES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INDIVIDUAL LEARNING GOALS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goals for each individual in a group in terms of the knowledge, skills and understanding they must acquire. </a:t>
            </a:r>
            <a:endParaRPr lang="en-US" sz="2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9671" y="3322368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could be the same for all members or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 for each individual.</a:t>
            </a:r>
          </a:p>
        </p:txBody>
      </p:sp>
      <p:pic>
        <p:nvPicPr>
          <p:cNvPr id="24" name="Picture 23" descr="A picture containing necklace&#10;&#10;Description automatically generated">
            <a:extLst>
              <a:ext uri="{FF2B5EF4-FFF2-40B4-BE49-F238E27FC236}">
                <a16:creationId xmlns:a16="http://schemas.microsoft.com/office/drawing/2014/main" id="{A79CDD16-AE69-0042-A672-096AF9C6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559483"/>
            <a:ext cx="5019414" cy="48799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9140AA-C3D8-A045-9F61-0F2EFB8D8173}"/>
              </a:ext>
            </a:extLst>
          </p:cNvPr>
          <p:cNvSpPr txBox="1"/>
          <p:nvPr/>
        </p:nvSpPr>
        <p:spPr>
          <a:xfrm>
            <a:off x="6377574" y="4091809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group task must support each individual to meet their learning goals.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15C70-475D-504C-8B72-CD7793FCB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715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DEBATING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PRE-REQUISITE KNOWLEDGE IS SECURE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236744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the knowledge basis of any debate is taught securely. Debates based on poor knowledge are counterproductive.</a:t>
            </a:r>
            <a:endParaRPr lang="en-US" sz="2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140AA-C3D8-A045-9F61-0F2EFB8D8173}"/>
              </a:ext>
            </a:extLst>
          </p:cNvPr>
          <p:cNvSpPr txBox="1"/>
          <p:nvPr/>
        </p:nvSpPr>
        <p:spPr>
          <a:xfrm>
            <a:off x="6353547" y="3500542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parameters for a debate so the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 deepens students’ understanding.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06BA07-E130-EB4C-9423-321EB99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B6637AC-8D0D-8744-9C40-B71F6C5AC3EC}"/>
              </a:ext>
            </a:extLst>
          </p:cNvPr>
          <p:cNvSpPr txBox="1"/>
          <p:nvPr/>
        </p:nvSpPr>
        <p:spPr>
          <a:xfrm>
            <a:off x="6353547" y="4295081"/>
            <a:ext cx="5574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Would a nuclear power station or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windfarm be a better solution in a given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context? Is it ever morally acceptable to kill?</a:t>
            </a:r>
          </a:p>
        </p:txBody>
      </p:sp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B0A6B6-2D5C-214D-A054-B6EF49623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1902250"/>
            <a:ext cx="5426754" cy="3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134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DEBATING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AND PRACTISE THE LANGUAGE OF DEBATING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19036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key phrases that help frame a debate exchange. Model them and engage students in practice: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127342-92D5-844E-861E-36645A6E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69D3F49-CCF5-BA4A-A61D-0DF9B34EC225}"/>
              </a:ext>
            </a:extLst>
          </p:cNvPr>
          <p:cNvSpPr txBox="1"/>
          <p:nvPr/>
        </p:nvSpPr>
        <p:spPr>
          <a:xfrm>
            <a:off x="6377574" y="3298360"/>
            <a:ext cx="5667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believe that…; In our opinion…; Firstly…,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secondly…; What’s more; moreover…</a:t>
            </a:r>
          </a:p>
        </p:txBody>
      </p:sp>
      <p:pic>
        <p:nvPicPr>
          <p:cNvPr id="45" name="Picture 44" descr="A picture containing light&#10;&#10;Description automatically generated">
            <a:extLst>
              <a:ext uri="{FF2B5EF4-FFF2-40B4-BE49-F238E27FC236}">
                <a16:creationId xmlns:a16="http://schemas.microsoft.com/office/drawing/2014/main" id="{774FCE0E-6387-084E-BE5E-43249B39C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7" y="1327279"/>
            <a:ext cx="5291216" cy="498144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C54A249-89E4-BE4A-956A-26E7AFE9861D}"/>
              </a:ext>
            </a:extLst>
          </p:cNvPr>
          <p:cNvSpPr txBox="1"/>
          <p:nvPr/>
        </p:nvSpPr>
        <p:spPr>
          <a:xfrm>
            <a:off x="6377574" y="4156052"/>
            <a:ext cx="5667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opponents have claimed that…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however…; That may be the case, however…;  To recap the main points…</a:t>
            </a:r>
          </a:p>
        </p:txBody>
      </p:sp>
    </p:spTree>
    <p:extLst>
      <p:ext uri="{BB962C8B-B14F-4D97-AF65-F5344CB8AC3E}">
        <p14:creationId xmlns:p14="http://schemas.microsoft.com/office/powerpoint/2010/main" val="34852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5563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DEBATING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A SIMPLE DEBATE STRUCTURE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4882" y="194009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 to one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Pairs, exchanging ideas and </a:t>
            </a:r>
          </a:p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practising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language.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282BD4-8A2D-1840-B6AD-74B7A453D560}"/>
              </a:ext>
            </a:extLst>
          </p:cNvPr>
          <p:cNvSpPr txBox="1"/>
          <p:nvPr/>
        </p:nvSpPr>
        <p:spPr>
          <a:xfrm>
            <a:off x="6368549" y="278964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debates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2 vs 2 or 3 vs 3, each team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allocated to propose or oppose a motion, with rehearsal time before the exchanges.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4E28B9B-936A-E14C-A0DA-A8C8C878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B391BC-23E5-6846-B677-1AFA00A0ACB1}"/>
              </a:ext>
            </a:extLst>
          </p:cNvPr>
          <p:cNvSpPr txBox="1"/>
          <p:nvPr/>
        </p:nvSpPr>
        <p:spPr>
          <a:xfrm>
            <a:off x="6377574" y="397775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Multi-voice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A range of inputs making a case for a different position or proposal. </a:t>
            </a:r>
          </a:p>
        </p:txBody>
      </p:sp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1AAD7A52-8F88-DB44-A2AB-FD6C2AAE5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3" y="1637296"/>
            <a:ext cx="4545810" cy="467142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3F5FCCE-EC37-784E-AA3C-476C040F9CE9}"/>
              </a:ext>
            </a:extLst>
          </p:cNvPr>
          <p:cNvSpPr txBox="1"/>
          <p:nvPr/>
        </p:nvSpPr>
        <p:spPr>
          <a:xfrm>
            <a:off x="6377574" y="483552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all debaters roles. Where needed, have a moderator to monitor exchanges and keep timings. </a:t>
            </a:r>
          </a:p>
        </p:txBody>
      </p:sp>
    </p:spTree>
    <p:extLst>
      <p:ext uri="{BB962C8B-B14F-4D97-AF65-F5344CB8AC3E}">
        <p14:creationId xmlns:p14="http://schemas.microsoft.com/office/powerpoint/2010/main" val="40636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40" grpId="0"/>
      <p:bldP spid="4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83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DEBATING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RUN THE DEBATE FOLLOWING THE AGREED STUCTURE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7574" y="239298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Debates can be run simultaneously or by using the rest of the class as an audience.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DBE6C5-7337-9F45-9EC8-B46F05CAD707}"/>
              </a:ext>
            </a:extLst>
          </p:cNvPr>
          <p:cNvSpPr txBox="1"/>
          <p:nvPr/>
        </p:nvSpPr>
        <p:spPr>
          <a:xfrm>
            <a:off x="6368549" y="325872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role of observers can be to adjudicate or express opinions based on the arguments presented.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F780F4A-B594-3E48-A5B4-285F02E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pic>
        <p:nvPicPr>
          <p:cNvPr id="46" name="Picture 4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6A4AF39-4135-CE48-8CF9-1DD1C69E7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79992"/>
            <a:ext cx="5295015" cy="54132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9A72454-CE8D-FA44-855F-FF2BB78E9909}"/>
              </a:ext>
            </a:extLst>
          </p:cNvPr>
          <p:cNvSpPr txBox="1"/>
          <p:nvPr/>
        </p:nvSpPr>
        <p:spPr>
          <a:xfrm>
            <a:off x="6388631" y="440055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to time so students learn to perform within the discipline of a time structure, sharpening their case accordingly.</a:t>
            </a:r>
          </a:p>
        </p:txBody>
      </p:sp>
    </p:spTree>
    <p:extLst>
      <p:ext uri="{BB962C8B-B14F-4D97-AF65-F5344CB8AC3E}">
        <p14:creationId xmlns:p14="http://schemas.microsoft.com/office/powerpoint/2010/main" val="29406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4" grpId="0"/>
      <p:bldP spid="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8856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DEBATING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CONTENT </a:t>
            </a:r>
          </a:p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instructional input and feedback to highlight the key learning points, to challenge obvious misconceptions, to separate fact from opinion and to ensure deeper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 is consolidated.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111B6CF-A91D-4349-9AB3-7DF4A7BC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9A8F23A-ECFA-694B-A7AA-2646F134B39A}"/>
              </a:ext>
            </a:extLst>
          </p:cNvPr>
          <p:cNvSpPr txBox="1"/>
          <p:nvPr/>
        </p:nvSpPr>
        <p:spPr>
          <a:xfrm>
            <a:off x="6373676" y="444234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debate process so lessons can be learned to improve subsequent debate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activities and individual contributions.</a:t>
            </a:r>
          </a:p>
        </p:txBody>
      </p:sp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260A7335-2FB5-0D40-8ECC-E691720CA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09" y="1632737"/>
            <a:ext cx="5421887" cy="52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DEBATING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AND PRACTISE THE LANGUAGE OF DEBATING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PRE-REQUISITE KNOWLEDGE IS SECURE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A SIMPLE DEBATE STRUCTURE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RUN THE DEBATE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FOLLOWING THE AGREED STUCTURE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CONTENT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PROCESS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excellent way to deepen students’ understanding is to teach them how to engage in structured exchanges of ideas through various forms of debating.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5035539"/>
            <a:ext cx="973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has the benefit of enhancing their confidence with speaking whilst also teaching them to consider the validity of alternative perspectives, how to make a persuasive argument and how to respond to challenges. </a:t>
            </a:r>
          </a:p>
        </p:txBody>
      </p:sp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BDE6AC01-77DE-BF48-97E7-85637F07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39" y="1406014"/>
            <a:ext cx="1999885" cy="1414901"/>
          </a:xfrm>
          <a:prstGeom prst="rect">
            <a:avLst/>
          </a:prstGeom>
        </p:spPr>
      </p:pic>
      <p:pic>
        <p:nvPicPr>
          <p:cNvPr id="80" name="Picture 79" descr="A picture containing light&#10;&#10;Description automatically generated">
            <a:extLst>
              <a:ext uri="{FF2B5EF4-FFF2-40B4-BE49-F238E27FC236}">
                <a16:creationId xmlns:a16="http://schemas.microsoft.com/office/drawing/2014/main" id="{28DF8336-9BDD-3E48-B96E-36BE2C9E8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456" y="1259573"/>
            <a:ext cx="1829545" cy="1722436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5F3AAE1D-E35E-FB4D-AB0B-3B1B2BD03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007" y="1267494"/>
            <a:ext cx="1666849" cy="1712911"/>
          </a:xfrm>
          <a:prstGeom prst="rect">
            <a:avLst/>
          </a:prstGeom>
        </p:spPr>
      </p:pic>
      <p:pic>
        <p:nvPicPr>
          <p:cNvPr id="85" name="Picture 8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957FE77-0F97-7342-9B00-EC57007BF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850" y="1187993"/>
            <a:ext cx="1731802" cy="1770485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B73413E2-6CBC-D646-A4F2-8AC79F6DE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0928" y="1291875"/>
            <a:ext cx="1810233" cy="17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7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  <a:endCxn id="16" idx="6"/>
          </p:cNvCxnSpPr>
          <p:nvPr/>
        </p:nvCxnSpPr>
        <p:spPr>
          <a:xfrm flipV="1">
            <a:off x="594360" y="465319"/>
            <a:ext cx="8242119" cy="10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WRITING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66797" y="726440"/>
            <a:ext cx="123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733153" y="732971"/>
            <a:ext cx="882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DEBATING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236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663851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WRITING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B TEACHING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7999" y="3351449"/>
            <a:ext cx="4774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WRITING FOCUS AND ESTABLISH SUCCESS CRITERIA WITH EXEMPLARS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759852"/>
            <a:ext cx="4660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PAIRS, ASK STUDENTS TO TALK THROUGH THEIR IDEAS … STEP BY STEP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 THE CONTENT OF THE TALK TO MATCH THE WRITING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STUDENTS TO PRODUCE A PLAN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TIME TO PRODUCE THE WRITING ACCORDING TO THE PLAN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3743" y="-2251"/>
            <a:ext cx="6497942" cy="68679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76DEC6B9-1705-6B43-95E6-ABEA7AF1A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18" y="777232"/>
            <a:ext cx="4538292" cy="57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97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PAIRS, ASK STUDENTS TO TALK THROUGH THEIR IDEAS … STEP BY STEP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5" y="3140966"/>
            <a:ext cx="232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WRITING FOCUS AND ESTABLISH SUCCESS CRITERIA WITH EXEMPLARS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 THE CONTENT OF THE TALK TO MATCH THE WRITING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STUDENTS TO PRODUCE A PLAN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TIME TO PRODUCE THE WRITING ACCORDING TO THE PLAN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a process of oral rehearsal prior to a writing task.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97416" y="4767021"/>
            <a:ext cx="973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Talk for writing is where students run through their ideas, exploring lines of reasoning, retrieving elements of knowledge and planning the structure for a writing task. </a:t>
            </a:r>
          </a:p>
        </p:txBody>
      </p:sp>
      <p:pic>
        <p:nvPicPr>
          <p:cNvPr id="89" name="Picture 8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32FEC4-6E8E-854F-89B5-919BEC778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7" y="1169581"/>
            <a:ext cx="1165920" cy="1880007"/>
          </a:xfrm>
          <a:prstGeom prst="rect">
            <a:avLst/>
          </a:prstGeom>
        </p:spPr>
      </p:pic>
      <p:pic>
        <p:nvPicPr>
          <p:cNvPr id="91" name="Picture 90" descr="A close up of a logo&#10;&#10;Description automatically generated">
            <a:extLst>
              <a:ext uri="{FF2B5EF4-FFF2-40B4-BE49-F238E27FC236}">
                <a16:creationId xmlns:a16="http://schemas.microsoft.com/office/drawing/2014/main" id="{5F48F02F-B5E8-D045-82C5-2177EBD96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70" y="1587794"/>
            <a:ext cx="1902012" cy="1266501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9B55B331-38E5-AA41-BF7B-C20E911DA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131" y="1169581"/>
            <a:ext cx="1411325" cy="1794313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9A684640-CBDD-6B4D-AA7B-0B83CC46D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781" y="1163676"/>
            <a:ext cx="1506279" cy="1757325"/>
          </a:xfrm>
          <a:prstGeom prst="rect">
            <a:avLst/>
          </a:prstGeom>
        </p:spPr>
      </p:pic>
      <p:pic>
        <p:nvPicPr>
          <p:cNvPr id="97" name="Picture 96" descr="A close up of a logo&#10;&#10;Description automatically generated">
            <a:extLst>
              <a:ext uri="{FF2B5EF4-FFF2-40B4-BE49-F238E27FC236}">
                <a16:creationId xmlns:a16="http://schemas.microsoft.com/office/drawing/2014/main" id="{D5266639-7F8E-2D44-A95E-5BACAFEE7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8979" y="1047139"/>
            <a:ext cx="1416719" cy="187321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26FD312C-8975-5045-BE5C-2273DE97D017}"/>
              </a:ext>
            </a:extLst>
          </p:cNvPr>
          <p:cNvSpPr txBox="1"/>
          <p:nvPr/>
        </p:nvSpPr>
        <p:spPr>
          <a:xfrm>
            <a:off x="2209441" y="5784107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talk informs the plan which, in turn, informs the actual writing. </a:t>
            </a:r>
          </a:p>
        </p:txBody>
      </p:sp>
    </p:spTree>
    <p:extLst>
      <p:ext uri="{BB962C8B-B14F-4D97-AF65-F5344CB8AC3E}">
        <p14:creationId xmlns:p14="http://schemas.microsoft.com/office/powerpoint/2010/main" val="35836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9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715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WRITING FOCUS AND ESTABLISH SUCCESS CRITERIA WITH EXEMPLARS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2367448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out the general structure and content of the discussion. This helps the talk for writing to have depth, related to the material.</a:t>
            </a:r>
            <a:endParaRPr lang="en-US" sz="2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06BA07-E130-EB4C-9423-321EB99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B6637AC-8D0D-8744-9C40-B71F6C5AC3EC}"/>
              </a:ext>
            </a:extLst>
          </p:cNvPr>
          <p:cNvSpPr txBox="1"/>
          <p:nvPr/>
        </p:nvSpPr>
        <p:spPr>
          <a:xfrm>
            <a:off x="6388987" y="3813998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can be more or less structure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depending on the task.</a:t>
            </a:r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8B641F-B69F-7349-9608-58F60936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87" y="1183757"/>
            <a:ext cx="3527774" cy="568841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6B5FB22-615A-5B48-A574-0740BE7A1403}"/>
              </a:ext>
            </a:extLst>
          </p:cNvPr>
          <p:cNvSpPr txBox="1"/>
          <p:nvPr/>
        </p:nvSpPr>
        <p:spPr>
          <a:xfrm>
            <a:off x="6399129" y="4627560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creative writing task will need to be more open-ended than an analytical essay.</a:t>
            </a:r>
          </a:p>
        </p:txBody>
      </p:sp>
    </p:spTree>
    <p:extLst>
      <p:ext uri="{BB962C8B-B14F-4D97-AF65-F5344CB8AC3E}">
        <p14:creationId xmlns:p14="http://schemas.microsoft.com/office/powerpoint/2010/main" val="1871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134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7"/>
            <a:ext cx="929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LEARNING: GENERAL PRINCIPLES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A ROLE FOR EACH MEMBER OF THE GROUP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19036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groups in a process of establishing the specific role each individual will play.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FAEAE2-0268-6246-9688-9CA85B4F6417}"/>
              </a:ext>
            </a:extLst>
          </p:cNvPr>
          <p:cNvSpPr txBox="1"/>
          <p:nvPr/>
        </p:nvSpPr>
        <p:spPr>
          <a:xfrm>
            <a:off x="6377574" y="330464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might agree roles between them or the teacher might need to allocate roles. 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73AEBF-5173-2248-979B-F5E5798E1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3" y="1220990"/>
            <a:ext cx="4513957" cy="528701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910140-52C6-CF4C-BD6B-582798FC1A25}"/>
              </a:ext>
            </a:extLst>
          </p:cNvPr>
          <p:cNvSpPr txBox="1"/>
          <p:nvPr/>
        </p:nvSpPr>
        <p:spPr>
          <a:xfrm>
            <a:off x="6377574" y="408036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It’s important that one or two individuals do not dominate and nobody can opt out.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44C4450-CCD7-A149-972B-DD5F7897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134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PAIRS, ASK STUDENTS TO TALK THROUGH THEIR IDEAS … STEP BY STEP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19036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Initiate pair discussions with some structure: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127342-92D5-844E-861E-36645A6E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69D3F49-CCF5-BA4A-A61D-0DF9B34EC225}"/>
              </a:ext>
            </a:extLst>
          </p:cNvPr>
          <p:cNvSpPr txBox="1"/>
          <p:nvPr/>
        </p:nvSpPr>
        <p:spPr>
          <a:xfrm>
            <a:off x="6377574" y="2959396"/>
            <a:ext cx="5667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all the possible ideas and concepts freely.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54A249-89E4-BE4A-956A-26E7AFE9861D}"/>
              </a:ext>
            </a:extLst>
          </p:cNvPr>
          <p:cNvSpPr txBox="1"/>
          <p:nvPr/>
        </p:nvSpPr>
        <p:spPr>
          <a:xfrm>
            <a:off x="6377574" y="3762577"/>
            <a:ext cx="5667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Elaborative Interrogation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explore why and how ideas are connected. </a:t>
            </a:r>
          </a:p>
        </p:txBody>
      </p: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BD0307F1-BAB6-FA47-AA2D-E47079A1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83" y="1864241"/>
            <a:ext cx="5684545" cy="378519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888F4DD-621D-6D4E-A090-5F85925B3DBD}"/>
              </a:ext>
            </a:extLst>
          </p:cNvPr>
          <p:cNvSpPr txBox="1"/>
          <p:nvPr/>
        </p:nvSpPr>
        <p:spPr>
          <a:xfrm>
            <a:off x="6387028" y="4565758"/>
            <a:ext cx="5667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turns to ask the questions about each other’s ideas.</a:t>
            </a:r>
          </a:p>
        </p:txBody>
      </p:sp>
    </p:spTree>
    <p:extLst>
      <p:ext uri="{BB962C8B-B14F-4D97-AF65-F5344CB8AC3E}">
        <p14:creationId xmlns:p14="http://schemas.microsoft.com/office/powerpoint/2010/main" val="20884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46" grpId="0"/>
      <p:bldP spid="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5563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 THE CONTENT OF THE TALK TO MATCH THE WRITING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4858" y="234653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guidance so that the talk mirrors the demands of the writing task.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282BD4-8A2D-1840-B6AD-74B7A453D560}"/>
              </a:ext>
            </a:extLst>
          </p:cNvPr>
          <p:cNvSpPr txBox="1"/>
          <p:nvPr/>
        </p:nvSpPr>
        <p:spPr>
          <a:xfrm>
            <a:off x="6368525" y="319608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an analytical essay: the key thesis,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supporting points and conclusion.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4E28B9B-936A-E14C-A0DA-A8C8C878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B391BC-23E5-6846-B677-1AFA00A0ACB1}"/>
              </a:ext>
            </a:extLst>
          </p:cNvPr>
          <p:cNvSpPr txBox="1"/>
          <p:nvPr/>
        </p:nvSpPr>
        <p:spPr>
          <a:xfrm>
            <a:off x="6377574" y="404563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a speech: how to embed some features of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persausive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rhetoric.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F5FCCE-EC37-784E-AA3C-476C040F9CE9}"/>
              </a:ext>
            </a:extLst>
          </p:cNvPr>
          <p:cNvSpPr txBox="1"/>
          <p:nvPr/>
        </p:nvSpPr>
        <p:spPr>
          <a:xfrm>
            <a:off x="6377574" y="483552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a story: the narrative structure, use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dramatic devices, beginning and ending.</a:t>
            </a:r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DD205D4-A359-704D-BD62-E82D462A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18" y="1477266"/>
            <a:ext cx="3987676" cy="506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40" grpId="0"/>
      <p:bldP spid="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83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STUDENTS TO PRODUCE A PLAN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7574" y="2257126"/>
            <a:ext cx="5550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it explicit that the talk has to be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purposeful. The initial product might be a free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mindmap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the range of ideas explored. This can then be turned into a more ordered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that will form the basis of a plan.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F780F4A-B594-3E48-A5B4-285F02E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9A72454-CE8D-FA44-855F-FF2BB78E9909}"/>
              </a:ext>
            </a:extLst>
          </p:cNvPr>
          <p:cNvSpPr txBox="1"/>
          <p:nvPr/>
        </p:nvSpPr>
        <p:spPr>
          <a:xfrm>
            <a:off x="6377574" y="447592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structure headings to help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ideas. Ask students to review each other’s plans; circulate to provide guidance and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feedback. </a:t>
            </a:r>
          </a:p>
        </p:txBody>
      </p:sp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03207ABE-197B-E744-9977-BC004D149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95" y="1306180"/>
            <a:ext cx="4167962" cy="48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8856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TIME TO PRODUCE THE WRITING ACCORDING TO THE PLAN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5560" y="258939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 the sequence by setting the task of following through with the plan.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111B6CF-A91D-4349-9AB3-7DF4A7BC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9A8F23A-ECFA-694B-A7AA-2646F134B39A}"/>
              </a:ext>
            </a:extLst>
          </p:cNvPr>
          <p:cNvSpPr txBox="1"/>
          <p:nvPr/>
        </p:nvSpPr>
        <p:spPr>
          <a:xfrm>
            <a:off x="6377574" y="339578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Once complete, ask students to review each other’s writing to verify whether it matched the ideas explored in their discussion. </a:t>
            </a:r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E204E239-DF61-2B43-B60C-71F4BF13B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09" y="1154690"/>
            <a:ext cx="3901782" cy="515902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0D5D780-6464-5F41-81C7-0129D7534BCB}"/>
              </a:ext>
            </a:extLst>
          </p:cNvPr>
          <p:cNvSpPr txBox="1"/>
          <p:nvPr/>
        </p:nvSpPr>
        <p:spPr>
          <a:xfrm>
            <a:off x="6386044" y="484233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Compare what is said when talking compared to what is recorded in writing, refining the process for the next time.</a:t>
            </a:r>
          </a:p>
        </p:txBody>
      </p:sp>
    </p:spTree>
    <p:extLst>
      <p:ext uri="{BB962C8B-B14F-4D97-AF65-F5344CB8AC3E}">
        <p14:creationId xmlns:p14="http://schemas.microsoft.com/office/powerpoint/2010/main" val="11550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  <p:bldP spid="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PAIRS, ASK STUDENTS TO TALK THROUGH THEIR IDEAS … STEP BY STEP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5" y="3140966"/>
            <a:ext cx="232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WRITING FOCUS AND ESTABLISH SUCCESS CRITERIA WITH EXEMPLARS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 THE CONTENT OF THE TALK TO MATCH THE WRITING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STUDENTS TO PRODUCE A PLAN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TIME TO PRODUCE THE WRITING ACCORDING TO THE PLAN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a process of oral rehearsal prior to a writing task.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97416" y="4767021"/>
            <a:ext cx="973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Talk for writing is where students run through their ideas, exploring lines of reasoning, retrieving elements of knowledge and planning the structure for a writing task. </a:t>
            </a:r>
          </a:p>
        </p:txBody>
      </p:sp>
      <p:pic>
        <p:nvPicPr>
          <p:cNvPr id="89" name="Picture 8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32FEC4-6E8E-854F-89B5-919BEC778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7" y="1169581"/>
            <a:ext cx="1165920" cy="1880007"/>
          </a:xfrm>
          <a:prstGeom prst="rect">
            <a:avLst/>
          </a:prstGeom>
        </p:spPr>
      </p:pic>
      <p:pic>
        <p:nvPicPr>
          <p:cNvPr id="91" name="Picture 90" descr="A close up of a logo&#10;&#10;Description automatically generated">
            <a:extLst>
              <a:ext uri="{FF2B5EF4-FFF2-40B4-BE49-F238E27FC236}">
                <a16:creationId xmlns:a16="http://schemas.microsoft.com/office/drawing/2014/main" id="{5F48F02F-B5E8-D045-82C5-2177EBD96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70" y="1587794"/>
            <a:ext cx="1902012" cy="1266501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9B55B331-38E5-AA41-BF7B-C20E911DA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131" y="1169581"/>
            <a:ext cx="1411325" cy="1794313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9A684640-CBDD-6B4D-AA7B-0B83CC46D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781" y="1163676"/>
            <a:ext cx="1506279" cy="1757325"/>
          </a:xfrm>
          <a:prstGeom prst="rect">
            <a:avLst/>
          </a:prstGeom>
        </p:spPr>
      </p:pic>
      <p:pic>
        <p:nvPicPr>
          <p:cNvPr id="97" name="Picture 96" descr="A close up of a logo&#10;&#10;Description automatically generated">
            <a:extLst>
              <a:ext uri="{FF2B5EF4-FFF2-40B4-BE49-F238E27FC236}">
                <a16:creationId xmlns:a16="http://schemas.microsoft.com/office/drawing/2014/main" id="{D5266639-7F8E-2D44-A95E-5BACAFEE7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8979" y="1047139"/>
            <a:ext cx="1416719" cy="187321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26FD312C-8975-5045-BE5C-2273DE97D017}"/>
              </a:ext>
            </a:extLst>
          </p:cNvPr>
          <p:cNvSpPr txBox="1"/>
          <p:nvPr/>
        </p:nvSpPr>
        <p:spPr>
          <a:xfrm>
            <a:off x="2209441" y="5784107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talk informs the plan which, in turn, informs the actual writing. </a:t>
            </a:r>
          </a:p>
        </p:txBody>
      </p:sp>
    </p:spTree>
    <p:extLst>
      <p:ext uri="{BB962C8B-B14F-4D97-AF65-F5344CB8AC3E}">
        <p14:creationId xmlns:p14="http://schemas.microsoft.com/office/powerpoint/2010/main" val="3932081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  <a:endCxn id="16" idx="6"/>
          </p:cNvCxnSpPr>
          <p:nvPr/>
        </p:nvCxnSpPr>
        <p:spPr>
          <a:xfrm flipV="1">
            <a:off x="594360" y="465319"/>
            <a:ext cx="8242119" cy="10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66797" y="726440"/>
            <a:ext cx="123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733153" y="732971"/>
            <a:ext cx="882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DEBATING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236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20366909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B TEACHING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7999" y="3393977"/>
            <a:ext cx="4774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MATERIAL FOR STUDENTS TO EXPLAIN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7999" y="382379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 INSTRUCTIONAL TASKS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INVITE STUDENTS TO REHEARSE AND PRESENT MATERIAL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TASKS FOR THE REST OF THE CLASS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RECALL AND UNDERSTANDING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3743" y="-2251"/>
            <a:ext cx="6497942" cy="68679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C4BE7F3-AB41-6644-95B0-32FEF37F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33" y="910099"/>
            <a:ext cx="5183971" cy="52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27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 INSTRUCTIONAL TASKS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5" y="3140966"/>
            <a:ext cx="232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MATERIAL FOR STUDENTS TO EXPLAIN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INVITE STUDENTS TO REHEARSE AND PRESENT MATERIAL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TASKS FOR THE REST OF THE CLASS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RECALL AND UNDERSTANDING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Shimamura suggests students should 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“Think it, say it, teach it!”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leading to significant gains in long-term recall.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6FD312C-8975-5045-BE5C-2273DE97D017}"/>
              </a:ext>
            </a:extLst>
          </p:cNvPr>
          <p:cNvSpPr txBox="1"/>
          <p:nvPr/>
        </p:nvSpPr>
        <p:spPr>
          <a:xfrm>
            <a:off x="2209420" y="5093628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also good personal development to address peers to explain something. </a:t>
            </a:r>
          </a:p>
        </p:txBody>
      </p:sp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DEE10BAC-1D4A-4846-A06A-3D3D2240D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1" y="1173919"/>
            <a:ext cx="1234837" cy="184142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3A9553A-37B5-5944-92CE-19F4BB719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247" y="1173919"/>
            <a:ext cx="1797698" cy="1834701"/>
          </a:xfrm>
          <a:prstGeom prst="rect">
            <a:avLst/>
          </a:prstGeom>
        </p:spPr>
      </p:pic>
      <p:pic>
        <p:nvPicPr>
          <p:cNvPr id="104" name="Picture 103" descr="A close up of a logo&#10;&#10;Description automatically generated">
            <a:extLst>
              <a:ext uri="{FF2B5EF4-FFF2-40B4-BE49-F238E27FC236}">
                <a16:creationId xmlns:a16="http://schemas.microsoft.com/office/drawing/2014/main" id="{6089A497-FD30-994F-9476-1D614F870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423" y="1210124"/>
            <a:ext cx="1779197" cy="1834701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258B2B73-F2DE-8949-9735-716934F30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135" y="1140930"/>
            <a:ext cx="1468131" cy="1886691"/>
          </a:xfrm>
          <a:prstGeom prst="rect">
            <a:avLst/>
          </a:prstGeom>
        </p:spPr>
      </p:pic>
      <p:pic>
        <p:nvPicPr>
          <p:cNvPr id="108" name="Picture 107" descr="A close up of a logo&#10;&#10;Description automatically generated">
            <a:extLst>
              <a:ext uri="{FF2B5EF4-FFF2-40B4-BE49-F238E27FC236}">
                <a16:creationId xmlns:a16="http://schemas.microsoft.com/office/drawing/2014/main" id="{22294B60-F271-6D49-A03D-907F38E95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3990" y="1210124"/>
            <a:ext cx="1734015" cy="1722436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C9EB0C7B-CA56-CD46-B108-9918605DFF4B}"/>
              </a:ext>
            </a:extLst>
          </p:cNvPr>
          <p:cNvSpPr txBox="1"/>
          <p:nvPr/>
        </p:nvSpPr>
        <p:spPr>
          <a:xfrm>
            <a:off x="2209420" y="5560540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Preparing instructions or explanatory steps is a good challenge in terms of language and speech.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841AF33-4168-764D-B69A-B95BFE51C874}"/>
              </a:ext>
            </a:extLst>
          </p:cNvPr>
          <p:cNvSpPr txBox="1"/>
          <p:nvPr/>
        </p:nvSpPr>
        <p:spPr>
          <a:xfrm>
            <a:off x="2209420" y="6293147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lessons so that all students are given this opportunity. </a:t>
            </a:r>
          </a:p>
        </p:txBody>
      </p:sp>
    </p:spTree>
    <p:extLst>
      <p:ext uri="{BB962C8B-B14F-4D97-AF65-F5344CB8AC3E}">
        <p14:creationId xmlns:p14="http://schemas.microsoft.com/office/powerpoint/2010/main" val="21630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8" grpId="0"/>
      <p:bldP spid="109" grpId="0"/>
      <p:bldP spid="1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715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MATERIAL FOR STUDENTS TO EXPLAIN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236744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instructional inputs that a student could deliver without too much support. </a:t>
            </a:r>
            <a:endParaRPr lang="en-US" sz="2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06BA07-E130-EB4C-9423-321EB99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B6637AC-8D0D-8744-9C40-B71F6C5AC3EC}"/>
              </a:ext>
            </a:extLst>
          </p:cNvPr>
          <p:cNvSpPr txBox="1"/>
          <p:nvPr/>
        </p:nvSpPr>
        <p:spPr>
          <a:xfrm>
            <a:off x="6357293" y="3184686"/>
            <a:ext cx="5574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a concept in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maths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 science; a case study scenario in geography; a specific event in history; or a particular section of a text in English.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B5FB22-615A-5B48-A574-0740BE7A1403}"/>
              </a:ext>
            </a:extLst>
          </p:cNvPr>
          <p:cNvSpPr txBox="1"/>
          <p:nvPr/>
        </p:nvSpPr>
        <p:spPr>
          <a:xfrm>
            <a:off x="6404546" y="4679033"/>
            <a:ext cx="55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Alternatively find questions or problems for them to present model solutions to. </a:t>
            </a:r>
          </a:p>
        </p:txBody>
      </p: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CA8B5CB3-BAF9-CA44-B4DC-D3C60449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163236"/>
            <a:ext cx="3487848" cy="52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4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134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 INSTRUCTIONAL TASKS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38174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 tasks to an individual or pair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and ask them to prepare their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instructional input on a specific date.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127342-92D5-844E-861E-36645A6E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C54A249-89E4-BE4A-956A-26E7AFE9861D}"/>
              </a:ext>
            </a:extLst>
          </p:cNvPr>
          <p:cNvSpPr txBox="1"/>
          <p:nvPr/>
        </p:nvSpPr>
        <p:spPr>
          <a:xfrm>
            <a:off x="6387433" y="3544154"/>
            <a:ext cx="5667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 through the timeframe and content; check that they have the resources needed.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88F4DD-621D-6D4E-A090-5F85925B3DBD}"/>
              </a:ext>
            </a:extLst>
          </p:cNvPr>
          <p:cNvSpPr txBox="1"/>
          <p:nvPr/>
        </p:nvSpPr>
        <p:spPr>
          <a:xfrm>
            <a:off x="6387433" y="4313595"/>
            <a:ext cx="5667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guidance, e.g. not to read text from PowerPoint slide; to include diagrams and demonstration aids; to keep explanations short, broken down in small steps.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BB5C118-F274-2D4C-BEFE-AB1232FF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8" y="1173919"/>
            <a:ext cx="5051599" cy="51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5563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293597" cy="52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LEARNING: GENERAL PRINCIPLES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 SUCCESS DEPENDS ON INDIVIDUALS’ SUCCESS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253988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success criteria for the group which embeds the need for each individual to have met their learning goals.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282BD4-8A2D-1840-B6AD-74B7A453D560}"/>
              </a:ext>
            </a:extLst>
          </p:cNvPr>
          <p:cNvSpPr txBox="1"/>
          <p:nvPr/>
        </p:nvSpPr>
        <p:spPr>
          <a:xfrm>
            <a:off x="6377574" y="3718607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each person needs to share equal time in a presentation; each person’s score in a test will be added up or must be above a minimum level; each participant must complete their piece of the problem.</a:t>
            </a:r>
          </a:p>
        </p:txBody>
      </p:sp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3C78D548-B8A7-DB4A-8032-75C45D05C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554553"/>
            <a:ext cx="4926023" cy="53097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482AA8-0F84-4443-9349-C11500758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5563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INVITE STUDENTS TO REHEARSE AND PRESENT MATERIAL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4858" y="234653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students the opportunity to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their input; when ready, invite the students to address the class with their material.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4E28B9B-936A-E14C-A0DA-A8C8C878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B391BC-23E5-6846-B677-1AFA00A0ACB1}"/>
              </a:ext>
            </a:extLst>
          </p:cNvPr>
          <p:cNvSpPr txBox="1"/>
          <p:nvPr/>
        </p:nvSpPr>
        <p:spPr>
          <a:xfrm>
            <a:off x="6377574" y="349122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 at the back of the room to encourage them to project their voices clearly, making eye contact with students.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F5FCCE-EC37-784E-AA3C-476C040F9CE9}"/>
              </a:ext>
            </a:extLst>
          </p:cNvPr>
          <p:cNvSpPr txBox="1"/>
          <p:nvPr/>
        </p:nvSpPr>
        <p:spPr>
          <a:xfrm>
            <a:off x="6380765" y="463591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needed, give instructions to keep the class on track listening to their classmates’ input. </a:t>
            </a:r>
          </a:p>
        </p:txBody>
      </p: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360B23CF-F862-2841-973F-6129C39BE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5" y="1515364"/>
            <a:ext cx="5181009" cy="534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4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83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TASKS FOR THE REST OF THE CLASS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7574" y="225712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good instructional input will go beyond a presentation developing into a mini lesson.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F780F4A-B594-3E48-A5B4-285F02E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9A72454-CE8D-FA44-855F-FF2BB78E9909}"/>
              </a:ext>
            </a:extLst>
          </p:cNvPr>
          <p:cNvSpPr txBox="1"/>
          <p:nvPr/>
        </p:nvSpPr>
        <p:spPr>
          <a:xfrm>
            <a:off x="6377574" y="308945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students to design tasks for their class which follow from the input, e.g. practice questions, problems, writing tasks or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discussion tasks. 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07D197EF-D49B-204C-855B-035BA220D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922" y="1360669"/>
            <a:ext cx="3903750" cy="501669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9FF88D9-A800-A54E-89E0-C8623BA4C825}"/>
              </a:ext>
            </a:extLst>
          </p:cNvPr>
          <p:cNvSpPr txBox="1"/>
          <p:nvPr/>
        </p:nvSpPr>
        <p:spPr>
          <a:xfrm>
            <a:off x="6374602" y="459888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Clarify this in advance so students all pay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attention intently during the instructional input. </a:t>
            </a:r>
          </a:p>
        </p:txBody>
      </p:sp>
    </p:spTree>
    <p:extLst>
      <p:ext uri="{BB962C8B-B14F-4D97-AF65-F5344CB8AC3E}">
        <p14:creationId xmlns:p14="http://schemas.microsoft.com/office/powerpoint/2010/main" val="31230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5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8856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RECALL AND UNDERSTANDING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56966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Encourage your ‘student teachers’ to engage the class in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Check for Understanding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procedures.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111B6CF-A91D-4349-9AB3-7DF4A7BC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9A8F23A-ECFA-694B-A7AA-2646F134B39A}"/>
              </a:ext>
            </a:extLst>
          </p:cNvPr>
          <p:cNvSpPr txBox="1"/>
          <p:nvPr/>
        </p:nvSpPr>
        <p:spPr>
          <a:xfrm>
            <a:off x="6386043" y="372314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Feel free to interject, offering additional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instructional input, correcting errors or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misconceptions and generally supporting.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D5D780-6464-5F41-81C7-0129D7534BCB}"/>
              </a:ext>
            </a:extLst>
          </p:cNvPr>
          <p:cNvSpPr txBox="1"/>
          <p:nvPr/>
        </p:nvSpPr>
        <p:spPr>
          <a:xfrm>
            <a:off x="6386043" y="487662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the while, check for student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understanding.</a:t>
            </a:r>
          </a:p>
        </p:txBody>
      </p:sp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2439D579-ACE5-2E4A-8503-9138DE52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311349"/>
            <a:ext cx="5216415" cy="51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  <p:bldP spid="4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 INSTRUCTIONAL TASKS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5" y="3140966"/>
            <a:ext cx="232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MATERIAL FOR STUDENTS TO EXPLAIN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INVITE STUDENTS TO REHEARSE AND PRESENT MATERIAL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TASKS FOR THE REST OF THE CLASS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RECALL AND UNDERSTANDING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Shimamura suggests students should 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“Think it, say it, teach it!”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leading to significant gains in long-term recall.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6FD312C-8975-5045-BE5C-2273DE97D017}"/>
              </a:ext>
            </a:extLst>
          </p:cNvPr>
          <p:cNvSpPr txBox="1"/>
          <p:nvPr/>
        </p:nvSpPr>
        <p:spPr>
          <a:xfrm>
            <a:off x="2209420" y="5093628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also good personal development to address peers to explain something. </a:t>
            </a:r>
          </a:p>
        </p:txBody>
      </p:sp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DEE10BAC-1D4A-4846-A06A-3D3D2240D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1" y="1173919"/>
            <a:ext cx="1234837" cy="184142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3A9553A-37B5-5944-92CE-19F4BB719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247" y="1173919"/>
            <a:ext cx="1797698" cy="1834701"/>
          </a:xfrm>
          <a:prstGeom prst="rect">
            <a:avLst/>
          </a:prstGeom>
        </p:spPr>
      </p:pic>
      <p:pic>
        <p:nvPicPr>
          <p:cNvPr id="104" name="Picture 103" descr="A close up of a logo&#10;&#10;Description automatically generated">
            <a:extLst>
              <a:ext uri="{FF2B5EF4-FFF2-40B4-BE49-F238E27FC236}">
                <a16:creationId xmlns:a16="http://schemas.microsoft.com/office/drawing/2014/main" id="{6089A497-FD30-994F-9476-1D614F870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423" y="1210124"/>
            <a:ext cx="1779197" cy="1834701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258B2B73-F2DE-8949-9735-716934F30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135" y="1140930"/>
            <a:ext cx="1468131" cy="1886691"/>
          </a:xfrm>
          <a:prstGeom prst="rect">
            <a:avLst/>
          </a:prstGeom>
        </p:spPr>
      </p:pic>
      <p:pic>
        <p:nvPicPr>
          <p:cNvPr id="108" name="Picture 107" descr="A close up of a logo&#10;&#10;Description automatically generated">
            <a:extLst>
              <a:ext uri="{FF2B5EF4-FFF2-40B4-BE49-F238E27FC236}">
                <a16:creationId xmlns:a16="http://schemas.microsoft.com/office/drawing/2014/main" id="{22294B60-F271-6D49-A03D-907F38E95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3990" y="1210124"/>
            <a:ext cx="1734015" cy="1722436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C9EB0C7B-CA56-CD46-B108-9918605DFF4B}"/>
              </a:ext>
            </a:extLst>
          </p:cNvPr>
          <p:cNvSpPr txBox="1"/>
          <p:nvPr/>
        </p:nvSpPr>
        <p:spPr>
          <a:xfrm>
            <a:off x="2209420" y="5560540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Preparing instructions or explanatory steps is a good challenge in terms of language and speech.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841AF33-4168-764D-B69A-B95BFE51C874}"/>
              </a:ext>
            </a:extLst>
          </p:cNvPr>
          <p:cNvSpPr txBox="1"/>
          <p:nvPr/>
        </p:nvSpPr>
        <p:spPr>
          <a:xfrm>
            <a:off x="2209420" y="6293147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lessons so that all students are given this opportunity. </a:t>
            </a:r>
          </a:p>
        </p:txBody>
      </p:sp>
    </p:spTree>
    <p:extLst>
      <p:ext uri="{BB962C8B-B14F-4D97-AF65-F5344CB8AC3E}">
        <p14:creationId xmlns:p14="http://schemas.microsoft.com/office/powerpoint/2010/main" val="29315841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  <a:endCxn id="16" idx="6"/>
          </p:cNvCxnSpPr>
          <p:nvPr/>
        </p:nvCxnSpPr>
        <p:spPr>
          <a:xfrm flipV="1">
            <a:off x="594360" y="465319"/>
            <a:ext cx="8242119" cy="10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LEARNING: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PRE-READING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66797" y="726440"/>
            <a:ext cx="123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HOMEWORK AS GUIDED STUDY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ENQUIRY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733153" y="732971"/>
            <a:ext cx="882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RESPONSE TASKS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DEBATING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TALK FOR WRITING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236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ORACY: INSTRUCTIONAL INPUTS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26998446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5575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 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PRE-READING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B TEACHING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7999" y="3316009"/>
            <a:ext cx="4774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CONSTRUCT STRUCTURED COMPREHENSION OR RESEARCH TASKS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7999" y="382379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THE COMPLETION OF THE TASKS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TASKS FOR INDEPENDENT COMPLETION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INVITE RESPONSES AND CHECK FOR UNDERSTANDING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PROCESS AND REPEAT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3743" y="-2251"/>
            <a:ext cx="6497942" cy="68679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E735FC88-0020-734C-9700-FD8C3AF77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" y="1371971"/>
            <a:ext cx="5558370" cy="54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948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 PRE-READING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THE COMPLETION OF THE TASKS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5" y="3140966"/>
            <a:ext cx="232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CONSTRUCT STRUCTURED COMPREHENSION OR RESEARCH TASKS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TASKS FOR INDEPENDENT COMPLETION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INVITE RESPONSES AND CHECK FOR UNDERSTANDING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PROCESS AND REPEAT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‘Flipped learning’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probably began when books were invented. When students are ready, it is possible for them to read material in advance of a lesson.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6FD312C-8975-5045-BE5C-2273DE97D017}"/>
              </a:ext>
            </a:extLst>
          </p:cNvPr>
          <p:cNvSpPr txBox="1"/>
          <p:nvPr/>
        </p:nvSpPr>
        <p:spPr>
          <a:xfrm>
            <a:off x="2209420" y="5063017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puts the teacher’s emphasis on checking for understanding, exploring misconceptions and applying knowledge to new contexts.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841AF33-4168-764D-B69A-B95BFE51C874}"/>
              </a:ext>
            </a:extLst>
          </p:cNvPr>
          <p:cNvSpPr txBox="1"/>
          <p:nvPr/>
        </p:nvSpPr>
        <p:spPr>
          <a:xfrm>
            <a:off x="2210434" y="5798381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more students do this, the more routine it becomes. It creates a sense of ownership and responsibility.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949220-D0BB-9442-B00C-538264E05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6" y="1148785"/>
            <a:ext cx="992389" cy="180572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8AE9C6C8-EBFB-5244-9B5B-87D1FD6C5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396" y="1364262"/>
            <a:ext cx="1687669" cy="1668045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AA0E8703-55CC-A54C-9647-15415829E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070" y="1126383"/>
            <a:ext cx="1784154" cy="1926627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id="{9CF1E06C-6C46-9A42-B5DC-CCF847317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802" y="1832042"/>
            <a:ext cx="1457731" cy="1209693"/>
          </a:xfrm>
          <a:prstGeom prst="rect">
            <a:avLst/>
          </a:prstGeom>
        </p:spPr>
      </p:pic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DE3609A-02CD-5B4C-955F-CF9284B3F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799" y="1206626"/>
            <a:ext cx="1583648" cy="17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8" grpId="0"/>
      <p:bldP spid="1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715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 PRE-READING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CONSTRUCT STRUCTURED COMPREHENSION OR RESEARCH TASKS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3072" y="271078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sure that pre-reading tasks are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conducted to the appropriate level of depth by setting students specific goals. </a:t>
            </a:r>
            <a:endParaRPr lang="en-US" sz="2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06BA07-E130-EB4C-9423-321EB99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6B5FB22-615A-5B48-A574-0740BE7A1403}"/>
              </a:ext>
            </a:extLst>
          </p:cNvPr>
          <p:cNvSpPr txBox="1"/>
          <p:nvPr/>
        </p:nvSpPr>
        <p:spPr>
          <a:xfrm>
            <a:off x="6376194" y="3818782"/>
            <a:ext cx="5574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to find certain words and concepts in order to explore their meaning; to gain an overview of the narrative of events;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generate structured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summarised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notes.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87AAED-36AC-0F45-A81A-83574FFBF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58" y="1266355"/>
            <a:ext cx="2951421" cy="53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134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 PRE-READING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THE COMPLETION OF THE TASKS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38174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each aspect of the pre-reading task completion explicitly.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127342-92D5-844E-861E-36645A6E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C54A249-89E4-BE4A-956A-26E7AFE9861D}"/>
              </a:ext>
            </a:extLst>
          </p:cNvPr>
          <p:cNvSpPr txBox="1"/>
          <p:nvPr/>
        </p:nvSpPr>
        <p:spPr>
          <a:xfrm>
            <a:off x="6387433" y="3220876"/>
            <a:ext cx="5667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 students how you skim and scan text to find key words and definitions; how to </a:t>
            </a:r>
          </a:p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notes.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88F4DD-621D-6D4E-A090-5F85925B3DBD}"/>
              </a:ext>
            </a:extLst>
          </p:cNvPr>
          <p:cNvSpPr txBox="1"/>
          <p:nvPr/>
        </p:nvSpPr>
        <p:spPr>
          <a:xfrm>
            <a:off x="6358674" y="4328872"/>
            <a:ext cx="5667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 for the record you expect students to keep of what they have learned, using standard formats that can be used often as part of students’ study routines.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2EC307F5-9453-4848-8524-8E0EEF531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" y="1371971"/>
            <a:ext cx="5558370" cy="54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  <p:bldP spid="4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5563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 PRE-READING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TASKS FOR INDEPENDENT COMPLETION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4858" y="234653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students tasks to complete relating to specific concepts or texts.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4E28B9B-936A-E14C-A0DA-A8C8C878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B391BC-23E5-6846-B677-1AFA00A0ACB1}"/>
              </a:ext>
            </a:extLst>
          </p:cNvPr>
          <p:cNvSpPr txBox="1"/>
          <p:nvPr/>
        </p:nvSpPr>
        <p:spPr>
          <a:xfrm>
            <a:off x="6380765" y="318349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a timeframe for the lesson where they need to come ready to share what they have learned.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F5FCCE-EC37-784E-AA3C-476C040F9CE9}"/>
              </a:ext>
            </a:extLst>
          </p:cNvPr>
          <p:cNvSpPr txBox="1"/>
          <p:nvPr/>
        </p:nvSpPr>
        <p:spPr>
          <a:xfrm>
            <a:off x="6380765" y="435591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with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Homework as Guided Study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ensure that all students have access to all the materials and technology they need.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A31401C5-9469-1E40-BECF-35DB4221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62926"/>
            <a:ext cx="5280838" cy="5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83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7"/>
            <a:ext cx="932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LEARNING: GENERAL PRINCIPLES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GROUP BEHAVIOURS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7574" y="2392981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ground rules for group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then monitor the group during </a:t>
            </a:r>
            <a:r>
              <a:rPr lang="en-US" sz="2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their activities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 that these are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honoured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DBE6C5-7337-9F45-9EC8-B46F05CAD707}"/>
              </a:ext>
            </a:extLst>
          </p:cNvPr>
          <p:cNvSpPr txBox="1"/>
          <p:nvPr/>
        </p:nvSpPr>
        <p:spPr>
          <a:xfrm>
            <a:off x="6377573" y="3839531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 might include: taking turns to speak; making sure everyone’s voice is heard; making sure an individual’s contributions are not taken over by others.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79875DD3-49FE-D041-A6C9-693A517C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44" y="1259849"/>
            <a:ext cx="4728742" cy="53440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0F8DDC-FA4A-7443-877F-2D58B340E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3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283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 PRE-READING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INVITE RESPONSES AND CHECK FOR UNDERSTANDING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58896" y="202321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present the fruits of their reading tasks: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F780F4A-B594-3E48-A5B4-285F02E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9A72454-CE8D-FA44-855F-FF2BB78E9909}"/>
              </a:ext>
            </a:extLst>
          </p:cNvPr>
          <p:cNvSpPr txBox="1"/>
          <p:nvPr/>
        </p:nvSpPr>
        <p:spPr>
          <a:xfrm>
            <a:off x="6358896" y="2855536"/>
            <a:ext cx="55509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Cold Calling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select students to give an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exposition of the key points.</a:t>
            </a:r>
          </a:p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Paired Presentations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students pool ideas and then present.</a:t>
            </a:r>
          </a:p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Retrieval Challenges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generative quizzes to test the depth of reading. </a:t>
            </a:r>
          </a:p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Problems and Errors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problems and mock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responses containing errors, which students are invited to solve correctly.</a:t>
            </a:r>
          </a:p>
        </p:txBody>
      </p:sp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4F23D149-9D17-4748-9A97-142142912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35" y="2625530"/>
            <a:ext cx="5100305" cy="42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8856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 PRE-READING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PROCESS AND REPEAT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378280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area of independent study needs early guidance before students become adept at selecting the right information for note-taking and learn the level of depth and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rigour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expected.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111B6CF-A91D-4349-9AB3-7DF4A7BC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0D5D780-6464-5F41-81C7-0129D7534BCB}"/>
              </a:ext>
            </a:extLst>
          </p:cNvPr>
          <p:cNvSpPr txBox="1"/>
          <p:nvPr/>
        </p:nvSpPr>
        <p:spPr>
          <a:xfrm>
            <a:off x="6378956" y="4163384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success of each episode of pre-reading, returning to exemplars and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modelling; give students further direction as needed.</a:t>
            </a:r>
          </a:p>
        </p:txBody>
      </p:sp>
      <p:pic>
        <p:nvPicPr>
          <p:cNvPr id="28" name="Picture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592C846-6F1D-F943-9F4A-77D7ACB4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42" y="1346591"/>
            <a:ext cx="4820093" cy="53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LEARNING: PRE-READING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THE COMPLETION OF THE TASKS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5" y="3140966"/>
            <a:ext cx="232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CONSTRUCT STRUCTURED COMPREHENSION OR RESEARCH TASKS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TASKS FOR INDEPENDENT COMPLETION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INVITE RESPONSES AND CHECK FOR UNDERSTANDING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PROCESS AND REPEAT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71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‘Flipped learning’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probably began when books were invented. When students are ready, it is possible for them to read material in advance of a lesson.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6FD312C-8975-5045-BE5C-2273DE97D017}"/>
              </a:ext>
            </a:extLst>
          </p:cNvPr>
          <p:cNvSpPr txBox="1"/>
          <p:nvPr/>
        </p:nvSpPr>
        <p:spPr>
          <a:xfrm>
            <a:off x="2208888" y="5039487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puts the teacher’s emphasis on checking for understanding, exploring misconceptions and applying knowledge to new contexts.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841AF33-4168-764D-B69A-B95BFE51C874}"/>
              </a:ext>
            </a:extLst>
          </p:cNvPr>
          <p:cNvSpPr txBox="1"/>
          <p:nvPr/>
        </p:nvSpPr>
        <p:spPr>
          <a:xfrm>
            <a:off x="2195388" y="5747854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more students do this, the more routine it becomes. It creates a sense of ownership and responsibility.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949220-D0BB-9442-B00C-538264E05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6" y="1148785"/>
            <a:ext cx="992389" cy="180572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8AE9C6C8-EBFB-5244-9B5B-87D1FD6C5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396" y="1364262"/>
            <a:ext cx="1687669" cy="1668045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AA0E8703-55CC-A54C-9647-15415829E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070" y="1126383"/>
            <a:ext cx="1784154" cy="1926627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id="{9CF1E06C-6C46-9A42-B5DC-CCF847317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802" y="1832042"/>
            <a:ext cx="1457731" cy="1209693"/>
          </a:xfrm>
          <a:prstGeom prst="rect">
            <a:avLst/>
          </a:prstGeom>
        </p:spPr>
      </p:pic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DE3609A-02CD-5B4C-955F-CF9284B3F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799" y="1206626"/>
            <a:ext cx="1583648" cy="17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1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88561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7"/>
            <a:ext cx="932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LEARNING: GENERAL PRINCIPLES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INDIVIDUAL AND GROUP OUTCOMES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completing the task, review performance at both individual and group level.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BC939-67BC-D241-BEC0-2F8836355A57}"/>
              </a:ext>
            </a:extLst>
          </p:cNvPr>
          <p:cNvSpPr txBox="1"/>
          <p:nvPr/>
        </p:nvSpPr>
        <p:spPr>
          <a:xfrm>
            <a:off x="6362443" y="337318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everyone have secure knowledge of the material? Have they all individually improved their fluency?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E5E59B-E58B-2B4C-893F-0B9778866396}"/>
              </a:ext>
            </a:extLst>
          </p:cNvPr>
          <p:cNvSpPr txBox="1"/>
          <p:nvPr/>
        </p:nvSpPr>
        <p:spPr>
          <a:xfrm>
            <a:off x="6383881" y="453200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Did the group function well? Did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aspect support the success of individuals? 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6D9847-C004-B542-9FEC-A1FE0294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6" y="1172916"/>
            <a:ext cx="4988209" cy="57407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E22D18-3371-5A4B-BF24-BE5A61A1C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12" y="6308725"/>
            <a:ext cx="5483763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655CB9-D852-7A4A-AD10-704A3A55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" y="4410383"/>
            <a:ext cx="1377416" cy="118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5985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7"/>
            <a:ext cx="9396673" cy="54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LEARNING: GENERAL PRINCIPLES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A ROLE FOR EACH MEMBER OF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GROUP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INDIVIDUAL LEARNING GOALS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 SUCCESS DEPENDS ON INDIVIDUALS’ SUCCESS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MONITOR GROUP BEHAVIOURS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INDIVIDUAL AND GROUP OUTCOMES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Studies have shown that collaborative learning can yield significant learning gains for students. </a:t>
            </a:r>
            <a:endParaRPr lang="en-US" sz="20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85414" y="4998660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addition to social benefits, students can support each other in various forms of practice and feedback.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715686"/>
            <a:ext cx="994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Unstructured ‘group work’ can be ineffective; it’s essential that the success of a group task depends on the success of each individual. </a:t>
            </a:r>
          </a:p>
        </p:txBody>
      </p:sp>
      <p:pic>
        <p:nvPicPr>
          <p:cNvPr id="10" name="Picture 9" descr="A picture containing necklace&#10;&#10;Description automatically generated">
            <a:extLst>
              <a:ext uri="{FF2B5EF4-FFF2-40B4-BE49-F238E27FC236}">
                <a16:creationId xmlns:a16="http://schemas.microsoft.com/office/drawing/2014/main" id="{47DCBA6F-7FBD-9146-A8CB-AC21000AB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2" y="1183928"/>
            <a:ext cx="1830015" cy="1779182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3F7752-EB02-134D-9D9D-41D4FB008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196" y="1120091"/>
            <a:ext cx="1573536" cy="1843019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B42C4309-B968-364E-93AC-321235C09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94" y="1150899"/>
            <a:ext cx="1764396" cy="1901840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08E073A-A8C4-AF43-A1EF-DB33B51A2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196" y="1106757"/>
            <a:ext cx="1642608" cy="1856353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78109E-65FD-1547-90FD-98F69876D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2644" y="1190234"/>
            <a:ext cx="1627499" cy="18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5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90a7b-30f5-4cce-b7f0-877bdf7b4a7b">
      <Terms xmlns="http://schemas.microsoft.com/office/infopath/2007/PartnerControls"/>
    </lcf76f155ced4ddcb4097134ff3c332f>
    <MigrationWizIdPermissionLevels xmlns="35190a7b-30f5-4cce-b7f0-877bdf7b4a7b" xsi:nil="true"/>
    <MigrationWizId xmlns="35190a7b-30f5-4cce-b7f0-877bdf7b4a7b" xsi:nil="true"/>
    <MigrationWizIdPermissions xmlns="35190a7b-30f5-4cce-b7f0-877bdf7b4a7b" xsi:nil="true"/>
    <TaxCatchAll xmlns="617caeb7-04a7-40ce-9c0a-6dbb8b1c6386" xsi:nil="true"/>
    <MigrationWizIdVersion xmlns="35190a7b-30f5-4cce-b7f0-877bdf7b4a7b" xsi:nil="true"/>
    <MigrationWizIdDocumentLibraryPermissions xmlns="35190a7b-30f5-4cce-b7f0-877bdf7b4a7b" xsi:nil="true"/>
    <MigrationWizIdSecurityGroups xmlns="35190a7b-30f5-4cce-b7f0-877bdf7b4a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96890021734449965474930E5BC56" ma:contentTypeVersion="21" ma:contentTypeDescription="Create a new document." ma:contentTypeScope="" ma:versionID="0303e1e41cf3df2c91d69c3f444c00f3">
  <xsd:schema xmlns:xsd="http://www.w3.org/2001/XMLSchema" xmlns:xs="http://www.w3.org/2001/XMLSchema" xmlns:p="http://schemas.microsoft.com/office/2006/metadata/properties" xmlns:ns2="35190a7b-30f5-4cce-b7f0-877bdf7b4a7b" xmlns:ns3="617caeb7-04a7-40ce-9c0a-6dbb8b1c6386" targetNamespace="http://schemas.microsoft.com/office/2006/metadata/properties" ma:root="true" ma:fieldsID="6b99aa33734e74d131529541bf18162b" ns2:_="" ns3:_="">
    <xsd:import namespace="35190a7b-30f5-4cce-b7f0-877bdf7b4a7b"/>
    <xsd:import namespace="617caeb7-04a7-40ce-9c0a-6dbb8b1c638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igrationWizIdVers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90a7b-30f5-4cce-b7f0-877bdf7b4a7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Document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c29303b-1952-4e44-9c71-ce741b4f3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igrationWizIdVersion" ma:index="25" nillable="true" ma:displayName="MigrationWizIdVersion" ma:internalName="MigrationWizIdVersion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caeb7-04a7-40ce-9c0a-6dbb8b1c638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634c9b-284b-49d1-9444-e6dbacce9cbf}" ma:internalName="TaxCatchAll" ma:showField="CatchAllData" ma:web="617caeb7-04a7-40ce-9c0a-6dbb8b1c6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3E7C7-95CB-40DF-80CB-3C64470B45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E36A3-AC23-4B0A-84AE-5206237B581E}">
  <ds:schemaRefs>
    <ds:schemaRef ds:uri="http://schemas.microsoft.com/office/2006/metadata/properties"/>
    <ds:schemaRef ds:uri="http://schemas.microsoft.com/office/infopath/2007/PartnerControls"/>
    <ds:schemaRef ds:uri="35190a7b-30f5-4cce-b7f0-877bdf7b4a7b"/>
    <ds:schemaRef ds:uri="617caeb7-04a7-40ce-9c0a-6dbb8b1c6386"/>
  </ds:schemaRefs>
</ds:datastoreItem>
</file>

<file path=customXml/itemProps3.xml><?xml version="1.0" encoding="utf-8"?>
<ds:datastoreItem xmlns:ds="http://schemas.openxmlformats.org/officeDocument/2006/customXml" ds:itemID="{1380C628-46F9-4F8B-8989-FC1F680F3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190a7b-30f5-4cce-b7f0-877bdf7b4a7b"/>
    <ds:schemaRef ds:uri="617caeb7-04a7-40ce-9c0a-6dbb8b1c6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5029</Words>
  <Application>Microsoft Office PowerPoint</Application>
  <PresentationFormat>Widescreen</PresentationFormat>
  <Paragraphs>953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Helvetica Neue</vt:lpstr>
      <vt:lpstr>Helvetica Neue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oliver@olicav.com</dc:creator>
  <cp:lastModifiedBy>Richard Lucas (Central)</cp:lastModifiedBy>
  <cp:revision>8</cp:revision>
  <dcterms:created xsi:type="dcterms:W3CDTF">2020-07-07T21:08:28Z</dcterms:created>
  <dcterms:modified xsi:type="dcterms:W3CDTF">2024-08-27T14:24:15Z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0x0101006E596890021734449965474930E5BC56</vt:lpwstr>
  </property>
  <property fmtid="{D5CDD505-2E9C-101B-9397-08002B2CF9AE}" pid="3" name="MediaServiceImageTags">
    <vt:lpwstr/>
  </property>
</Properties>
</file>