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88" r:id="rId10"/>
    <p:sldId id="26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89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90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9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92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93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94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9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4044" userDrawn="1">
          <p15:clr>
            <a:srgbClr val="A4A3A4"/>
          </p15:clr>
        </p15:guide>
        <p15:guide id="3" pos="1459" userDrawn="1">
          <p15:clr>
            <a:srgbClr val="A4A3A4"/>
          </p15:clr>
        </p15:guide>
        <p15:guide id="4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8"/>
    <p:restoredTop sz="94694"/>
  </p:normalViewPr>
  <p:slideViewPr>
    <p:cSldViewPr snapToGrid="0" snapToObjects="1" showGuides="1">
      <p:cViewPr varScale="1">
        <p:scale>
          <a:sx n="88" d="100"/>
          <a:sy n="88" d="100"/>
        </p:scale>
        <p:origin x="279" y="54"/>
      </p:cViewPr>
      <p:guideLst>
        <p:guide orient="horz" pos="2772"/>
        <p:guide pos="4044"/>
        <p:guide pos="1459"/>
        <p:guide orient="horz" pos="1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D3FC-8607-204A-8DAC-3DF9096C0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87C68-742A-A24E-8143-477B43405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8E366-CB6F-064C-811B-3A2EC8DA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15FE0-5FD3-A348-99A4-864E076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4E1E6-E418-8646-8507-52DB8078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BF44-2130-BE46-89DC-FD358F48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A9D0-42F9-6C40-A4CE-2B5EA91D5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90146-466D-8C47-8B6F-E7D90F12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DBDA0-19CE-BE49-9067-9AE35F39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6985-6085-4A49-8BE9-2EC13C8C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2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FF92D-A9EE-BD43-BAE1-7ED56A5E5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36CF-AC2F-4B4F-9F7E-CBCD28E8B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01D5D-E270-6849-AED0-AF659792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CD9D3-DED7-1040-B3AE-84F16DAE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38F6F-D977-B94F-92D5-E0E756ED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1134-62AB-4444-A285-8B1CBF1F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4F80-C7CE-D54A-819A-BF9566267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C1506-57D5-1543-9714-26539767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E7F59-FCAE-D94E-B997-C92D43DB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5EBCA-BD7D-354B-8AEB-14DB4000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CDA9-53F4-8F41-B001-DA083374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1E302-C716-4547-AD92-C3F599FD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5BF1-BFE9-814F-A0EA-3B718132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8614-DA36-4644-B882-4339E488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AB025-869B-CD4B-9103-6349A7D6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3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1DCC-E9DC-2F4A-B5F4-99BEC283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4398-B116-0045-9B2C-1476EBE3B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C0711-F4CF-1748-B7AB-5E55B1FD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BD40A-D3D4-E844-B2B5-2A715573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6AA90-E225-A84C-B4DA-821BDC6D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97876-EBB3-8143-98B3-2055C494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C178-7085-F34B-BF97-5428EC0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770D0-38A7-B942-B300-4CF9E16E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C3E22-3E1E-4249-96B3-2E0DB876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7F8DE-E468-3F4C-9B5A-C18B67D29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0C451-F6F7-F34D-B7EB-37FD5D5B3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172B5-8F99-834D-A5C3-3977168F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BE9B-9FC1-934E-8352-EF02B9D8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C9145-1F97-7845-9417-D2B1CAA7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6705-8310-EA43-86C9-D686B5B5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F3C2A-6794-3442-BC50-A129BA85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78227-0498-C643-8A56-AD260708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FB8AE-55A0-3449-A863-ECE7D25F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83891-A705-B246-AA84-4D74035E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C4095-06FA-AF4F-9E77-D15A1485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1E99D-8A96-CA40-8BC0-A46951DA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2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C653-3CCE-FC42-BC10-1973A4F3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84F1-8DDE-0A4A-B00F-25DF3B0A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1AB7B-02B5-1C4D-A2CA-2BDFA115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4682E-FA25-2041-8BC9-DD78B455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5846-86E7-7346-8A54-0D854A29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2664F-B410-2448-B93D-9C1310A4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B56A-3B54-AF40-AA3A-23A4A451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7011B-3772-0E45-9BC6-79A7F64AB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F3171-E8ED-3546-A224-446C94EDA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46AC6-7671-474A-9960-269B847C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AE1FB-2020-F940-89A1-CD006BAD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A9C47-113D-084C-BD71-EA84A8B7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732AD-9472-524D-9ABE-A2A3041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35E5-6DBA-084E-BEAF-8272C90BB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1F4A-A712-0647-8C11-69349408F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A8D69-B44E-B042-ACBC-3CBEEE578C3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5104-4AE7-BF4E-A296-EA25647C6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FE4C-369F-094B-9EC6-E2F0735FF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BAE7-FE76-A540-8B41-6D6842D8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0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638B0C-ECBF-A84D-9A09-C94F1FCBA273}"/>
              </a:ext>
            </a:extLst>
          </p:cNvPr>
          <p:cNvSpPr/>
          <p:nvPr/>
        </p:nvSpPr>
        <p:spPr>
          <a:xfrm>
            <a:off x="3792400" y="-23853"/>
            <a:ext cx="8399600" cy="68818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55362-0C97-1C40-917C-074527FB6681}"/>
              </a:ext>
            </a:extLst>
          </p:cNvPr>
          <p:cNvSpPr/>
          <p:nvPr/>
        </p:nvSpPr>
        <p:spPr>
          <a:xfrm>
            <a:off x="0" y="0"/>
            <a:ext cx="3863975" cy="6858000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BD3869-1CB2-794F-B538-9D4E49E25B79}"/>
              </a:ext>
            </a:extLst>
          </p:cNvPr>
          <p:cNvSpPr/>
          <p:nvPr/>
        </p:nvSpPr>
        <p:spPr>
          <a:xfrm>
            <a:off x="479425" y="0"/>
            <a:ext cx="2916238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45B39-8151-9D4F-B906-BDCFD9ADA9F8}"/>
              </a:ext>
            </a:extLst>
          </p:cNvPr>
          <p:cNvSpPr/>
          <p:nvPr/>
        </p:nvSpPr>
        <p:spPr>
          <a:xfrm>
            <a:off x="482738" y="251790"/>
            <a:ext cx="2916238" cy="16643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21450-2484-CA47-A7F4-921895AC4F00}"/>
              </a:ext>
            </a:extLst>
          </p:cNvPr>
          <p:cNvSpPr/>
          <p:nvPr/>
        </p:nvSpPr>
        <p:spPr>
          <a:xfrm>
            <a:off x="479425" y="1914938"/>
            <a:ext cx="2916238" cy="434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3E584-0413-E240-804A-1C7D3E8C4544}"/>
              </a:ext>
            </a:extLst>
          </p:cNvPr>
          <p:cNvSpPr/>
          <p:nvPr/>
        </p:nvSpPr>
        <p:spPr>
          <a:xfrm>
            <a:off x="4478547" y="0"/>
            <a:ext cx="7089565" cy="1233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65F8-4EAF-254E-A1B4-3CA82B178603}"/>
              </a:ext>
            </a:extLst>
          </p:cNvPr>
          <p:cNvSpPr txBox="1"/>
          <p:nvPr/>
        </p:nvSpPr>
        <p:spPr>
          <a:xfrm>
            <a:off x="4850471" y="324356"/>
            <a:ext cx="634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1D846-E3DD-D146-82C5-70F9798B0847}"/>
              </a:ext>
            </a:extLst>
          </p:cNvPr>
          <p:cNvSpPr txBox="1"/>
          <p:nvPr/>
        </p:nvSpPr>
        <p:spPr>
          <a:xfrm>
            <a:off x="623888" y="-238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John Catt Educational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634B2-1240-D346-85CA-A6EB804AF2A9}"/>
              </a:ext>
            </a:extLst>
          </p:cNvPr>
          <p:cNvSpPr txBox="1"/>
          <p:nvPr/>
        </p:nvSpPr>
        <p:spPr>
          <a:xfrm>
            <a:off x="494862" y="698352"/>
            <a:ext cx="250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1176E-A32A-3E4F-9AA7-D0C68B85EF04}"/>
              </a:ext>
            </a:extLst>
          </p:cNvPr>
          <p:cNvSpPr txBox="1"/>
          <p:nvPr/>
        </p:nvSpPr>
        <p:spPr>
          <a:xfrm>
            <a:off x="514016" y="826034"/>
            <a:ext cx="250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WALKTHRUs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CD99-95A5-3A4F-AACB-84E3E41EA33A}"/>
              </a:ext>
            </a:extLst>
          </p:cNvPr>
          <p:cNvSpPr txBox="1"/>
          <p:nvPr/>
        </p:nvSpPr>
        <p:spPr>
          <a:xfrm>
            <a:off x="533171" y="1272310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2DCE6-D865-0345-9ADE-F5B4F9CF9A62}"/>
              </a:ext>
            </a:extLst>
          </p:cNvPr>
          <p:cNvSpPr txBox="1"/>
          <p:nvPr/>
        </p:nvSpPr>
        <p:spPr>
          <a:xfrm>
            <a:off x="533172" y="1511378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96CB5-949E-1B43-A38B-5565D08ABE06}"/>
              </a:ext>
            </a:extLst>
          </p:cNvPr>
          <p:cNvSpPr txBox="1"/>
          <p:nvPr/>
        </p:nvSpPr>
        <p:spPr>
          <a:xfrm>
            <a:off x="508679" y="2027445"/>
            <a:ext cx="284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TOM SHERRINGTON &amp; OLIVER CAVIGLIOLI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43FB7-D17D-494B-A087-78897F4589C8}"/>
              </a:ext>
            </a:extLst>
          </p:cNvPr>
          <p:cNvSpPr txBox="1"/>
          <p:nvPr/>
        </p:nvSpPr>
        <p:spPr>
          <a:xfrm>
            <a:off x="391796" y="2500461"/>
            <a:ext cx="3259454" cy="236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  <a:p>
            <a:pPr>
              <a:lnSpc>
                <a:spcPct val="150000"/>
              </a:lnSpc>
            </a:pPr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2EF76C-A6CA-3C47-912C-6DF86A09569A}"/>
              </a:ext>
            </a:extLst>
          </p:cNvPr>
          <p:cNvCxnSpPr/>
          <p:nvPr/>
        </p:nvCxnSpPr>
        <p:spPr>
          <a:xfrm>
            <a:off x="483300" y="3192384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8132B9-D70B-5D44-B17A-A60E6D858396}"/>
              </a:ext>
            </a:extLst>
          </p:cNvPr>
          <p:cNvCxnSpPr/>
          <p:nvPr/>
        </p:nvCxnSpPr>
        <p:spPr>
          <a:xfrm>
            <a:off x="479425" y="3492942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C486ED-C821-8D4E-B2AC-1ED998416AFD}"/>
              </a:ext>
            </a:extLst>
          </p:cNvPr>
          <p:cNvCxnSpPr/>
          <p:nvPr/>
        </p:nvCxnSpPr>
        <p:spPr>
          <a:xfrm>
            <a:off x="473868" y="3754627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D763A7-CDA3-1F49-9401-904504818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489" y="1235167"/>
            <a:ext cx="3729771" cy="563252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18F200-A6B5-E64B-B729-0682FE75D460}"/>
              </a:ext>
            </a:extLst>
          </p:cNvPr>
          <p:cNvCxnSpPr/>
          <p:nvPr/>
        </p:nvCxnSpPr>
        <p:spPr>
          <a:xfrm>
            <a:off x="473868" y="2947805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99A368-FD50-6042-B712-18F462151EDC}"/>
              </a:ext>
            </a:extLst>
          </p:cNvPr>
          <p:cNvCxnSpPr/>
          <p:nvPr/>
        </p:nvCxnSpPr>
        <p:spPr>
          <a:xfrm>
            <a:off x="473868" y="4013788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7E6A34-04B8-E341-8A67-87DF3CF22D33}"/>
              </a:ext>
            </a:extLst>
          </p:cNvPr>
          <p:cNvCxnSpPr/>
          <p:nvPr/>
        </p:nvCxnSpPr>
        <p:spPr>
          <a:xfrm>
            <a:off x="473868" y="4297399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227A6D-1517-804C-9E98-31BBC7B5237C}"/>
              </a:ext>
            </a:extLst>
          </p:cNvPr>
          <p:cNvCxnSpPr/>
          <p:nvPr/>
        </p:nvCxnSpPr>
        <p:spPr>
          <a:xfrm>
            <a:off x="478758" y="4571230"/>
            <a:ext cx="2916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5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141183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PRE-REQUISITE KNOWLEDGE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MOST BASIC FIRST STEPS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SERIES OF NEXT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INSTRUCTIONAL INPUTS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9986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PRACTICE TASKS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2DF18E96-99DF-6F47-805F-3C72FCF1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837" y="556560"/>
            <a:ext cx="2939172" cy="61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4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MOST BASIC FIRST STEPS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PRE-REQUISITE KNOWLEDGE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SERIES OF NEXT STEPS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INSTRUCTIONAL INPUTS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PRACTICE TASKS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006" y="4327468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form secure schema, students assimilate new learning with what they already know.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2884" y="5016850"/>
            <a:ext cx="1009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Extent of prior knowledge and limitations of working memory are constraints.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220987" y="5442268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often forms around a logical set of ideas or steps building on each other.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38336" y="5881168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knowledgeable students are, the bigger these steps can be.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F798E5-17A5-E744-899C-5B17D5DC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" y="1099916"/>
            <a:ext cx="1935054" cy="1863506"/>
          </a:xfrm>
          <a:prstGeom prst="rect">
            <a:avLst/>
          </a:prstGeom>
        </p:spPr>
      </p:pic>
      <p:pic>
        <p:nvPicPr>
          <p:cNvPr id="35" name="Picture 3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B10A1AB-2449-804B-86C9-A078E98B7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507" y="1051000"/>
            <a:ext cx="2263795" cy="1852888"/>
          </a:xfrm>
          <a:prstGeom prst="rect">
            <a:avLst/>
          </a:prstGeom>
        </p:spPr>
      </p:pic>
      <p:pic>
        <p:nvPicPr>
          <p:cNvPr id="39" name="Picture 38" descr="A drawing of a person&#10;&#10;Description automatically generated">
            <a:extLst>
              <a:ext uri="{FF2B5EF4-FFF2-40B4-BE49-F238E27FC236}">
                <a16:creationId xmlns:a16="http://schemas.microsoft.com/office/drawing/2014/main" id="{3B5B8D00-0382-C84C-AAB5-E38FAC471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37" y="1138924"/>
            <a:ext cx="897146" cy="1872209"/>
          </a:xfrm>
          <a:prstGeom prst="rect">
            <a:avLst/>
          </a:prstGeom>
        </p:spPr>
      </p:pic>
      <p:pic>
        <p:nvPicPr>
          <p:cNvPr id="41" name="Picture 4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9252A8-799D-7845-888D-4D7CC12F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327" y="1065540"/>
            <a:ext cx="2273123" cy="1852882"/>
          </a:xfrm>
          <a:prstGeom prst="rect">
            <a:avLst/>
          </a:prstGeom>
        </p:spPr>
      </p:pic>
      <p:pic>
        <p:nvPicPr>
          <p:cNvPr id="45" name="Picture 44" descr="A drawing of a face&#10;&#10;Description automatically generated">
            <a:extLst>
              <a:ext uri="{FF2B5EF4-FFF2-40B4-BE49-F238E27FC236}">
                <a16:creationId xmlns:a16="http://schemas.microsoft.com/office/drawing/2014/main" id="{9F997948-4B38-514C-BBED-3B4CBEDCB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8354" y="1265126"/>
            <a:ext cx="2037862" cy="17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5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PRE-REQUISITE KNOWLEDGE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9901" y="198521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how new learning could be broken down into a series of steps.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19097" y="276823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what your assumptions are about students’ prior knowledge.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29901" y="355125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that students all have this knowledge before proceeding.</a:t>
            </a: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B40FD7-43DA-5946-A187-FCDB31E3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06" y="914721"/>
            <a:ext cx="5826721" cy="56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MOST BASIC FIRST STEPS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7497" y="199900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Often the most important decision: where to begin?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7497" y="276314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ideas on which all the rest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depends?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46765" y="357827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could be some vocabulary, a mental or spatial model or the ‘big picture’. </a:t>
            </a:r>
          </a:p>
        </p:txBody>
      </p:sp>
      <p:pic>
        <p:nvPicPr>
          <p:cNvPr id="25" name="Picture 2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FC88C20-659F-574C-80B0-7FED21B98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9" y="1270919"/>
            <a:ext cx="6097814" cy="4990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SERIES OF NEXT STEPS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04921" y="197078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on the first steps, breaking down the concepts and skills further.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3547" y="274815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 for common misconceptions and the more difficult stages.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53546" y="35329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through the steps to check students could understand a concept or perform the task to the level required.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2" name="Picture 31" descr="A drawing of a person&#10;&#10;Description automatically generated">
            <a:extLst>
              <a:ext uri="{FF2B5EF4-FFF2-40B4-BE49-F238E27FC236}">
                <a16:creationId xmlns:a16="http://schemas.microsoft.com/office/drawing/2014/main" id="{3281A1AA-D1E9-8F42-BE2E-4ADADF7B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79" y="1030666"/>
            <a:ext cx="2750610" cy="57401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6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INSTRUCTIONAL INPUTS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0876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will need to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each step one by one and then in short sequences before attempting to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whole sequence.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30876" y="342900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the appropriate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Practice and Retrieval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tools to support students in gaining the level of fluency they need.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4" name="Picture 3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1366BF5-BACC-DB45-9F4A-FA81BBE6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003"/>
            <a:ext cx="6255193" cy="509877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747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PRACTICE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20123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easier to sustain high expectations if they become part of a set of routines.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0812" y="280817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Routines need to be rehearsed multiple times before becoming literally routine.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3" name="Picture 22" descr="A drawing of a face&#10;&#10;Description automatically generated">
            <a:extLst>
              <a:ext uri="{FF2B5EF4-FFF2-40B4-BE49-F238E27FC236}">
                <a16:creationId xmlns:a16="http://schemas.microsoft.com/office/drawing/2014/main" id="{C1ECE223-43A4-FA43-B4F6-C64EB590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1" y="1678331"/>
            <a:ext cx="5913867" cy="51970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76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2235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MOST BASIC FIRST STEPS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PRE-REQUISITE KNOWLEDGE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SERIES OF NEXT STEPS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INSTRUCTIONAL INPUTS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PRACTICE TASKS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006" y="4327468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form secure schema, students assimilate new learning with what they already know.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2884" y="5016850"/>
            <a:ext cx="1009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Extent of prior knowledge and limitations of working memory are constraints.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220987" y="5442268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often forms around a logical set of ideas or steps building on each other.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38336" y="5881168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knowledgeable students are, the bigger these steps can be.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F798E5-17A5-E744-899C-5B17D5DC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" y="1099916"/>
            <a:ext cx="1935054" cy="1863506"/>
          </a:xfrm>
          <a:prstGeom prst="rect">
            <a:avLst/>
          </a:prstGeom>
        </p:spPr>
      </p:pic>
      <p:pic>
        <p:nvPicPr>
          <p:cNvPr id="35" name="Picture 3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B10A1AB-2449-804B-86C9-A078E98B7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507" y="1051000"/>
            <a:ext cx="2263795" cy="1852888"/>
          </a:xfrm>
          <a:prstGeom prst="rect">
            <a:avLst/>
          </a:prstGeom>
        </p:spPr>
      </p:pic>
      <p:pic>
        <p:nvPicPr>
          <p:cNvPr id="39" name="Picture 38" descr="A drawing of a person&#10;&#10;Description automatically generated">
            <a:extLst>
              <a:ext uri="{FF2B5EF4-FFF2-40B4-BE49-F238E27FC236}">
                <a16:creationId xmlns:a16="http://schemas.microsoft.com/office/drawing/2014/main" id="{3B5B8D00-0382-C84C-AAB5-E38FAC471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37" y="1138924"/>
            <a:ext cx="897146" cy="1872209"/>
          </a:xfrm>
          <a:prstGeom prst="rect">
            <a:avLst/>
          </a:prstGeom>
        </p:spPr>
      </p:pic>
      <p:pic>
        <p:nvPicPr>
          <p:cNvPr id="41" name="Picture 4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9252A8-799D-7845-888D-4D7CC12FB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327" y="1065540"/>
            <a:ext cx="2273123" cy="1852882"/>
          </a:xfrm>
          <a:prstGeom prst="rect">
            <a:avLst/>
          </a:prstGeom>
        </p:spPr>
      </p:pic>
      <p:pic>
        <p:nvPicPr>
          <p:cNvPr id="45" name="Picture 44" descr="A drawing of a face&#10;&#10;Description automatically generated">
            <a:extLst>
              <a:ext uri="{FF2B5EF4-FFF2-40B4-BE49-F238E27FC236}">
                <a16:creationId xmlns:a16="http://schemas.microsoft.com/office/drawing/2014/main" id="{9F997948-4B38-514C-BBED-3B4CBEDCB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8354" y="1265126"/>
            <a:ext cx="2037862" cy="17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5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59129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KNOWLEDGE DRIVE YOUR PHILOSOPHY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A BROAD RANGE OF KNOWLEDGE FORMS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KNOWLEDGE IN DETAIL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AND MAP THE KNOWLEDGE COHERENTLY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66739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KNOWLEDGE TO BE REMEMBERED, NOT MERELY ENCOUNTERED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CDD2F1-5338-A648-ADD6-9F6E98AD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" y="576241"/>
            <a:ext cx="6385142" cy="62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3" y="3379660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CORE CONCEPTS AND BIG QUESTIONS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3" y="3806825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BIG PICTURE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7" y="420994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SPIRALLING OF CONCEPTS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1" y="4657316"/>
            <a:ext cx="4777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DEEPER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132999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AUTHENTIC CONNECTIONS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FA24C7-0AA3-F847-BD92-DC021FB4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1" y="-112741"/>
            <a:ext cx="5943007" cy="69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BIG PICTURE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CORE CONCEPTS AND BIG QUESTIONS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SPIRALLING OF CONCEPTS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DEEPER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AUTHENTIC CONNECTIONS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006" y="4328761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coherent curriculum weaves learning experiences, knowledge and skills.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1841" y="4751595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form a deep understanding within and between various knowledge domains.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214017" y="5455068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vertical planning so new knowledge builds on secure foundations.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5020" y="5858353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horizontal planning so links between areas of concurrent learning are made deliberately.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F9D518-8D01-7841-A8A2-FEF0F2BD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6" y="1162910"/>
            <a:ext cx="1950159" cy="1779669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391C16-A59C-984E-BC7A-D3752C686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64" y="1001945"/>
            <a:ext cx="1741464" cy="2039706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7E04F1-6158-454E-92E1-059A7EDCB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843" y="1025743"/>
            <a:ext cx="1879335" cy="2025733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214408-2AEA-6A43-986C-104495B2C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9700" y="1185674"/>
            <a:ext cx="1666787" cy="1620487"/>
          </a:xfrm>
          <a:prstGeom prst="rect">
            <a:avLst/>
          </a:prstGeom>
        </p:spPr>
      </p:pic>
      <p:pic>
        <p:nvPicPr>
          <p:cNvPr id="45" name="Picture 44" descr="A picture containing chain, room&#10;&#10;Description automatically generated">
            <a:extLst>
              <a:ext uri="{FF2B5EF4-FFF2-40B4-BE49-F238E27FC236}">
                <a16:creationId xmlns:a16="http://schemas.microsoft.com/office/drawing/2014/main" id="{63435A65-D3E5-8C49-A475-C51414913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829" y="1124592"/>
            <a:ext cx="2276371" cy="19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CORE CONCEPTS AND BIG QUESTIONS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9324" y="201328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Express curriculum goals as a set of big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and fundamental concepts.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7677" y="284071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might include: particles, energy and rate of change in science; chronology and change and continuity in history.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D9060-2429-6948-9A58-C8E3AC0B5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6" y="1162910"/>
            <a:ext cx="5794130" cy="5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BIG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7497" y="200927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Scope out the main areas of learning that will provide the overall structure of knowledge to be covered.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37496" y="313164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units into a sequence that makes sense in terms of conceptual flow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hierarchy of core concepts.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65560" y="426870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example: the broad science topics;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periods of history; range of music genres.</a:t>
            </a:r>
          </a:p>
        </p:txBody>
      </p:sp>
      <p:pic>
        <p:nvPicPr>
          <p:cNvPr id="25" name="Picture 24" descr="A picture containing chain, room&#10;&#10;Description automatically generated">
            <a:extLst>
              <a:ext uri="{FF2B5EF4-FFF2-40B4-BE49-F238E27FC236}">
                <a16:creationId xmlns:a16="http://schemas.microsoft.com/office/drawing/2014/main" id="{1B646871-7D04-A14E-A2F6-088042603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7" y="1174287"/>
            <a:ext cx="6096719" cy="51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4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SPIRALLING OF CONCEPTS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4383" y="198206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Scope out opportunities to space concepts and themes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spiralling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vertically over time.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13817" y="310339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Revisit topics at incremental levels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difficulty.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9CABA4-1C3D-2140-9B60-8751C120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2" y="665023"/>
            <a:ext cx="5278965" cy="61830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24F791-7E1E-6341-BAAE-A2022B34306B}"/>
              </a:ext>
            </a:extLst>
          </p:cNvPr>
          <p:cNvSpPr txBox="1"/>
          <p:nvPr/>
        </p:nvSpPr>
        <p:spPr>
          <a:xfrm>
            <a:off x="6329971" y="387283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can build schema as they mature, integrating prior knowledge with new learning each time a topic comes around.</a:t>
            </a:r>
          </a:p>
        </p:txBody>
      </p:sp>
    </p:spTree>
    <p:extLst>
      <p:ext uri="{BB962C8B-B14F-4D97-AF65-F5344CB8AC3E}">
        <p14:creationId xmlns:p14="http://schemas.microsoft.com/office/powerpoint/2010/main" val="22116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DEEPER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4167" y="179785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the next level of depth; the more specific content of each topic or unit.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08956" y="25880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each unit links to prior knowledge and builds towards units that lie ahead.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30945" y="342724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that you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Pitch It Up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</a:p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Blend Knowledge and Experience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E553BF-6014-BF40-8B41-AB115B84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68" y="765934"/>
            <a:ext cx="5662818" cy="610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AUTHENTIC CONNECTIONS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15725" y="1982450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 to the maps in other areas to see where you can make connections that allow knowledge areas to be mutually reinforcing and enriching.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3142" y="3438322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force artificial links where none exist.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D16978-BA4C-E34D-8407-FD3BCBA6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2" y="1362269"/>
            <a:ext cx="5287087" cy="51402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6463858-0625-F642-A61D-F4E673ACDED6}"/>
              </a:ext>
            </a:extLst>
          </p:cNvPr>
          <p:cNvSpPr txBox="1"/>
          <p:nvPr/>
        </p:nvSpPr>
        <p:spPr>
          <a:xfrm>
            <a:off x="6335960" y="387853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authentic connections between subjects and concepts that arise.</a:t>
            </a:r>
          </a:p>
        </p:txBody>
      </p:sp>
    </p:spTree>
    <p:extLst>
      <p:ext uri="{BB962C8B-B14F-4D97-AF65-F5344CB8AC3E}">
        <p14:creationId xmlns:p14="http://schemas.microsoft.com/office/powerpoint/2010/main" val="31599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MAPPING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BIG PICTURE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CORE CONCEPTS AND BIG QUESTIONS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SPIRALLING OF CONCEPTS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DEEPER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AUTHENTIC CONNECTIONS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09006" y="4328761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coherent curriculum weaves learning experiences, knowledge and skills.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1841" y="4751595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form a deep understanding within and between various knowledge domains.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214017" y="5455068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vertical planning so new knowledge builds on secure foundations.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5020" y="5858353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Requires horizontal planning so links between areas of concurrent learning are made deliberately.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F9D518-8D01-7841-A8A2-FEF0F2BD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6" y="1162910"/>
            <a:ext cx="1950159" cy="1779669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391C16-A59C-984E-BC7A-D3752C686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64" y="1001945"/>
            <a:ext cx="1741464" cy="2039706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7E04F1-6158-454E-92E1-059A7EDCB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843" y="1025743"/>
            <a:ext cx="1879335" cy="2025733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214408-2AEA-6A43-986C-104495B2C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9700" y="1185674"/>
            <a:ext cx="1666787" cy="1620487"/>
          </a:xfrm>
          <a:prstGeom prst="rect">
            <a:avLst/>
          </a:prstGeom>
        </p:spPr>
      </p:pic>
      <p:pic>
        <p:nvPicPr>
          <p:cNvPr id="45" name="Picture 44" descr="A picture containing chain, room&#10;&#10;Description automatically generated">
            <a:extLst>
              <a:ext uri="{FF2B5EF4-FFF2-40B4-BE49-F238E27FC236}">
                <a16:creationId xmlns:a16="http://schemas.microsoft.com/office/drawing/2014/main" id="{63435A65-D3E5-8C49-A475-C51414913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829" y="1124592"/>
            <a:ext cx="2276371" cy="19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2814148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2" y="3379660"/>
            <a:ext cx="4839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LEARNING GOALS THROUGH THE LENS OF EXPERIENCES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2" y="3806825"/>
            <a:ext cx="483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EXPERIENTIAL LEARNING HAS INTRINSIC VALUE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0" y="4683820"/>
            <a:ext cx="4941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CONCEPTUAL UNDERSTANDING IS PREREQUISITE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55766" y="4176818"/>
            <a:ext cx="483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CONCRETE EXPERIENCE IS THE FOUNDATION FOR ABSTRACT IDEAS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7999" y="5046861"/>
            <a:ext cx="466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EXPERIENTAL ELEMENTS INTO THE WIDER FRAMEWORK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25D2E4-CDA5-6143-956B-33C0A9A8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92" y="530556"/>
            <a:ext cx="4725132" cy="60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A BROAD RANGE OF KNOWLEDGE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KNOWLEDGE DRIVE YOUR PHILOSOPHY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KNOWLEDGE IN DETAIL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AND MAP THE KNOWLEDGE COHERENTLY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KNOWLEDGE TO BE REMEMBERED, NOT MERELY ENCOUNTERED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6263" y="4328761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concept of a knowledge-rich curriculum is not tightly defined.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6263" y="4738384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it provides teachers with a useful lens through which to review and construct a curriculum.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224366" y="5463492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Embrace a breadth of knowledge in many forms.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0234" y="5896974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deliberate in planning what students will learn in order to support them constructing rich, extensive schema.</a:t>
            </a:r>
          </a:p>
        </p:txBody>
      </p:sp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D75B663-E2FA-6C4D-8274-CFD8AC1C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31" y="1062783"/>
            <a:ext cx="1679602" cy="1986806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20B8E3-6203-B04D-8E70-1756CF9F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934" y="1088262"/>
            <a:ext cx="1991554" cy="196187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70202-E764-964D-898B-CFD435F42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52" y="1193495"/>
            <a:ext cx="1528548" cy="1856094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8C367F-1541-C648-A492-E6817131E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002" y="1329488"/>
            <a:ext cx="1832498" cy="1479425"/>
          </a:xfrm>
          <a:prstGeom prst="rect">
            <a:avLst/>
          </a:prstGeom>
        </p:spPr>
      </p:pic>
      <p:pic>
        <p:nvPicPr>
          <p:cNvPr id="44" name="Picture 4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4CF6961-B3F3-2240-A080-D0954E866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568" y="1143495"/>
            <a:ext cx="1667344" cy="19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EXPERIENTIAL LEARNING HAS INTRINSIC VALUE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LEARNING GOALS THROUGH THE LENS OF EXPERIENCES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CONCRETE EXPERIENCE IS THE FOUNDATION FOR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IDEAS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IS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PREREQUISITE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EXPERIENTAL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ELEMENTS INTO THE WIDER FRAMEWORK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knowledge has to be developed through experience including anything n that requires physical skill.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8990" y="5032717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Also reading a poem aloud; taking measurements; seeing artefacts in a museum or a play at a theatre; feeling attraction between magnets.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8990" y="5768538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kind of knowledge needs planning like any other. 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49C9AD3-C3F4-3E4E-A7EA-B42EEED1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7" y="1108145"/>
            <a:ext cx="1765245" cy="1941443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1FDD5D3-7EDD-F84E-9A73-DC4B5053C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04" y="1112728"/>
            <a:ext cx="1649589" cy="1932097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AA4B2C-DAF6-844A-8546-4193F5ED9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97" y="1156362"/>
            <a:ext cx="1380890" cy="1782276"/>
          </a:xfrm>
          <a:prstGeom prst="rect">
            <a:avLst/>
          </a:prstGeom>
        </p:spPr>
      </p:pic>
      <p:pic>
        <p:nvPicPr>
          <p:cNvPr id="42" name="Picture 41" descr="A drawing of a face&#10;&#10;Description automatically generated">
            <a:extLst>
              <a:ext uri="{FF2B5EF4-FFF2-40B4-BE49-F238E27FC236}">
                <a16:creationId xmlns:a16="http://schemas.microsoft.com/office/drawing/2014/main" id="{34378414-B7F7-4C4E-84C5-D7643047E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731" y="1038121"/>
            <a:ext cx="1578177" cy="2036909"/>
          </a:xfrm>
          <a:prstGeom prst="rect">
            <a:avLst/>
          </a:prstGeom>
        </p:spPr>
      </p:pic>
      <p:pic>
        <p:nvPicPr>
          <p:cNvPr id="44" name="Picture 43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84A9EF83-32B0-5A4D-89CD-68AF482F6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1519" y="1145894"/>
            <a:ext cx="1314989" cy="19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LEARNING GOALS THROUGH THE LENS OF EXPERIENCES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9157" y="201495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where students will need to have hands-on experiences in order to develop a secure schema.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5571" y="312295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Think about the assumptions you make about experiences they would ideally have had.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D65A7E5-5BEA-8746-99C0-17156D2D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4" y="1118192"/>
            <a:ext cx="5228020" cy="57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EXPERIENTIAL LEARNING HAS INTRINSIC VALUE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1174" y="2004974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hands-on experiences are part of the curriculum on their own terms?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aspects of performance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oracy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visits to specific places, practical activities in science or technology.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53547" y="379007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is the experience of performing the task a learning goal in itself? </a:t>
            </a:r>
          </a:p>
        </p:txBody>
      </p:sp>
      <p:pic>
        <p:nvPicPr>
          <p:cNvPr id="2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2C95661-7811-BE4A-9395-180A5D7E9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6" y="1114617"/>
            <a:ext cx="4903595" cy="57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2799" y="231782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Highlight areas where hands-on experience is a pre-requisite for deeper conceptual understanding.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24F791-7E1E-6341-BAAE-A2022B34306B}"/>
              </a:ext>
            </a:extLst>
          </p:cNvPr>
          <p:cNvSpPr txBox="1"/>
          <p:nvPr/>
        </p:nvSpPr>
        <p:spPr>
          <a:xfrm>
            <a:off x="6344627" y="3373120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using manipulatives such as Cuisenaire rods in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maths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handling artefacts or materials or living things in order to appreciate their physical properties.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CONCRETE EXPERIENCE IS THE FOUNDATION FOR ABSTRACT IDEAS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56E873-A99F-2045-8A20-8395C722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009050"/>
            <a:ext cx="4462324" cy="57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CONCEPTUAL </a:t>
            </a: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IS PREREQUISITE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3929" y="20726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might it be better for students to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acquire a level of foundational knowledge prior to engaging in experiential learning?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61515" y="3180624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learning the terminology and underlying model for a science experiment before attempting it; studying a play before seeing a live performance of it.</a:t>
            </a:r>
          </a:p>
        </p:txBody>
      </p:sp>
      <p:pic>
        <p:nvPicPr>
          <p:cNvPr id="37" name="Picture 36" descr="A drawing of a face&#10;&#10;Description automatically generated">
            <a:extLst>
              <a:ext uri="{FF2B5EF4-FFF2-40B4-BE49-F238E27FC236}">
                <a16:creationId xmlns:a16="http://schemas.microsoft.com/office/drawing/2014/main" id="{E1B6CF28-D651-2E4C-8216-ABA19228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63" y="770613"/>
            <a:ext cx="4716447" cy="60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EXPERIENTAL ELEMENTS INTO THE WIDER FRAMEWORK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3929" y="202977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these three categories of experiential learning in mind, map them into your wider curriculum plan in the appropriate place.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26887" y="318349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 them into schemes of learning,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ensuring they become entitlements for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students.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28" name="Picture 27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F20826DF-D1BB-A94F-8CAE-D8426D6B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2" y="897697"/>
            <a:ext cx="4117118" cy="59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EXPERIENTIAL LEARNING HAS INTRINSIC VALUE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LEARNING GOALS THROUGH THE LENS OF EXPERIENCES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CONCRETE EXPERIENCE IS THE FOUNDATION FOR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IDEAS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WHERE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CONCEPTUAL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IS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PREREQUISITE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EXPERIENTAL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ELEMENTS INTO THE WIDER FRAMEWORK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knowledge has to be developed through experience including anything n that requires physical skill.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8990" y="5032717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Also reading a poem aloud; taking measurements; seeing artefacts in a museum or a play at a theatre; feeling attraction between magnets.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8990" y="5768538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kind of knowledge needs planning like any other. 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49C9AD3-C3F4-3E4E-A7EA-B42EEED1D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7" y="1108145"/>
            <a:ext cx="1765245" cy="1941443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1FDD5D3-7EDD-F84E-9A73-DC4B5053C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04" y="1112728"/>
            <a:ext cx="1649589" cy="1932097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AA4B2C-DAF6-844A-8546-4193F5ED9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97" y="1156362"/>
            <a:ext cx="1380890" cy="1782276"/>
          </a:xfrm>
          <a:prstGeom prst="rect">
            <a:avLst/>
          </a:prstGeom>
        </p:spPr>
      </p:pic>
      <p:pic>
        <p:nvPicPr>
          <p:cNvPr id="42" name="Picture 41" descr="A drawing of a face&#10;&#10;Description automatically generated">
            <a:extLst>
              <a:ext uri="{FF2B5EF4-FFF2-40B4-BE49-F238E27FC236}">
                <a16:creationId xmlns:a16="http://schemas.microsoft.com/office/drawing/2014/main" id="{34378414-B7F7-4C4E-84C5-D7643047E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731" y="1038121"/>
            <a:ext cx="1578177" cy="2036909"/>
          </a:xfrm>
          <a:prstGeom prst="rect">
            <a:avLst/>
          </a:prstGeom>
        </p:spPr>
      </p:pic>
      <p:pic>
        <p:nvPicPr>
          <p:cNvPr id="44" name="Picture 43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84A9EF83-32B0-5A4D-89CD-68AF482F6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1519" y="1145894"/>
            <a:ext cx="1314989" cy="19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3479926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2" y="3379660"/>
            <a:ext cx="4839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 FOR DEPTH BEFORE SPEED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2" y="3806825"/>
            <a:ext cx="483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 SOPHISTICATION, ACCURACY AND PRECISION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0" y="4683820"/>
            <a:ext cx="4941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ELIMINATE MEDIOCRITY — e.g. LOW-LEVEL TASKS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3737" y="4266114"/>
            <a:ext cx="4833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THE MORE DEMANDING CURRICULUM OPTIONS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1951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INTENSITY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picture containing device&#10;&#10;Description automatically generated">
            <a:extLst>
              <a:ext uri="{FF2B5EF4-FFF2-40B4-BE49-F238E27FC236}">
                <a16:creationId xmlns:a16="http://schemas.microsoft.com/office/drawing/2014/main" id="{27EBBAC8-ABBE-0C47-87CC-28CACF952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50" y="1227570"/>
            <a:ext cx="5585256" cy="56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1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 SOPHISTICATION, ACCURACY AND PRECISION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 FOR DEPTH BEFORE SPEED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THE MORE DEMANDING CURRICULUM OPTIONS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ELIMINATE MEDIOCRITY —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LOW-LEVEL TASKS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INTENSITY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 expectations of the standards students should reach are vital. If you don’t expect students to reach a certain standard, they probably won’t.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8990" y="5035272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Pitching it up entails exploring all the possible opportunities for taking a more challenging path.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26323" y="5757818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Eliminate low-level tasks and balance challenge with the need for practice and consolidation.</a:t>
            </a: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683B96E1-E25D-254F-86B2-EDB254F9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5" y="1214560"/>
            <a:ext cx="1811808" cy="18302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28D44E-C1C8-5A4C-A4E0-8A292F0C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049" y="1184930"/>
            <a:ext cx="2088014" cy="1797928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80B81-818D-3A4B-AD50-761D6B7CD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377" y="1141484"/>
            <a:ext cx="1238951" cy="1871005"/>
          </a:xfrm>
          <a:prstGeom prst="rect">
            <a:avLst/>
          </a:prstGeom>
        </p:spPr>
      </p:pic>
      <p:pic>
        <p:nvPicPr>
          <p:cNvPr id="40" name="Picture 3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9F89B1A-6B69-B149-9CC6-5AAC921A4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027" y="1228584"/>
            <a:ext cx="1646841" cy="1797928"/>
          </a:xfrm>
          <a:prstGeom prst="rect">
            <a:avLst/>
          </a:prstGeom>
        </p:spPr>
      </p:pic>
      <p:pic>
        <p:nvPicPr>
          <p:cNvPr id="43" name="Picture 4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3D3AF89-093C-4846-A926-E986D2CD4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4463" y="1239752"/>
            <a:ext cx="1982241" cy="17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KNOWLEDGE DRIVE YOUR PHILOSOPHY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6846" y="199697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 is empowering, unlocking doors, a foundation for achieving success,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 and being creative.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75854" y="311126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more children know, the more they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learn.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F67B67-3A4D-E44A-B9D5-6265543233C8}"/>
              </a:ext>
            </a:extLst>
          </p:cNvPr>
          <p:cNvSpPr txBox="1"/>
          <p:nvPr/>
        </p:nvSpPr>
        <p:spPr>
          <a:xfrm>
            <a:off x="6383333" y="388070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challenge is to identify which areas of knowledge to focus on.</a:t>
            </a:r>
          </a:p>
        </p:txBody>
      </p:sp>
      <p:pic>
        <p:nvPicPr>
          <p:cNvPr id="2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2AE1C1D-CE7A-BD4E-B62B-DDB723E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02" y="1062782"/>
            <a:ext cx="4899151" cy="57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 FOR DEPTH BEFORE SPEED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6674" y="199827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students a wider range of problems to explore within a topic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48516" y="279505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 for deeper levels of analysis or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sophistication in writing or providing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explanations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4" name="Picture 23" descr="A picture containing device&#10;&#10;Description automatically generated">
            <a:extLst>
              <a:ext uri="{FF2B5EF4-FFF2-40B4-BE49-F238E27FC236}">
                <a16:creationId xmlns:a16="http://schemas.microsoft.com/office/drawing/2014/main" id="{4B84CF76-8BEB-8948-AF6B-A4717D91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5" y="1724882"/>
            <a:ext cx="5092958" cy="51448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85F7152-E922-E845-B4C1-A5F0C27F07B7}"/>
              </a:ext>
            </a:extLst>
          </p:cNvPr>
          <p:cNvSpPr txBox="1"/>
          <p:nvPr/>
        </p:nvSpPr>
        <p:spPr>
          <a:xfrm>
            <a:off x="6348516" y="395035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knowledge to unfamiliar scenarios to test depth of understanding.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4BE853-E73E-0A4E-B2D1-FB9D4119B380}"/>
              </a:ext>
            </a:extLst>
          </p:cNvPr>
          <p:cNvSpPr txBox="1"/>
          <p:nvPr/>
        </p:nvSpPr>
        <p:spPr>
          <a:xfrm>
            <a:off x="6344656" y="476710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Speed can be useful in developing fluency but aim for depth first.</a:t>
            </a:r>
          </a:p>
        </p:txBody>
      </p:sp>
    </p:spTree>
    <p:extLst>
      <p:ext uri="{BB962C8B-B14F-4D97-AF65-F5344CB8AC3E}">
        <p14:creationId xmlns:p14="http://schemas.microsoft.com/office/powerpoint/2010/main" val="9192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71175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 SOPHISTICATION, ACCURACY AND PRECISION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3223" y="205874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 students produce higher level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accuracy and precision.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34027" y="2841422"/>
            <a:ext cx="5550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Insist on: correct formal terminology;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expressing ideas in a focused logical manner; appropriate formal speech codes; drawing graphs and diagrams with precision; saying words with an authentic accent.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E6036B-79A7-E547-B165-64292F34F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22" y="1188183"/>
            <a:ext cx="5946713" cy="51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1439" y="206928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for a more challenging option instead of a more accessible one.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24F791-7E1E-6341-BAAE-A2022B34306B}"/>
              </a:ext>
            </a:extLst>
          </p:cNvPr>
          <p:cNvSpPr txBox="1"/>
          <p:nvPr/>
        </p:nvSpPr>
        <p:spPr>
          <a:xfrm>
            <a:off x="6346969" y="281132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do not learn to read difficult texts if they don’t get the chance.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THE MORE DEMANDING CURRICULUM OPTIONS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96E218-D897-4946-B7BE-34682A01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65" y="890937"/>
            <a:ext cx="3729771" cy="56325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1E50719-47A5-DE46-8847-CBABE95DA201}"/>
              </a:ext>
            </a:extLst>
          </p:cNvPr>
          <p:cNvSpPr txBox="1"/>
          <p:nvPr/>
        </p:nvSpPr>
        <p:spPr>
          <a:xfrm>
            <a:off x="6330919" y="362109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confidence but if, at any point, a more demanding option would be within reach, make that choice.</a:t>
            </a:r>
          </a:p>
        </p:txBody>
      </p:sp>
    </p:spTree>
    <p:extLst>
      <p:ext uri="{BB962C8B-B14F-4D97-AF65-F5344CB8AC3E}">
        <p14:creationId xmlns:p14="http://schemas.microsoft.com/office/powerpoint/2010/main" val="17285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ELIMINATE MEDIOCRITY — </a:t>
            </a:r>
          </a:p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LOW-LEVEL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4427" y="2076021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your tasks require students to think hard;  to engage in generative recall of foundational knowledge, consciously making connections with prior knowledge to solve problems?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27883" y="386112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tasks be easily done without much recall or cognitive processing? If so, ditch them. 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E98901E-5937-4344-ABC9-7A6B0ED2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269" y="1406205"/>
            <a:ext cx="4668025" cy="50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INTENSITY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0255" y="197623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 deeper levels of learning be achieved by increasing the intensity of the processes in hand?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7765" y="3124412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the rate of completion of questions; the level of focus and intensity in carrying out a practical task; the number of repetitions in a routine with knowledge retrieval or practice on an instrument.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23" name="Picture 2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9AD7441-18CF-954D-ADA4-45961BB4F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7" y="2072998"/>
            <a:ext cx="5275565" cy="4785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556982-8743-B44A-B214-3889AE2EBC74}"/>
              </a:ext>
            </a:extLst>
          </p:cNvPr>
          <p:cNvSpPr txBox="1"/>
          <p:nvPr/>
        </p:nvSpPr>
        <p:spPr>
          <a:xfrm>
            <a:off x="6353547" y="4949701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more difficult but more intense.</a:t>
            </a:r>
          </a:p>
        </p:txBody>
      </p:sp>
    </p:spTree>
    <p:extLst>
      <p:ext uri="{BB962C8B-B14F-4D97-AF65-F5344CB8AC3E}">
        <p14:creationId xmlns:p14="http://schemas.microsoft.com/office/powerpoint/2010/main" val="19317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 SOPHISTICATION, ACCURACY AND PRECISION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 FOR DEPTH BEFORE SPEED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THE MORE DEMANDING CURRICULUM OPTIONS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ELIMINATE MEDIOCRITY —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LOW-LEVEL TASKS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THE INTENSITY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 expectations of the standards students should reach are vital. If you don’t expect students to reach a certain standard, they probably won’t.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8990" y="5035272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Pitching it up entails exploring all the possible opportunities for taking a more challenging path.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26323" y="5757818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Eliminate low-level tasks and balance challenge with the need for practice and consolidation.</a:t>
            </a: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683B96E1-E25D-254F-86B2-EDB254F9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5" y="1214560"/>
            <a:ext cx="1811808" cy="18302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28D44E-C1C8-5A4C-A4E0-8A292F0C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049" y="1184930"/>
            <a:ext cx="2088014" cy="1797928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80B81-818D-3A4B-AD50-761D6B7CD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377" y="1141484"/>
            <a:ext cx="1238951" cy="1871005"/>
          </a:xfrm>
          <a:prstGeom prst="rect">
            <a:avLst/>
          </a:prstGeom>
        </p:spPr>
      </p:pic>
      <p:pic>
        <p:nvPicPr>
          <p:cNvPr id="40" name="Picture 3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9F89B1A-6B69-B149-9CC6-5AAC921A4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027" y="1228584"/>
            <a:ext cx="1646841" cy="1797928"/>
          </a:xfrm>
          <a:prstGeom prst="rect">
            <a:avLst/>
          </a:prstGeom>
        </p:spPr>
      </p:pic>
      <p:pic>
        <p:nvPicPr>
          <p:cNvPr id="43" name="Picture 4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3D3AF89-093C-4846-A926-E986D2CD4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4463" y="1239752"/>
            <a:ext cx="1982241" cy="17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4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</a:t>
            </a:r>
          </a:p>
          <a:p>
            <a:r>
              <a:rPr lang="en-US" sz="39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  <a:endParaRPr lang="en-US" sz="39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3420898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2" y="3379660"/>
            <a:ext cx="4839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READING CENTRAL TO YOUR PLANNING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0682" y="3806825"/>
            <a:ext cx="483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KEY VOCABULARY, PHRASES AND WRITING STEMS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0850" y="4683820"/>
            <a:ext cx="4941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COMPREHENSION ACTIVITIES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63737" y="4266114"/>
            <a:ext cx="4833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READING RESOURCES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1951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TOWARDS INDEPENDENT READING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C05C4952-3C0E-B54E-854D-F41ED971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75" y="800335"/>
            <a:ext cx="6528216" cy="55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82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KEY VOCABULARY, PHRASES AND WRITING 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READING CENTRAL TO YOUR PLANNING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READING 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COMPREHENSION ACTIVITIES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TOWARDS INDEPENDENT READING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9881" y="4295140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Improving students’ reading confidence is central to the curriculum.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1605" y="5140211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how students’ fluency in reading and their subject knowledge can be mutually reinforcing.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1605" y="5876033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appropriate reading material and embed reading in lesson routines.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DD8A77-C5E8-6345-9DED-A01EA171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4" y="1224883"/>
            <a:ext cx="1197131" cy="1817074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28C75F6D-DA95-1D43-BC3C-E212C8B2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655" y="1098550"/>
            <a:ext cx="2289895" cy="1943634"/>
          </a:xfrm>
          <a:prstGeom prst="rect">
            <a:avLst/>
          </a:prstGeom>
        </p:spPr>
      </p:pic>
      <p:pic>
        <p:nvPicPr>
          <p:cNvPr id="38" name="Picture 3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3A15F04-3022-3B40-BCFF-5769AA760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674" y="1119774"/>
            <a:ext cx="1551339" cy="1838739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F454B6-D670-EA43-A2C3-87A7973E3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991" y="1009903"/>
            <a:ext cx="2279650" cy="2039686"/>
          </a:xfrm>
          <a:prstGeom prst="rect">
            <a:avLst/>
          </a:prstGeom>
        </p:spPr>
      </p:pic>
      <p:pic>
        <p:nvPicPr>
          <p:cNvPr id="44" name="Picture 43" descr="A close up of a clock&#10;&#10;Description automatically generated">
            <a:extLst>
              <a:ext uri="{FF2B5EF4-FFF2-40B4-BE49-F238E27FC236}">
                <a16:creationId xmlns:a16="http://schemas.microsoft.com/office/drawing/2014/main" id="{4F7525FD-1A94-BC4A-889E-8E1EAB356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588" y="1082013"/>
            <a:ext cx="1381874" cy="17991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34ABC2-FC14-D547-8E5E-962A5A6A09C0}"/>
              </a:ext>
            </a:extLst>
          </p:cNvPr>
          <p:cNvSpPr txBox="1"/>
          <p:nvPr/>
        </p:nvSpPr>
        <p:spPr>
          <a:xfrm>
            <a:off x="2216263" y="4756772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 teachers have a role to play through their curriculum planning. </a:t>
            </a:r>
          </a:p>
        </p:txBody>
      </p:sp>
    </p:spTree>
    <p:extLst>
      <p:ext uri="{BB962C8B-B14F-4D97-AF65-F5344CB8AC3E}">
        <p14:creationId xmlns:p14="http://schemas.microsoft.com/office/powerpoint/2010/main" val="14349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READING CENTRAL TO YOUR PLANNING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5963" y="2059223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Integrate reading into your planning from the beginning.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5600" y="281042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students’ capacity to read scientific texts goes alongside the science concepts </a:t>
            </a:r>
          </a:p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themselves.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5F7152-E922-E845-B4C1-A5F0C27F07B7}"/>
              </a:ext>
            </a:extLst>
          </p:cNvPr>
          <p:cNvSpPr txBox="1"/>
          <p:nvPr/>
        </p:nvSpPr>
        <p:spPr>
          <a:xfrm>
            <a:off x="6350229" y="390277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Locate opportunities for students to learn about the topics you cover through reading about them.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D71329-5E7C-8C47-A90B-9C2DFD33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82" y="1224882"/>
            <a:ext cx="3721218" cy="56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A BROAD RANGE OF KNOWLEDGE FORMS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2069" y="197636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all of the knowledge you think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important: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55075" y="277075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Declarative: What key facts should all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children know?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AC1EED-314A-5C4E-9B77-1059D2E05E6D}"/>
              </a:ext>
            </a:extLst>
          </p:cNvPr>
          <p:cNvSpPr txBox="1"/>
          <p:nvPr/>
        </p:nvSpPr>
        <p:spPr>
          <a:xfrm>
            <a:off x="6355075" y="356715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Procedural: What things should all children be able to do?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A67550-547D-1B4B-B7A9-15065BDF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" y="1027333"/>
            <a:ext cx="5927227" cy="58389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69850" y="435810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Experiential: What knowledge can only be gained first-hand?</a:t>
            </a:r>
          </a:p>
        </p:txBody>
      </p:sp>
    </p:spTree>
    <p:extLst>
      <p:ext uri="{BB962C8B-B14F-4D97-AF65-F5344CB8AC3E}">
        <p14:creationId xmlns:p14="http://schemas.microsoft.com/office/powerpoint/2010/main" val="18294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4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KEY VOCABULARY, PHRASES AND WRITING 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3103" y="201004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all words and phrases needed to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 a text ­— as explicitly as possible.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30720" y="313969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common terminology, writing stems for paragraphs and phrases for linking ideas.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15D8EECB-6F2E-6D4C-86C9-0355E767F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37" y="1111249"/>
            <a:ext cx="6138374" cy="52101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4B8A5B-28E4-1349-822A-5BA9A2D14CE8}"/>
              </a:ext>
            </a:extLst>
          </p:cNvPr>
          <p:cNvSpPr txBox="1"/>
          <p:nvPr/>
        </p:nvSpPr>
        <p:spPr>
          <a:xfrm>
            <a:off x="6353547" y="428136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 on a tight list to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rather than a comprehensive list.</a:t>
            </a:r>
          </a:p>
        </p:txBody>
      </p:sp>
    </p:spTree>
    <p:extLst>
      <p:ext uri="{BB962C8B-B14F-4D97-AF65-F5344CB8AC3E}">
        <p14:creationId xmlns:p14="http://schemas.microsoft.com/office/powerpoint/2010/main" val="4581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0662" y="198728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texts for students to read about the topic in hand, setting aside the time to do the reading in lessons.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24F791-7E1E-6341-BAAE-A2022B34306B}"/>
              </a:ext>
            </a:extLst>
          </p:cNvPr>
          <p:cNvSpPr txBox="1"/>
          <p:nvPr/>
        </p:nvSpPr>
        <p:spPr>
          <a:xfrm>
            <a:off x="6334393" y="311084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 text to the vocab lists so that students encounter the words and phrases in context.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READING RESOURCES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50719-47A5-DE46-8847-CBABE95DA201}"/>
              </a:ext>
            </a:extLst>
          </p:cNvPr>
          <p:cNvSpPr txBox="1"/>
          <p:nvPr/>
        </p:nvSpPr>
        <p:spPr>
          <a:xfrm>
            <a:off x="6337940" y="421884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to get a balance of challenge and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accessibility.</a:t>
            </a:r>
          </a:p>
        </p:txBody>
      </p:sp>
      <p:pic>
        <p:nvPicPr>
          <p:cNvPr id="28" name="Picture 2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F701851-C8BF-D147-8C58-B647201A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198120"/>
            <a:ext cx="4546850" cy="53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765934"/>
            <a:ext cx="6096000" cy="609206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COMPREHENSION ACTIVITIES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5810" y="1995086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students’ capacity to decode and say words with confidence.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19760" y="2764527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them in comprehension activities:  comprehension questions;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summarising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key points; re-phrasing in their own words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verbally or in writing; applying the content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problem-solving.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5BC1339-B82E-B846-9FAE-45FD8598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9" y="744536"/>
            <a:ext cx="5596526" cy="61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549682"/>
            <a:ext cx="6078426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TOWARDS INDEPENDENT READING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3236" y="201638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Students’ goal is to be able to read relevant texts independently as part of their overall learning journey.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5001" y="313287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reading tasks to be completed as part of students’ study time.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556982-8743-B44A-B214-3889AE2EBC74}"/>
              </a:ext>
            </a:extLst>
          </p:cNvPr>
          <p:cNvSpPr txBox="1"/>
          <p:nvPr/>
        </p:nvSpPr>
        <p:spPr>
          <a:xfrm>
            <a:off x="6335001" y="392615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 include retrieval practice, comprehension tasks or structured discussions. </a:t>
            </a:r>
          </a:p>
        </p:txBody>
      </p:sp>
      <p:pic>
        <p:nvPicPr>
          <p:cNvPr id="28" name="Picture 27" descr="A close up of a clock&#10;&#10;Description automatically generated">
            <a:extLst>
              <a:ext uri="{FF2B5EF4-FFF2-40B4-BE49-F238E27FC236}">
                <a16:creationId xmlns:a16="http://schemas.microsoft.com/office/drawing/2014/main" id="{63BB54A8-8168-B942-94A6-2080942A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38" y="1023938"/>
            <a:ext cx="4298407" cy="55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KEY VOCABULARY, PHRASES AND WRITING 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READING CENTRAL TO YOUR PLANNING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READING RESOURCES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COMPREHENSION ACTIVITIES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TOWARDS INDEPENDENT READING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199881" y="4295140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Improving students’ reading confidence is central to the curriculum.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1605" y="5140211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Examine how students’ fluency in reading and their subject knowledge can be mutually reinforcing.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1605" y="5876033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 appropriate reading material and embed reading in lesson routines.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DD8A77-C5E8-6345-9DED-A01EA171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4" y="1224883"/>
            <a:ext cx="1197131" cy="1817074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28C75F6D-DA95-1D43-BC3C-E212C8B2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655" y="1098550"/>
            <a:ext cx="2289895" cy="1943634"/>
          </a:xfrm>
          <a:prstGeom prst="rect">
            <a:avLst/>
          </a:prstGeom>
        </p:spPr>
      </p:pic>
      <p:pic>
        <p:nvPicPr>
          <p:cNvPr id="38" name="Picture 3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3A15F04-3022-3B40-BCFF-5769AA760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674" y="1119774"/>
            <a:ext cx="1551339" cy="1838739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F454B6-D670-EA43-A2C3-87A7973E3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991" y="1009903"/>
            <a:ext cx="2279650" cy="2039686"/>
          </a:xfrm>
          <a:prstGeom prst="rect">
            <a:avLst/>
          </a:prstGeom>
        </p:spPr>
      </p:pic>
      <p:pic>
        <p:nvPicPr>
          <p:cNvPr id="44" name="Picture 43" descr="A close up of a clock&#10;&#10;Description automatically generated">
            <a:extLst>
              <a:ext uri="{FF2B5EF4-FFF2-40B4-BE49-F238E27FC236}">
                <a16:creationId xmlns:a16="http://schemas.microsoft.com/office/drawing/2014/main" id="{4F7525FD-1A94-BC4A-889E-8E1EAB356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588" y="1082013"/>
            <a:ext cx="1381874" cy="17991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34ABC2-FC14-D547-8E5E-962A5A6A09C0}"/>
              </a:ext>
            </a:extLst>
          </p:cNvPr>
          <p:cNvSpPr txBox="1"/>
          <p:nvPr/>
        </p:nvSpPr>
        <p:spPr>
          <a:xfrm>
            <a:off x="2216263" y="4756772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 teachers have a role to play through their curriculum planning. </a:t>
            </a:r>
          </a:p>
        </p:txBody>
      </p:sp>
    </p:spTree>
    <p:extLst>
      <p:ext uri="{BB962C8B-B14F-4D97-AF65-F5344CB8AC3E}">
        <p14:creationId xmlns:p14="http://schemas.microsoft.com/office/powerpoint/2010/main" val="1055576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59464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3332620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2" y="3379660"/>
            <a:ext cx="4839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STAGES OF DIFFICULTY IN A TOPIC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7035" y="3737807"/>
            <a:ext cx="4839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ASSEMBLE QUESTIONS TO SUPPORT PRACTICE AT EACH LEVEL OF DIFFICULTY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4332" y="4642581"/>
            <a:ext cx="4941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OPEN TASKS THAT ALLOW RESPONSES AT A RANGE OF LEVELS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76444" y="4210813"/>
            <a:ext cx="4833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PRODUCE TIERED QUESTION SETS THAT STEP UP THROUGH THE LEVELS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1951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‘WHAT NEXT’ ROUTINES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8" name="Picture 3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83540FA-EC79-0740-8E58-095F98F84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57" y="1121765"/>
            <a:ext cx="6507494" cy="57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ASSEMBLE QUESTIONS TO SUPPORT PRACTICE AT EACH LEVEL OF DIFFICULTY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STAGES OF DIFFICULTY IN A TOPIC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PRODUCE TIERED QUESTION SETS THAT STEP UP THROUGH THE LEVELS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OPEN TASKS THAT ALLOW RESPONSES AT A RANGE OF LEVELS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‘WHAT NEXT’ ROUTINES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have common challenging goals in mind for all students but they will not all progress in the same way.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26323" y="5056509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students appropriate levels of practice without lowering longer-term expectations.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26323" y="5805670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 challenges and problems sets so all students can progress through the steps in different ways whilst keeping longer-term goals in mind.</a:t>
            </a:r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770A75A-9F5F-2148-818A-F5DB3044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1" y="997887"/>
            <a:ext cx="2326573" cy="2050831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6999FC1C-C173-0B49-8B0B-DC8090BD3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988" y="1188971"/>
            <a:ext cx="1345623" cy="1736759"/>
          </a:xfrm>
          <a:prstGeom prst="rect">
            <a:avLst/>
          </a:prstGeom>
        </p:spPr>
      </p:pic>
      <p:pic>
        <p:nvPicPr>
          <p:cNvPr id="37" name="Picture 36" descr="A picture containing toy&#10;&#10;Description automatically generated">
            <a:extLst>
              <a:ext uri="{FF2B5EF4-FFF2-40B4-BE49-F238E27FC236}">
                <a16:creationId xmlns:a16="http://schemas.microsoft.com/office/drawing/2014/main" id="{79116857-5708-8441-84D2-193B10A90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05" y="1028699"/>
            <a:ext cx="2296347" cy="2027191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1B7548DE-AE29-0C43-903B-7A2181A00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918" y="1118544"/>
            <a:ext cx="1892302" cy="1934570"/>
          </a:xfrm>
          <a:prstGeom prst="rect">
            <a:avLst/>
          </a:prstGeom>
        </p:spPr>
      </p:pic>
      <p:pic>
        <p:nvPicPr>
          <p:cNvPr id="43" name="Picture 4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AB9AB25-A1CA-F442-BD05-5E21E873C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448" y="1080328"/>
            <a:ext cx="1660525" cy="19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STAGES OF DIFFICULTY IN A TOPIC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19097" y="2013284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the stages in the hierarchy of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difficulty as students progress through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topic.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5F7152-E922-E845-B4C1-A5F0C27F07B7}"/>
              </a:ext>
            </a:extLst>
          </p:cNvPr>
          <p:cNvSpPr txBox="1"/>
          <p:nvPr/>
        </p:nvSpPr>
        <p:spPr>
          <a:xfrm>
            <a:off x="6330817" y="313691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could be: depth of knowledge or level of proficiency; the specific question-types that they should be able to answer.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4BE853-E73E-0A4E-B2D1-FB9D4119B380}"/>
              </a:ext>
            </a:extLst>
          </p:cNvPr>
          <p:cNvSpPr txBox="1"/>
          <p:nvPr/>
        </p:nvSpPr>
        <p:spPr>
          <a:xfrm>
            <a:off x="6330817" y="426055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Reference exemplar material to illustrate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stages.</a:t>
            </a:r>
          </a:p>
        </p:txBody>
      </p:sp>
      <p:pic>
        <p:nvPicPr>
          <p:cNvPr id="39" name="Picture 3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054AF1-65C7-CF46-A4EA-BF163675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57" y="1462138"/>
            <a:ext cx="6121357" cy="53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ASSEMBLE QUESTIONS TO SUPPORT PRACTICE AT EACH LEVEL OF DIFFICULTY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3867" y="208732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Gather questions or tasks that provide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practice in a very specific aspect of the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43866" y="318935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develop fluency, give students repeated opportunities to succeed at each level.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4C0A31F2-D7D0-F849-B5CB-FDBACCAC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241222"/>
            <a:ext cx="4024355" cy="51941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1ACA5FC-C5B5-3644-BB32-ACC5AD001F4C}"/>
              </a:ext>
            </a:extLst>
          </p:cNvPr>
          <p:cNvSpPr txBox="1"/>
          <p:nvPr/>
        </p:nvSpPr>
        <p:spPr>
          <a:xfrm>
            <a:off x="6358896" y="401582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 the least confident students enough questions to continue their practice.</a:t>
            </a:r>
          </a:p>
        </p:txBody>
      </p:sp>
    </p:spTree>
    <p:extLst>
      <p:ext uri="{BB962C8B-B14F-4D97-AF65-F5344CB8AC3E}">
        <p14:creationId xmlns:p14="http://schemas.microsoft.com/office/powerpoint/2010/main" val="24761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KNOWLEDGE IN DETAIL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53547" y="201586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what students should know in as much detail as is possible, appropriate for their stage of learning: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64351" y="3133021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What, exactly, should every child know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about the Romans?  Of Mice and Men? 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Sound and light?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90EDD9-84A1-4644-89DE-526FE476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57490"/>
            <a:ext cx="4694538" cy="57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48830" y="2086032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 sets of questions that take several questions from each of the tiers starting with the easiest, moving up to the most difficult.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24F791-7E1E-6341-BAAE-A2022B34306B}"/>
              </a:ext>
            </a:extLst>
          </p:cNvPr>
          <p:cNvSpPr txBox="1"/>
          <p:nvPr/>
        </p:nvSpPr>
        <p:spPr>
          <a:xfrm>
            <a:off x="6329166" y="3543768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Include enough questions at each level to support practice.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PRODUCE TIERED QUESTION SETS THAT STEP UP THROUGH THE LEVELS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50719-47A5-DE46-8847-CBABE95DA201}"/>
              </a:ext>
            </a:extLst>
          </p:cNvPr>
          <p:cNvSpPr txBox="1"/>
          <p:nvPr/>
        </p:nvSpPr>
        <p:spPr>
          <a:xfrm>
            <a:off x="6342510" y="4399104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the hardest questions a genuine stretch for your highest attaining students.</a:t>
            </a:r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AA2E79BA-AE90-2849-86D6-B66E4C4B4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599" y="759175"/>
            <a:ext cx="6119326" cy="60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765934"/>
            <a:ext cx="6096000" cy="609206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OPEN TASKS THAT ALLOW RESPONSES AT A RANGE OF LEVELS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15942" y="2012455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tasks that allow students to produce responses to varying levels of depth and sophistication with the same stimulus.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53547" y="3501377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Set the Standards 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supported by exemplar material.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E17DD47-2DB7-384D-B27E-A96297D3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320919"/>
            <a:ext cx="5416101" cy="55370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385C53-9F1A-504D-9848-F8BBB99CEA21}"/>
              </a:ext>
            </a:extLst>
          </p:cNvPr>
          <p:cNvSpPr txBox="1"/>
          <p:nvPr/>
        </p:nvSpPr>
        <p:spPr>
          <a:xfrm>
            <a:off x="6336851" y="4309877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certain every student can achieve within the task and every student will be challenged.</a:t>
            </a:r>
          </a:p>
        </p:txBody>
      </p:sp>
    </p:spTree>
    <p:extLst>
      <p:ext uri="{BB962C8B-B14F-4D97-AF65-F5344CB8AC3E}">
        <p14:creationId xmlns:p14="http://schemas.microsoft.com/office/powerpoint/2010/main" val="3685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5100" y="613807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‘WHAT NEXT’ ROUTINES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4052" y="196806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Rehearse routines students should follow when they are ready to move up to the next level of difficulty: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27133" y="309222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answers; demonstrate fluency;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self-directed review of work against the agreed success criteria.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556982-8743-B44A-B214-3889AE2EBC74}"/>
              </a:ext>
            </a:extLst>
          </p:cNvPr>
          <p:cNvSpPr txBox="1"/>
          <p:nvPr/>
        </p:nvSpPr>
        <p:spPr>
          <a:xfrm>
            <a:off x="6324051" y="4183515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Ideally students are never waiting having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finished or having got stuck; they will know what to do next.</a:t>
            </a:r>
          </a:p>
        </p:txBody>
      </p:sp>
      <p:pic>
        <p:nvPicPr>
          <p:cNvPr id="38" name="Picture 3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2C44315-3B5A-9041-AE9A-195D24B68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59" y="1017203"/>
            <a:ext cx="4822832" cy="55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ASSEMBLE QUESTIONS TO SUPPORT PRACTICE AT EACH LEVEL OF DIFFICULTY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THE STAGES OF DIFFICULTY IN A TOPIC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PRODUCE TIERED QUESTION SETS THAT STEP UP THROUGH THE LEVELS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OPEN TASKS THAT ALLOW RESPONSES AT A RANGE OF LEVELS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‘WHAT NEXT’ ROUTINES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have common challenging goals in mind for all students but they will not all progress in the same way.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26323" y="5056509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students appropriate levels of practice without lowering longer-term expectations.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26323" y="5805670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 challenges and problems sets so all students can progress through the steps in different ways whilst keeping longer-term goals in mind.</a:t>
            </a:r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770A75A-9F5F-2148-818A-F5DB3044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1" y="997887"/>
            <a:ext cx="2326573" cy="2050831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6999FC1C-C173-0B49-8B0B-DC8090BD3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988" y="1188971"/>
            <a:ext cx="1345623" cy="1736759"/>
          </a:xfrm>
          <a:prstGeom prst="rect">
            <a:avLst/>
          </a:prstGeom>
        </p:spPr>
      </p:pic>
      <p:pic>
        <p:nvPicPr>
          <p:cNvPr id="37" name="Picture 36" descr="A picture containing toy&#10;&#10;Description automatically generated">
            <a:extLst>
              <a:ext uri="{FF2B5EF4-FFF2-40B4-BE49-F238E27FC236}">
                <a16:creationId xmlns:a16="http://schemas.microsoft.com/office/drawing/2014/main" id="{79116857-5708-8441-84D2-193B10A90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05" y="1028699"/>
            <a:ext cx="2296347" cy="2027191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1B7548DE-AE29-0C43-903B-7A2181A00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918" y="1118544"/>
            <a:ext cx="1892302" cy="1934570"/>
          </a:xfrm>
          <a:prstGeom prst="rect">
            <a:avLst/>
          </a:prstGeom>
        </p:spPr>
      </p:pic>
      <p:pic>
        <p:nvPicPr>
          <p:cNvPr id="43" name="Picture 4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AB9AB25-A1CA-F442-BD05-5E21E873C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448" y="1080328"/>
            <a:ext cx="1660525" cy="19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BEC39-5595-864C-B060-054C3DCE5633}"/>
              </a:ext>
            </a:extLst>
          </p:cNvPr>
          <p:cNvCxnSpPr>
            <a:cxnSpLocks/>
          </p:cNvCxnSpPr>
          <p:nvPr/>
        </p:nvCxnSpPr>
        <p:spPr>
          <a:xfrm>
            <a:off x="594360" y="476250"/>
            <a:ext cx="81772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44825A-A3F1-684F-928B-22C2B9F8EB38}"/>
              </a:ext>
            </a:extLst>
          </p:cNvPr>
          <p:cNvSpPr/>
          <p:nvPr/>
        </p:nvSpPr>
        <p:spPr>
          <a:xfrm>
            <a:off x="0" y="2528888"/>
            <a:ext cx="12192000" cy="432911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B3AF4-0DE1-8A47-AEDE-B4A6F54C64B6}"/>
              </a:ext>
            </a:extLst>
          </p:cNvPr>
          <p:cNvSpPr/>
          <p:nvPr/>
        </p:nvSpPr>
        <p:spPr>
          <a:xfrm>
            <a:off x="5016500" y="2528888"/>
            <a:ext cx="1979613" cy="692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C13A3-7E56-FB4F-A27F-4098E85F3957}"/>
              </a:ext>
            </a:extLst>
          </p:cNvPr>
          <p:cNvSpPr txBox="1"/>
          <p:nvPr/>
        </p:nvSpPr>
        <p:spPr>
          <a:xfrm>
            <a:off x="5124893" y="2644130"/>
            <a:ext cx="17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NEXT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43DB5-09DF-8C48-B764-FCF7B9C5F453}"/>
              </a:ext>
            </a:extLst>
          </p:cNvPr>
          <p:cNvSpPr txBox="1"/>
          <p:nvPr/>
        </p:nvSpPr>
        <p:spPr>
          <a:xfrm>
            <a:off x="4894430" y="3681578"/>
            <a:ext cx="6178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</a:t>
            </a:r>
          </a:p>
          <a:p>
            <a:r>
              <a:rPr lang="en-US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SIGNPOST HINTERLAND</a:t>
            </a:r>
          </a:p>
        </p:txBody>
      </p:sp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C4E0330D-25EF-F948-999F-910DD66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9" y="1873781"/>
            <a:ext cx="2062581" cy="4456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156D3D-B016-8B40-92BD-EC5249645ABB}"/>
              </a:ext>
            </a:extLst>
          </p:cNvPr>
          <p:cNvSpPr/>
          <p:nvPr/>
        </p:nvSpPr>
        <p:spPr>
          <a:xfrm>
            <a:off x="320675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ACB083-0684-3A42-8E77-ED9D9C184529}"/>
              </a:ext>
            </a:extLst>
          </p:cNvPr>
          <p:cNvSpPr/>
          <p:nvPr/>
        </p:nvSpPr>
        <p:spPr>
          <a:xfrm>
            <a:off x="1450975" y="260349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9F82DA-7C51-2541-A5B8-60FCC013EA82}"/>
              </a:ext>
            </a:extLst>
          </p:cNvPr>
          <p:cNvSpPr/>
          <p:nvPr/>
        </p:nvSpPr>
        <p:spPr>
          <a:xfrm>
            <a:off x="2620101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9A0D1-B6F3-074E-8022-A325E3FEEA0F}"/>
              </a:ext>
            </a:extLst>
          </p:cNvPr>
          <p:cNvSpPr/>
          <p:nvPr/>
        </p:nvSpPr>
        <p:spPr>
          <a:xfrm>
            <a:off x="3776164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CCE2C-B1FD-C142-8AAB-5D980398FED6}"/>
              </a:ext>
            </a:extLst>
          </p:cNvPr>
          <p:cNvSpPr/>
          <p:nvPr/>
        </p:nvSpPr>
        <p:spPr>
          <a:xfrm>
            <a:off x="4945289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6E1CB-93BA-8145-8CC6-73759F3A7138}"/>
              </a:ext>
            </a:extLst>
          </p:cNvPr>
          <p:cNvSpPr/>
          <p:nvPr/>
        </p:nvSpPr>
        <p:spPr>
          <a:xfrm>
            <a:off x="6101352" y="260350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A6B6BB-A281-0746-8EE7-CFE9C838DA56}"/>
              </a:ext>
            </a:extLst>
          </p:cNvPr>
          <p:cNvSpPr/>
          <p:nvPr/>
        </p:nvSpPr>
        <p:spPr>
          <a:xfrm>
            <a:off x="7270478" y="266881"/>
            <a:ext cx="396875" cy="396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74C39F-1B0F-4747-B1D8-271EDCDE8A48}"/>
              </a:ext>
            </a:extLst>
          </p:cNvPr>
          <p:cNvSpPr/>
          <p:nvPr/>
        </p:nvSpPr>
        <p:spPr>
          <a:xfrm>
            <a:off x="8439604" y="266881"/>
            <a:ext cx="396875" cy="3968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4ABB2-FFC4-6C4A-A53D-BDE76279EFEB}"/>
              </a:ext>
            </a:extLst>
          </p:cNvPr>
          <p:cNvSpPr txBox="1"/>
          <p:nvPr/>
        </p:nvSpPr>
        <p:spPr>
          <a:xfrm>
            <a:off x="372155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F1625-C3DB-E94B-8AC2-C946627BF792}"/>
              </a:ext>
            </a:extLst>
          </p:cNvPr>
          <p:cNvSpPr txBox="1"/>
          <p:nvPr/>
        </p:nvSpPr>
        <p:spPr>
          <a:xfrm>
            <a:off x="2664686" y="280337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CB5F1-B773-664B-BAFE-334F035A0931}"/>
              </a:ext>
            </a:extLst>
          </p:cNvPr>
          <p:cNvSpPr txBox="1"/>
          <p:nvPr/>
        </p:nvSpPr>
        <p:spPr>
          <a:xfrm>
            <a:off x="1495560" y="267274"/>
            <a:ext cx="2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CC87C-3D94-8244-8658-6D2A4DF00114}"/>
              </a:ext>
            </a:extLst>
          </p:cNvPr>
          <p:cNvSpPr txBox="1"/>
          <p:nvPr/>
        </p:nvSpPr>
        <p:spPr>
          <a:xfrm>
            <a:off x="3820748" y="273805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05792-8FAF-D044-9CC0-63988C9ED2FD}"/>
              </a:ext>
            </a:extLst>
          </p:cNvPr>
          <p:cNvSpPr txBox="1"/>
          <p:nvPr/>
        </p:nvSpPr>
        <p:spPr>
          <a:xfrm>
            <a:off x="5002936" y="267274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FDF3EC-22D8-E845-8244-33C18D59F578}"/>
              </a:ext>
            </a:extLst>
          </p:cNvPr>
          <p:cNvSpPr txBox="1"/>
          <p:nvPr/>
        </p:nvSpPr>
        <p:spPr>
          <a:xfrm>
            <a:off x="6152467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D42D9-FF3A-974F-BBB0-B7FCCCF2E4F3}"/>
              </a:ext>
            </a:extLst>
          </p:cNvPr>
          <p:cNvSpPr txBox="1"/>
          <p:nvPr/>
        </p:nvSpPr>
        <p:spPr>
          <a:xfrm>
            <a:off x="7315062" y="273806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E9881A-0A05-9441-AFD0-D0B7C92EABDB}"/>
              </a:ext>
            </a:extLst>
          </p:cNvPr>
          <p:cNvSpPr txBox="1"/>
          <p:nvPr/>
        </p:nvSpPr>
        <p:spPr>
          <a:xfrm>
            <a:off x="8477656" y="286868"/>
            <a:ext cx="293914" cy="37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F089E-44A7-E649-B0A9-0567D840D2AF}"/>
              </a:ext>
            </a:extLst>
          </p:cNvPr>
          <p:cNvSpPr txBox="1"/>
          <p:nvPr/>
        </p:nvSpPr>
        <p:spPr>
          <a:xfrm>
            <a:off x="209641" y="726440"/>
            <a:ext cx="117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KNOWLEDGE-RICH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C7A5BC-3291-CA43-B51B-9B4666ACB10D}"/>
              </a:ext>
            </a:extLst>
          </p:cNvPr>
          <p:cNvSpPr txBox="1"/>
          <p:nvPr/>
        </p:nvSpPr>
        <p:spPr>
          <a:xfrm>
            <a:off x="1339579" y="732972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CONCEPTS IN SMALL STEPS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4AA369-E3B2-3248-B800-7D0F8312A02C}"/>
              </a:ext>
            </a:extLst>
          </p:cNvPr>
          <p:cNvSpPr txBox="1"/>
          <p:nvPr/>
        </p:nvSpPr>
        <p:spPr>
          <a:xfrm>
            <a:off x="2515236" y="732971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C3F3F-F94E-CB4D-89EA-F51EA602FB82}"/>
              </a:ext>
            </a:extLst>
          </p:cNvPr>
          <p:cNvSpPr txBox="1"/>
          <p:nvPr/>
        </p:nvSpPr>
        <p:spPr>
          <a:xfrm>
            <a:off x="3677830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BLEND KNOWLEDGE &amp; EXPERIENCE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D8CD38-B432-8F4C-9F89-82616CA364FB}"/>
              </a:ext>
            </a:extLst>
          </p:cNvPr>
          <p:cNvSpPr txBox="1"/>
          <p:nvPr/>
        </p:nvSpPr>
        <p:spPr>
          <a:xfrm>
            <a:off x="4846955" y="732971"/>
            <a:ext cx="11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PITCH IT 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1BE7BF-F0C1-4D4C-A7E9-6DDB4B9BDAB3}"/>
              </a:ext>
            </a:extLst>
          </p:cNvPr>
          <p:cNvSpPr txBox="1"/>
          <p:nvPr/>
        </p:nvSpPr>
        <p:spPr>
          <a:xfrm>
            <a:off x="6006306" y="739078"/>
            <a:ext cx="117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FOR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E80B33-3254-6D4A-A5CC-32A6BEF5D473}"/>
              </a:ext>
            </a:extLst>
          </p:cNvPr>
          <p:cNvSpPr txBox="1"/>
          <p:nvPr/>
        </p:nvSpPr>
        <p:spPr>
          <a:xfrm>
            <a:off x="7159897" y="739078"/>
            <a:ext cx="127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TIERED QUESTIONS &amp; PROBLEMS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74065-6B51-F14E-9EE5-C07C2C2AB3E6}"/>
              </a:ext>
            </a:extLst>
          </p:cNvPr>
          <p:cNvSpPr txBox="1"/>
          <p:nvPr/>
        </p:nvSpPr>
        <p:spPr>
          <a:xfrm>
            <a:off x="8344557" y="732971"/>
            <a:ext cx="1174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</p:spTree>
    <p:extLst>
      <p:ext uri="{BB962C8B-B14F-4D97-AF65-F5344CB8AC3E}">
        <p14:creationId xmlns:p14="http://schemas.microsoft.com/office/powerpoint/2010/main" val="40833104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53A827-D187-144B-9888-905FBEE1BB18}"/>
              </a:ext>
            </a:extLst>
          </p:cNvPr>
          <p:cNvSpPr/>
          <p:nvPr/>
        </p:nvSpPr>
        <p:spPr>
          <a:xfrm>
            <a:off x="6475787" y="3175"/>
            <a:ext cx="5716213" cy="68679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D0A5A5-A6DE-9843-B35C-7CEF7BB01A7D}"/>
              </a:ext>
            </a:extLst>
          </p:cNvPr>
          <p:cNvCxnSpPr>
            <a:cxnSpLocks/>
          </p:cNvCxnSpPr>
          <p:nvPr/>
        </p:nvCxnSpPr>
        <p:spPr>
          <a:xfrm flipH="1">
            <a:off x="6997169" y="3560009"/>
            <a:ext cx="1" cy="1540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B36B93-74A3-8F4D-9BF7-236C49AD1803}"/>
              </a:ext>
            </a:extLst>
          </p:cNvPr>
          <p:cNvSpPr/>
          <p:nvPr/>
        </p:nvSpPr>
        <p:spPr>
          <a:xfrm>
            <a:off x="6859126" y="-13143"/>
            <a:ext cx="5076825" cy="19812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16B7A-56F0-D743-ACEF-B62EABF36AD6}"/>
              </a:ext>
            </a:extLst>
          </p:cNvPr>
          <p:cNvSpPr txBox="1"/>
          <p:nvPr/>
        </p:nvSpPr>
        <p:spPr>
          <a:xfrm>
            <a:off x="7055554" y="508000"/>
            <a:ext cx="4456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SIGNPOST HINTERLAND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2454F1-70E1-DF45-8AA6-8731B4929BDC}"/>
              </a:ext>
            </a:extLst>
          </p:cNvPr>
          <p:cNvSpPr/>
          <p:nvPr/>
        </p:nvSpPr>
        <p:spPr>
          <a:xfrm>
            <a:off x="7160683" y="443671"/>
            <a:ext cx="496711" cy="112889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65BB-E1BA-2440-A618-AC7C61E85F81}"/>
              </a:ext>
            </a:extLst>
          </p:cNvPr>
          <p:cNvSpPr txBox="1"/>
          <p:nvPr/>
        </p:nvSpPr>
        <p:spPr>
          <a:xfrm>
            <a:off x="6759575" y="2203757"/>
            <a:ext cx="108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FAB23-1B6A-5C4C-A872-2928F3D295C6}"/>
              </a:ext>
            </a:extLst>
          </p:cNvPr>
          <p:cNvSpPr txBox="1"/>
          <p:nvPr/>
        </p:nvSpPr>
        <p:spPr>
          <a:xfrm>
            <a:off x="6763614" y="2457450"/>
            <a:ext cx="5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 PLANNING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9F690-B95C-7744-9A84-544B7BCDDD79}"/>
              </a:ext>
            </a:extLst>
          </p:cNvPr>
          <p:cNvCxnSpPr/>
          <p:nvPr/>
        </p:nvCxnSpPr>
        <p:spPr>
          <a:xfrm>
            <a:off x="6851650" y="3051175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922D24-C66E-264C-8781-E79AAAAAC445}"/>
              </a:ext>
            </a:extLst>
          </p:cNvPr>
          <p:cNvSpPr/>
          <p:nvPr/>
        </p:nvSpPr>
        <p:spPr>
          <a:xfrm>
            <a:off x="6849533" y="3360517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A7348D-4A29-E748-AC67-0295528E8A32}"/>
              </a:ext>
            </a:extLst>
          </p:cNvPr>
          <p:cNvSpPr txBox="1"/>
          <p:nvPr/>
        </p:nvSpPr>
        <p:spPr>
          <a:xfrm>
            <a:off x="6893983" y="3354374"/>
            <a:ext cx="2063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90337-A944-B041-BE55-9036A9343B99}"/>
              </a:ext>
            </a:extLst>
          </p:cNvPr>
          <p:cNvSpPr txBox="1"/>
          <p:nvPr/>
        </p:nvSpPr>
        <p:spPr>
          <a:xfrm>
            <a:off x="7160682" y="3379660"/>
            <a:ext cx="4839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B9721D-19E6-AC48-AF0A-27098739A01B}"/>
              </a:ext>
            </a:extLst>
          </p:cNvPr>
          <p:cNvSpPr txBox="1"/>
          <p:nvPr/>
        </p:nvSpPr>
        <p:spPr>
          <a:xfrm>
            <a:off x="7167035" y="3798767"/>
            <a:ext cx="4839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HINTERLAND IN BROAD TERMS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265FEF-D223-0242-A503-AA249F4ABB4F}"/>
              </a:ext>
            </a:extLst>
          </p:cNvPr>
          <p:cNvSpPr/>
          <p:nvPr/>
        </p:nvSpPr>
        <p:spPr>
          <a:xfrm>
            <a:off x="6839701" y="378377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3FBCB-24E8-A147-957E-097ACB394665}"/>
              </a:ext>
            </a:extLst>
          </p:cNvPr>
          <p:cNvSpPr txBox="1"/>
          <p:nvPr/>
        </p:nvSpPr>
        <p:spPr>
          <a:xfrm>
            <a:off x="6884151" y="377763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A5DE85-3418-1F41-B8AB-DE016BE0CDCB}"/>
              </a:ext>
            </a:extLst>
          </p:cNvPr>
          <p:cNvSpPr/>
          <p:nvPr/>
        </p:nvSpPr>
        <p:spPr>
          <a:xfrm>
            <a:off x="6849533" y="423018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59FC1-D553-E94D-A643-4662478AA217}"/>
              </a:ext>
            </a:extLst>
          </p:cNvPr>
          <p:cNvSpPr txBox="1"/>
          <p:nvPr/>
        </p:nvSpPr>
        <p:spPr>
          <a:xfrm>
            <a:off x="6893983" y="4224042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D50AC8-03D8-3A44-B1AA-5E62D6FCBB22}"/>
              </a:ext>
            </a:extLst>
          </p:cNvPr>
          <p:cNvSpPr/>
          <p:nvPr/>
        </p:nvSpPr>
        <p:spPr>
          <a:xfrm>
            <a:off x="6839701" y="4662804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6C2C8-86F1-BC4B-9A77-A78233DDB281}"/>
              </a:ext>
            </a:extLst>
          </p:cNvPr>
          <p:cNvSpPr txBox="1"/>
          <p:nvPr/>
        </p:nvSpPr>
        <p:spPr>
          <a:xfrm>
            <a:off x="6884151" y="465666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065929-8839-334C-90EF-0364F9E73552}"/>
              </a:ext>
            </a:extLst>
          </p:cNvPr>
          <p:cNvSpPr/>
          <p:nvPr/>
        </p:nvSpPr>
        <p:spPr>
          <a:xfrm>
            <a:off x="6849532" y="5100339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DC967C-4705-D548-90C4-ED767F749BB8}"/>
              </a:ext>
            </a:extLst>
          </p:cNvPr>
          <p:cNvSpPr txBox="1"/>
          <p:nvPr/>
        </p:nvSpPr>
        <p:spPr>
          <a:xfrm>
            <a:off x="6893982" y="5091021"/>
            <a:ext cx="20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51527-4C07-D744-9043-C4C684069D36}"/>
              </a:ext>
            </a:extLst>
          </p:cNvPr>
          <p:cNvSpPr txBox="1"/>
          <p:nvPr/>
        </p:nvSpPr>
        <p:spPr>
          <a:xfrm>
            <a:off x="7154332" y="4695921"/>
            <a:ext cx="4941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HINTERLAND RESEARCH TASKS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DA2B7-35DD-D346-B9D8-7584E86C5633}"/>
              </a:ext>
            </a:extLst>
          </p:cNvPr>
          <p:cNvSpPr txBox="1"/>
          <p:nvPr/>
        </p:nvSpPr>
        <p:spPr>
          <a:xfrm>
            <a:off x="7176444" y="4264153"/>
            <a:ext cx="4833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HINTERLAND REFERENCES AS CONTEXT FOR THE CORE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2C3F1-9E63-1448-9344-E756E34F4621}"/>
              </a:ext>
            </a:extLst>
          </p:cNvPr>
          <p:cNvSpPr txBox="1"/>
          <p:nvPr/>
        </p:nvSpPr>
        <p:spPr>
          <a:xfrm>
            <a:off x="7161951" y="5137188"/>
            <a:ext cx="466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ADOPT A RESPONSIVE ORGANIC APPROACH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6E0C3-15C5-7445-A2A8-08ADDA3E48A5}"/>
              </a:ext>
            </a:extLst>
          </p:cNvPr>
          <p:cNvCxnSpPr/>
          <p:nvPr/>
        </p:nvCxnSpPr>
        <p:spPr>
          <a:xfrm>
            <a:off x="6851649" y="5737653"/>
            <a:ext cx="5076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CFAC13B-FB4C-6543-8453-0B23C25D01C5}"/>
              </a:ext>
            </a:extLst>
          </p:cNvPr>
          <p:cNvSpPr/>
          <p:nvPr/>
        </p:nvSpPr>
        <p:spPr>
          <a:xfrm>
            <a:off x="-22154" y="3175"/>
            <a:ext cx="6497942" cy="6867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48219C5-D1CD-6846-8C1D-48F96193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90" y="6200775"/>
            <a:ext cx="2863184" cy="405168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90A2466-0B5E-E24E-85E9-C66AD284C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235"/>
            <a:ext cx="6468168" cy="52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0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HINTERLAND IN BROAD TERMS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HINTERLAND REFERENCES AS CONTEXT FOR THE CORE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HINTERLAND RESEARCH TASKS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ADOPT A RESPONSIVE ORGANIC APPROACH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have to make choices: what is core and taught and what do we leave out?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2100" y="4747718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Christine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Counsell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promotes the idea that teachers view this in terms of the concept of ‘hinterland’.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0276" y="5468983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Beyond the core material lies the hinterland providing the background against n which the core content exists.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A10A60-513A-A04C-903E-03EB26A797AB}"/>
              </a:ext>
            </a:extLst>
          </p:cNvPr>
          <p:cNvSpPr txBox="1"/>
          <p:nvPr/>
        </p:nvSpPr>
        <p:spPr>
          <a:xfrm>
            <a:off x="2220224" y="6207065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idea is not to forget it but to signpost it explicitly. </a:t>
            </a:r>
          </a:p>
        </p:txBody>
      </p:sp>
      <p:pic>
        <p:nvPicPr>
          <p:cNvPr id="29" name="Picture 28" descr="A picture containing food&#10;&#10;Description automatically generated">
            <a:extLst>
              <a:ext uri="{FF2B5EF4-FFF2-40B4-BE49-F238E27FC236}">
                <a16:creationId xmlns:a16="http://schemas.microsoft.com/office/drawing/2014/main" id="{63ABCFCC-001C-7843-9064-8DCBC2AB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5" y="1130472"/>
            <a:ext cx="2216966" cy="1917289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66B829-7A72-EF4F-A848-398F5D62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251" y="1140738"/>
            <a:ext cx="2261607" cy="1838329"/>
          </a:xfrm>
          <a:prstGeom prst="rect">
            <a:avLst/>
          </a:prstGeom>
        </p:spPr>
      </p:pic>
      <p:pic>
        <p:nvPicPr>
          <p:cNvPr id="38" name="Picture 37" descr="A close up of graphics&#10;&#10;Description automatically generated">
            <a:extLst>
              <a:ext uri="{FF2B5EF4-FFF2-40B4-BE49-F238E27FC236}">
                <a16:creationId xmlns:a16="http://schemas.microsoft.com/office/drawing/2014/main" id="{E22A0BC4-126B-4446-9B98-C75C8E6BA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519" y="1035074"/>
            <a:ext cx="2284967" cy="201415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D0F9C16-99D6-B347-9938-9CF17A074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562" y="1035074"/>
            <a:ext cx="2279969" cy="2009751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C4359E-C059-A04F-8F66-EA78D6A91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078" y="1112889"/>
            <a:ext cx="1449033" cy="18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436A87-D865-C94B-9D7D-736D0F8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4351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9033" y="2022749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through the exercise described in </a:t>
            </a:r>
          </a:p>
          <a:p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Coherent Mapping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49837" y="2808820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F00"/>
              </a:buClr>
              <a:buSzPct val="150000"/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conscious of the alternative choices you might have made.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D9336C-4C09-E44C-AAA7-01C4FE3769D9}"/>
              </a:ext>
            </a:extLst>
          </p:cNvPr>
          <p:cNvCxnSpPr>
            <a:stCxn id="26" idx="6"/>
            <a:endCxn id="3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EABB396-D2F7-0F47-B2F8-2247B19E4F14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7612C2-13AA-7743-8D01-A427B160E840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EA7C4D-365F-D245-B8CA-C21BD026DD21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B16637-91D8-074C-BAC3-42A653006841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54C33D-9172-994B-8443-63F58302E933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078833-949C-0049-9C17-8C58E4E899BA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303BCE-B27A-044C-9EF8-085C4F99B6FD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C2D148-45C8-E244-A6C0-AD7D6B9A34BD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31BAFC-0D3B-9246-936F-D47BF2AF3194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A352B3-68C2-0D41-9943-2C795668D792}"/>
              </a:ext>
            </a:extLst>
          </p:cNvPr>
          <p:cNvSpPr txBox="1"/>
          <p:nvPr/>
        </p:nvSpPr>
        <p:spPr>
          <a:xfrm>
            <a:off x="98638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5F7152-E922-E845-B4C1-A5F0C27F07B7}"/>
              </a:ext>
            </a:extLst>
          </p:cNvPr>
          <p:cNvSpPr txBox="1"/>
          <p:nvPr/>
        </p:nvSpPr>
        <p:spPr>
          <a:xfrm>
            <a:off x="6358069" y="3594891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literary texts, case studies, places,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artists, historical figures and events, areas of science or musical genres are not in the core but remain highly significant?</a:t>
            </a:r>
          </a:p>
        </p:txBody>
      </p:sp>
      <p:pic>
        <p:nvPicPr>
          <p:cNvPr id="24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2A8A124F-E990-884D-8A7E-69DD2CEC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" y="1610532"/>
            <a:ext cx="6067661" cy="52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4" y="221316"/>
            <a:ext cx="917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HINTERLAND IN BROAD TERMS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0720" y="2049217"/>
            <a:ext cx="5550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Survey the range of curriculum elements you decided not to include and </a:t>
            </a:r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prioritise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within that list the areas that might play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supporting role to the core.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308BCC-1EBC-184E-AD16-E4F0B6F4E9D2}"/>
              </a:ext>
            </a:extLst>
          </p:cNvPr>
          <p:cNvCxnSpPr>
            <a:stCxn id="33" idx="6"/>
            <a:endCxn id="37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101B6A9-372D-6048-A3BC-5C70A91C0A46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3BA4AA0-364C-4C4A-B21B-2E18B9B8F17F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C92126-0311-6241-B6DA-0271224DFF11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1242AE-AA39-2247-B94C-3A59FE4F4286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0BB865-7551-4A4F-B33B-DAAE0F4A9360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7FE0C5-B620-C446-A015-9CA6D4D39A99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1FCFB-7144-8644-B584-F705689B8DAF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60F942-06FB-3D45-9055-018C308FBCD6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DA3B48-23F8-6543-95ED-3223CC01EF8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513CEC-D64A-774D-929B-F9DCDC0CD986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31C359-1C57-994C-B82A-98E67E45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19AD90-9A90-EE44-A535-88602F335B10}"/>
              </a:ext>
            </a:extLst>
          </p:cNvPr>
          <p:cNvSpPr txBox="1"/>
          <p:nvPr/>
        </p:nvSpPr>
        <p:spPr>
          <a:xfrm>
            <a:off x="6320720" y="3526870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Keep it as general as you can, including: 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literary genres, areas of science; the life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histories of key figures in your core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curriculum; periods of history you can't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directly.</a:t>
            </a:r>
          </a:p>
        </p:txBody>
      </p:sp>
      <p:pic>
        <p:nvPicPr>
          <p:cNvPr id="22" name="Picture 2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A53950B-E3DC-A949-A55E-2D01B8DC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749"/>
            <a:ext cx="6096000" cy="49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10111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899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5941" y="201004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explicit links between the hinterland areas you’ve highlighted and the core </a:t>
            </a:r>
          </a:p>
          <a:p>
            <a:r>
              <a:rPr lang="en-US" sz="2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spiralled</a:t>
            </a: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curriculum.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0E8F9-2B92-8A48-805C-0032C3EF7421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2CA160-8150-D44D-857D-85F0F1D11981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CC8389-C156-B140-8132-7F0A64CFD3FD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0E1823-18CB-8B4B-AEDA-5EC106E787E2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6B7E59-0DF0-8140-9C1B-E48BBA369C44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A6EDE-1661-3E4F-AFA4-2D565965A9B3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AF2B7-718D-F844-88CC-4FC76DC4EBBA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F484AC-DB3D-8E43-92BC-34364DD20071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421B09-7E03-2840-8A70-72633DD7C92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29CDA-5337-CA46-BC51-810182C62EF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63DEF-A6FE-FB4A-97A8-224F754338FA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29D75FB-A139-8149-A776-05BAC62E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524F791-7E1E-6341-BAAE-A2022B34306B}"/>
              </a:ext>
            </a:extLst>
          </p:cNvPr>
          <p:cNvSpPr txBox="1"/>
          <p:nvPr/>
        </p:nvSpPr>
        <p:spPr>
          <a:xfrm>
            <a:off x="6376741" y="3141399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historical contexts to the texts you study in literature; historical events in other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countries in parallel to those you are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studying; similar climate change events in other countries to those you are studying.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HINTERLAND REFERENCES AS CONTEXT FOR THE CORE</a:t>
            </a:r>
          </a:p>
        </p:txBody>
      </p:sp>
      <p:pic>
        <p:nvPicPr>
          <p:cNvPr id="23" name="Picture 22" descr="A close up of graphics&#10;&#10;Description automatically generated">
            <a:extLst>
              <a:ext uri="{FF2B5EF4-FFF2-40B4-BE49-F238E27FC236}">
                <a16:creationId xmlns:a16="http://schemas.microsoft.com/office/drawing/2014/main" id="{8FA61582-3FDD-7043-BD7E-DE370E6FE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7267"/>
            <a:ext cx="6104193" cy="53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AND MAP THE KNOWLEDGE COHERENTLY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65805" y="2013222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content such that there is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coherent flow.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E0F4A-092A-CB47-AC12-7C1790587382}"/>
              </a:ext>
            </a:extLst>
          </p:cNvPr>
          <p:cNvSpPr txBox="1"/>
          <p:nvPr/>
        </p:nvSpPr>
        <p:spPr>
          <a:xfrm>
            <a:off x="6373072" y="2834925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ideas build on secure foundations, staged towards challenging goals.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90848" y="3622961"/>
            <a:ext cx="5550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this out so everyone can see how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content is sequenced.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C06FD8-18C8-284C-ACC1-C3F06F43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90" y="1974633"/>
            <a:ext cx="5284581" cy="4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765934"/>
            <a:ext cx="6096000" cy="6092065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05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HINTERLAND RESEARCH TASKS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9382" y="1997098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 structured research tasks to find out about areas of the related curriculum beyond the core.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3946E4-8F23-5C48-B634-3F916784266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5ED368-6AD9-0A41-A61E-AEE4955587A9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56D78-6493-4044-9FF6-AA311B37C4D8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BE8C10-B1B3-8C4B-B3BB-C84FDD49AE7F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AFC44-B0EE-574B-8E1F-212EE74BEAC1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EF5E7C-C046-EE44-9DF0-61B15738467F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3E2368-EF0F-E34C-A0DC-760A036E0600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98E68-199A-6042-9CFF-7BDE2E547D94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52E86-72C4-7648-9CA0-379CB184B594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C1EA8-58B4-4443-8497-BD6591F72FA6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D4DFA-B590-3147-BC74-AAF889FE30B2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CBE31F-5080-0E4E-87CD-19AA2BCA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C8EB36-175D-DC43-8340-944E4DD82050}"/>
              </a:ext>
            </a:extLst>
          </p:cNvPr>
          <p:cNvSpPr txBox="1"/>
          <p:nvPr/>
        </p:nvSpPr>
        <p:spPr>
          <a:xfrm>
            <a:off x="6348129" y="3105094"/>
            <a:ext cx="55509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additional case study examples about geographical features or cities; poems they find interesting; historical events in other countries; examples of artists, authors and musicians and their work.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385C53-9F1A-504D-9848-F8BBB99CEA21}"/>
              </a:ext>
            </a:extLst>
          </p:cNvPr>
          <p:cNvSpPr txBox="1"/>
          <p:nvPr/>
        </p:nvSpPr>
        <p:spPr>
          <a:xfrm>
            <a:off x="6363944" y="4902486"/>
            <a:ext cx="555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 these as a class.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CC72693-5F91-2D49-BCF3-A4406DFC8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" y="882541"/>
            <a:ext cx="6087641" cy="59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5100" y="613807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7" y="1030666"/>
            <a:ext cx="557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ADOPT A RESPONSIVE ORGANIC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25939" y="2014146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always worthwhile adding depth to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by telling stories, responding to events and sharing ideas as they come up.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23649" y="3122142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a news story; the history behind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scientific discovery; a passage from a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contrasting novel.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556982-8743-B44A-B214-3889AE2EBC74}"/>
              </a:ext>
            </a:extLst>
          </p:cNvPr>
          <p:cNvSpPr txBox="1"/>
          <p:nvPr/>
        </p:nvSpPr>
        <p:spPr>
          <a:xfrm>
            <a:off x="6334453" y="4263840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Hinterland references tell students all these exciting things are out there to learn about.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F399C6-6660-BA41-A62B-C7F32BD5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187188"/>
            <a:ext cx="4279751" cy="55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DELIVER CORE; SIGNPOST HINTERLAND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OUT THE HINTERLAND IN BROAD TERMS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THE CORE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HINTERLAND REFERENCES AS CONTEXT FOR THE CORE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ENGAGE STUDENTS IN </a:t>
            </a:r>
          </a:p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HINTERLAND RESEARCH TASKS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ADOPT A RESPONSIVE ORGANIC APPROACH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1605" y="4312726"/>
            <a:ext cx="9962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have to make choices: what is core and taught and what do we leave out?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02100" y="4747718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Christine </a:t>
            </a:r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Counsell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promotes the idea that teachers view this in terms of the concept of ‘hinterland’.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00276" y="5468983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Beyond the core material lies the hinterland providing the background against n which the core content exists.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A10A60-513A-A04C-903E-03EB26A797AB}"/>
              </a:ext>
            </a:extLst>
          </p:cNvPr>
          <p:cNvSpPr txBox="1"/>
          <p:nvPr/>
        </p:nvSpPr>
        <p:spPr>
          <a:xfrm>
            <a:off x="2220224" y="6207065"/>
            <a:ext cx="973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idea is not to forget it but to signpost it explicitly. </a:t>
            </a:r>
          </a:p>
        </p:txBody>
      </p:sp>
      <p:pic>
        <p:nvPicPr>
          <p:cNvPr id="29" name="Picture 28" descr="A picture containing food&#10;&#10;Description automatically generated">
            <a:extLst>
              <a:ext uri="{FF2B5EF4-FFF2-40B4-BE49-F238E27FC236}">
                <a16:creationId xmlns:a16="http://schemas.microsoft.com/office/drawing/2014/main" id="{63ABCFCC-001C-7843-9064-8DCBC2AB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5" y="1130472"/>
            <a:ext cx="2216966" cy="1917289"/>
          </a:xfrm>
          <a:prstGeom prst="rect">
            <a:avLst/>
          </a:prstGeom>
        </p:spPr>
      </p:pic>
      <p:pic>
        <p:nvPicPr>
          <p:cNvPr id="36" name="Picture 3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D66B829-7A72-EF4F-A848-398F5D62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251" y="1140738"/>
            <a:ext cx="2261607" cy="1838329"/>
          </a:xfrm>
          <a:prstGeom prst="rect">
            <a:avLst/>
          </a:prstGeom>
        </p:spPr>
      </p:pic>
      <p:pic>
        <p:nvPicPr>
          <p:cNvPr id="38" name="Picture 37" descr="A close up of graphics&#10;&#10;Description automatically generated">
            <a:extLst>
              <a:ext uri="{FF2B5EF4-FFF2-40B4-BE49-F238E27FC236}">
                <a16:creationId xmlns:a16="http://schemas.microsoft.com/office/drawing/2014/main" id="{E22A0BC4-126B-4446-9B98-C75C8E6BA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519" y="1035074"/>
            <a:ext cx="2284967" cy="201415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D0F9C16-99D6-B347-9938-9CF17A074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562" y="1035074"/>
            <a:ext cx="2279969" cy="2009751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C4359E-C059-A04F-8F66-EA78D6A91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078" y="1112889"/>
            <a:ext cx="1449033" cy="18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FE352C-0A0D-474F-954C-A818E3B82D33}"/>
              </a:ext>
            </a:extLst>
          </p:cNvPr>
          <p:cNvSpPr/>
          <p:nvPr/>
        </p:nvSpPr>
        <p:spPr>
          <a:xfrm>
            <a:off x="0" y="616982"/>
            <a:ext cx="6096000" cy="624101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782E0-B176-674D-AF0A-DBFA41C4B737}"/>
              </a:ext>
            </a:extLst>
          </p:cNvPr>
          <p:cNvSpPr/>
          <p:nvPr/>
        </p:nvSpPr>
        <p:spPr>
          <a:xfrm>
            <a:off x="0" y="-94350"/>
            <a:ext cx="12192000" cy="8602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C8103-1E90-A148-B160-05C0D4C138FC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E3BA4-099B-1249-AFFC-C83F2349397E}"/>
              </a:ext>
            </a:extLst>
          </p:cNvPr>
          <p:cNvSpPr txBox="1"/>
          <p:nvPr/>
        </p:nvSpPr>
        <p:spPr>
          <a:xfrm>
            <a:off x="460375" y="221316"/>
            <a:ext cx="912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F4931-7F71-6146-B1F6-D28273D0BFEC}"/>
              </a:ext>
            </a:extLst>
          </p:cNvPr>
          <p:cNvSpPr/>
          <p:nvPr/>
        </p:nvSpPr>
        <p:spPr>
          <a:xfrm>
            <a:off x="6462227" y="935530"/>
            <a:ext cx="431800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02D45-0F8D-F343-A537-7101CC05A716}"/>
              </a:ext>
            </a:extLst>
          </p:cNvPr>
          <p:cNvSpPr txBox="1"/>
          <p:nvPr/>
        </p:nvSpPr>
        <p:spPr>
          <a:xfrm>
            <a:off x="6353546" y="1030666"/>
            <a:ext cx="567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KNOWLEDGE TO BE REMEMBERED, NOT MERELY ENCOUNTERED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4AAEE-E820-E642-88F8-078C7B7A8685}"/>
              </a:ext>
            </a:extLst>
          </p:cNvPr>
          <p:cNvSpPr txBox="1"/>
          <p:nvPr/>
        </p:nvSpPr>
        <p:spPr>
          <a:xfrm>
            <a:off x="6331425" y="2003283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 sequencing so that elements are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regularly returned to, supporting students to accumulate knowledge over time.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AC7CC-81CD-F044-AD71-88A63C8E3C8B}"/>
              </a:ext>
            </a:extLst>
          </p:cNvPr>
          <p:cNvSpPr txBox="1"/>
          <p:nvPr/>
        </p:nvSpPr>
        <p:spPr>
          <a:xfrm>
            <a:off x="6331425" y="3111279"/>
            <a:ext cx="555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Feed previous topics into current topics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supported by </a:t>
            </a:r>
            <a:r>
              <a:rPr lang="en-US" sz="2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Practice and Retrieval </a:t>
            </a:r>
          </a:p>
          <a:p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603BA5-1431-B24E-8924-E7B4DD0FCE91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>
            <a:off x="10119097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5DBDD5A-F53D-3F43-89F4-9D860BF69A23}"/>
              </a:ext>
            </a:extLst>
          </p:cNvPr>
          <p:cNvSpPr/>
          <p:nvPr/>
        </p:nvSpPr>
        <p:spPr>
          <a:xfrm>
            <a:off x="9795247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52B47-96E2-864D-B1A8-7B06ED4FBFF4}"/>
              </a:ext>
            </a:extLst>
          </p:cNvPr>
          <p:cNvSpPr/>
          <p:nvPr/>
        </p:nvSpPr>
        <p:spPr>
          <a:xfrm>
            <a:off x="10249272" y="260350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6FC24B-5077-AC46-9B53-FDABCF90E4A9}"/>
              </a:ext>
            </a:extLst>
          </p:cNvPr>
          <p:cNvSpPr/>
          <p:nvPr/>
        </p:nvSpPr>
        <p:spPr>
          <a:xfrm>
            <a:off x="10696947" y="263525"/>
            <a:ext cx="323850" cy="3238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2F61DB-DA06-C34A-84E0-9EE85D45315B}"/>
              </a:ext>
            </a:extLst>
          </p:cNvPr>
          <p:cNvSpPr/>
          <p:nvPr/>
        </p:nvSpPr>
        <p:spPr>
          <a:xfrm>
            <a:off x="11141447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D0969D-6F7C-4F42-A938-62BDD483132C}"/>
              </a:ext>
            </a:extLst>
          </p:cNvPr>
          <p:cNvSpPr/>
          <p:nvPr/>
        </p:nvSpPr>
        <p:spPr>
          <a:xfrm>
            <a:off x="11585947" y="263525"/>
            <a:ext cx="323850" cy="323850"/>
          </a:xfrm>
          <a:prstGeom prst="ellipse">
            <a:avLst/>
          </a:prstGeom>
          <a:solidFill>
            <a:srgbClr val="FCD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C94924-1609-8B4C-9A1D-8BD311E5D88E}"/>
              </a:ext>
            </a:extLst>
          </p:cNvPr>
          <p:cNvSpPr txBox="1"/>
          <p:nvPr/>
        </p:nvSpPr>
        <p:spPr>
          <a:xfrm>
            <a:off x="103032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EEA6D-F162-6741-BB33-8E7D4A6AEDA2}"/>
              </a:ext>
            </a:extLst>
          </p:cNvPr>
          <p:cNvSpPr txBox="1"/>
          <p:nvPr/>
        </p:nvSpPr>
        <p:spPr>
          <a:xfrm>
            <a:off x="10738222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A6961-87CD-7845-ACB9-6F5A928BB163}"/>
              </a:ext>
            </a:extLst>
          </p:cNvPr>
          <p:cNvSpPr txBox="1"/>
          <p:nvPr/>
        </p:nvSpPr>
        <p:spPr>
          <a:xfrm>
            <a:off x="11176374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ACC82-1C78-C44B-AED5-7F9859370137}"/>
              </a:ext>
            </a:extLst>
          </p:cNvPr>
          <p:cNvSpPr txBox="1"/>
          <p:nvPr/>
        </p:nvSpPr>
        <p:spPr>
          <a:xfrm>
            <a:off x="11627222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5B3B14-85C2-D34A-996C-CABE2DA85DEC}"/>
              </a:ext>
            </a:extLst>
          </p:cNvPr>
          <p:cNvSpPr txBox="1"/>
          <p:nvPr/>
        </p:nvSpPr>
        <p:spPr>
          <a:xfrm>
            <a:off x="9849647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4DD60E-F1BD-1447-881B-69BB5DBE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6" y="6305990"/>
            <a:ext cx="5515347" cy="393002"/>
          </a:xfrm>
          <a:prstGeom prst="rect">
            <a:avLst/>
          </a:prstGeom>
        </p:spPr>
      </p:pic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9986DA3-8492-2C44-AE0C-40135DB1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04" y="1220315"/>
            <a:ext cx="4946004" cy="56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57263A63-D555-2D47-99AC-FBAAD75C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9" y="4376166"/>
            <a:ext cx="1484502" cy="12569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15D2D-80C6-A14A-9027-F5484A39F719}"/>
              </a:ext>
            </a:extLst>
          </p:cNvPr>
          <p:cNvSpPr/>
          <p:nvPr/>
        </p:nvSpPr>
        <p:spPr>
          <a:xfrm>
            <a:off x="0" y="0"/>
            <a:ext cx="12192000" cy="7642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96D35-E06E-F54A-A490-7E9A16FCB366}"/>
              </a:ext>
            </a:extLst>
          </p:cNvPr>
          <p:cNvSpPr/>
          <p:nvPr/>
        </p:nvSpPr>
        <p:spPr>
          <a:xfrm>
            <a:off x="571500" y="89554"/>
            <a:ext cx="431800" cy="144462"/>
          </a:xfrm>
          <a:prstGeom prst="rect">
            <a:avLst/>
          </a:prstGeom>
          <a:solidFill>
            <a:srgbClr val="FC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EFB0-2810-234A-91C4-282E61C786A8}"/>
              </a:ext>
            </a:extLst>
          </p:cNvPr>
          <p:cNvSpPr txBox="1"/>
          <p:nvPr/>
        </p:nvSpPr>
        <p:spPr>
          <a:xfrm>
            <a:off x="460375" y="221316"/>
            <a:ext cx="881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A KNOWLEDGE-RICH CURRICULUM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5AB74-F247-354B-AA9D-D0A0D24A1C82}"/>
              </a:ext>
            </a:extLst>
          </p:cNvPr>
          <p:cNvCxnSpPr>
            <a:stCxn id="5" idx="6"/>
            <a:endCxn id="11" idx="2"/>
          </p:cNvCxnSpPr>
          <p:nvPr/>
        </p:nvCxnSpPr>
        <p:spPr>
          <a:xfrm>
            <a:off x="10133273" y="422275"/>
            <a:ext cx="1466850" cy="31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911A0A-874A-C840-84F5-6FCCD659E907}"/>
              </a:ext>
            </a:extLst>
          </p:cNvPr>
          <p:cNvSpPr/>
          <p:nvPr/>
        </p:nvSpPr>
        <p:spPr>
          <a:xfrm>
            <a:off x="9809423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DD153-0EC0-6740-BCB5-86CF9869068C}"/>
              </a:ext>
            </a:extLst>
          </p:cNvPr>
          <p:cNvSpPr/>
          <p:nvPr/>
        </p:nvSpPr>
        <p:spPr>
          <a:xfrm>
            <a:off x="10263448" y="260350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8B927A-2027-8C4E-A460-AA2BF3295DB0}"/>
              </a:ext>
            </a:extLst>
          </p:cNvPr>
          <p:cNvSpPr/>
          <p:nvPr/>
        </p:nvSpPr>
        <p:spPr>
          <a:xfrm>
            <a:off x="10711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EAABE-430C-C64B-ACE9-696CB88DCF92}"/>
              </a:ext>
            </a:extLst>
          </p:cNvPr>
          <p:cNvSpPr/>
          <p:nvPr/>
        </p:nvSpPr>
        <p:spPr>
          <a:xfrm>
            <a:off x="11155623" y="2508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6E94A7-BB00-C548-9DD5-684D0438D88F}"/>
              </a:ext>
            </a:extLst>
          </p:cNvPr>
          <p:cNvSpPr/>
          <p:nvPr/>
        </p:nvSpPr>
        <p:spPr>
          <a:xfrm>
            <a:off x="11600123" y="263525"/>
            <a:ext cx="323850" cy="32385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A6B7-CF68-9B49-94DB-0E530D6C3EF1}"/>
              </a:ext>
            </a:extLst>
          </p:cNvPr>
          <p:cNvSpPr txBox="1"/>
          <p:nvPr/>
        </p:nvSpPr>
        <p:spPr>
          <a:xfrm>
            <a:off x="9857048" y="22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D4BB7-EBDD-1C4F-9AC7-06922AE8EA57}"/>
              </a:ext>
            </a:extLst>
          </p:cNvPr>
          <p:cNvSpPr txBox="1"/>
          <p:nvPr/>
        </p:nvSpPr>
        <p:spPr>
          <a:xfrm>
            <a:off x="10317423" y="231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6CECB-4EA4-934E-A1FC-6DFEA3509800}"/>
              </a:ext>
            </a:extLst>
          </p:cNvPr>
          <p:cNvSpPr txBox="1"/>
          <p:nvPr/>
        </p:nvSpPr>
        <p:spPr>
          <a:xfrm>
            <a:off x="10752398" y="2476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80141-3DA1-8843-AFA8-B136BE1C6B35}"/>
              </a:ext>
            </a:extLst>
          </p:cNvPr>
          <p:cNvSpPr txBox="1"/>
          <p:nvPr/>
        </p:nvSpPr>
        <p:spPr>
          <a:xfrm>
            <a:off x="11190550" y="237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1F38-34B0-E14D-8242-66461F1B8402}"/>
              </a:ext>
            </a:extLst>
          </p:cNvPr>
          <p:cNvSpPr txBox="1"/>
          <p:nvPr/>
        </p:nvSpPr>
        <p:spPr>
          <a:xfrm>
            <a:off x="11641398" y="244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C5916-4696-D448-8136-E09FAE05855B}"/>
              </a:ext>
            </a:extLst>
          </p:cNvPr>
          <p:cNvSpPr/>
          <p:nvPr/>
        </p:nvSpPr>
        <p:spPr>
          <a:xfrm>
            <a:off x="-10411" y="1028700"/>
            <a:ext cx="2326573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8ABFA-BF09-C54D-9F84-88F724E432BE}"/>
              </a:ext>
            </a:extLst>
          </p:cNvPr>
          <p:cNvSpPr/>
          <p:nvPr/>
        </p:nvSpPr>
        <p:spPr>
          <a:xfrm>
            <a:off x="2495550" y="1028700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FD007-2F2E-914D-96DF-FEBD7A7894C5}"/>
              </a:ext>
            </a:extLst>
          </p:cNvPr>
          <p:cNvSpPr/>
          <p:nvPr/>
        </p:nvSpPr>
        <p:spPr>
          <a:xfrm>
            <a:off x="4972050" y="1031875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F1FCC3-A63D-8A4D-8900-4A0FF06AB098}"/>
              </a:ext>
            </a:extLst>
          </p:cNvPr>
          <p:cNvSpPr/>
          <p:nvPr/>
        </p:nvSpPr>
        <p:spPr>
          <a:xfrm>
            <a:off x="7420843" y="102961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F423E5-6AC2-A546-8431-A5595A3740A9}"/>
              </a:ext>
            </a:extLst>
          </p:cNvPr>
          <p:cNvSpPr/>
          <p:nvPr/>
        </p:nvSpPr>
        <p:spPr>
          <a:xfrm>
            <a:off x="9918700" y="1030588"/>
            <a:ext cx="2279650" cy="2020888"/>
          </a:xfrm>
          <a:prstGeom prst="rect">
            <a:avLst/>
          </a:prstGeom>
          <a:solidFill>
            <a:srgbClr val="6E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E9DBB-FA8B-AB4D-ACE5-5445D4E94AC0}"/>
              </a:ext>
            </a:extLst>
          </p:cNvPr>
          <p:cNvSpPr txBox="1"/>
          <p:nvPr/>
        </p:nvSpPr>
        <p:spPr>
          <a:xfrm>
            <a:off x="2398177" y="3140967"/>
            <a:ext cx="234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CONSIDER A BROAD RANGE OF KNOWLEDGE FORMS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82F7C-CD6A-9F47-9196-DE8C814DD9C3}"/>
              </a:ext>
            </a:extLst>
          </p:cNvPr>
          <p:cNvSpPr txBox="1"/>
          <p:nvPr/>
        </p:nvSpPr>
        <p:spPr>
          <a:xfrm>
            <a:off x="17906" y="3140966"/>
            <a:ext cx="225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LET KNOWLEDGE DRIVE YOUR PHILOSOPHY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E5176-82B1-CB4B-8DA4-4C0AB74DA83A}"/>
              </a:ext>
            </a:extLst>
          </p:cNvPr>
          <p:cNvSpPr txBox="1"/>
          <p:nvPr/>
        </p:nvSpPr>
        <p:spPr>
          <a:xfrm>
            <a:off x="4875921" y="3140968"/>
            <a:ext cx="237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SPECIFY THE KNOWLEDGE IN DETAIL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932A86-F074-164B-9EAB-39AF77315BB3}"/>
              </a:ext>
            </a:extLst>
          </p:cNvPr>
          <p:cNvSpPr txBox="1"/>
          <p:nvPr/>
        </p:nvSpPr>
        <p:spPr>
          <a:xfrm>
            <a:off x="7320136" y="3140967"/>
            <a:ext cx="236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 AND MAP THE KNOWLEDGE COHERENTLY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6B554E-F35C-134C-AEBF-141622351071}"/>
              </a:ext>
            </a:extLst>
          </p:cNvPr>
          <p:cNvSpPr txBox="1"/>
          <p:nvPr/>
        </p:nvSpPr>
        <p:spPr>
          <a:xfrm>
            <a:off x="9812874" y="3131613"/>
            <a:ext cx="23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TEACH KNOWLEDGE TO BE REMEMBERED, NOT MERELY ENCOUNTERED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B652CF-CC93-9B49-B342-B79BD90C752A}"/>
              </a:ext>
            </a:extLst>
          </p:cNvPr>
          <p:cNvCxnSpPr/>
          <p:nvPr/>
        </p:nvCxnSpPr>
        <p:spPr>
          <a:xfrm>
            <a:off x="-2307" y="4094163"/>
            <a:ext cx="122006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6BAD93-1294-774F-BD1F-A31E5946D473}"/>
              </a:ext>
            </a:extLst>
          </p:cNvPr>
          <p:cNvSpPr txBox="1"/>
          <p:nvPr/>
        </p:nvSpPr>
        <p:spPr>
          <a:xfrm>
            <a:off x="2216263" y="4328761"/>
            <a:ext cx="996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concept of a knowledge-rich curriculum is not tightly defined.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0762BF-AA79-304E-B1A6-8FE12D35E7F6}"/>
              </a:ext>
            </a:extLst>
          </p:cNvPr>
          <p:cNvSpPr txBox="1"/>
          <p:nvPr/>
        </p:nvSpPr>
        <p:spPr>
          <a:xfrm>
            <a:off x="2216263" y="4738384"/>
            <a:ext cx="1009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it provides teachers with a useful lens through which to review and construct a curriculum.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999-5366-A94B-8225-4FB2EBF2CD74}"/>
              </a:ext>
            </a:extLst>
          </p:cNvPr>
          <p:cNvSpPr txBox="1"/>
          <p:nvPr/>
        </p:nvSpPr>
        <p:spPr>
          <a:xfrm>
            <a:off x="2224366" y="5463492"/>
            <a:ext cx="100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Embrace a breadth of knowledge in many forms.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02AFE-F568-E542-920A-B150E2732BCB}"/>
              </a:ext>
            </a:extLst>
          </p:cNvPr>
          <p:cNvSpPr txBox="1"/>
          <p:nvPr/>
        </p:nvSpPr>
        <p:spPr>
          <a:xfrm>
            <a:off x="2210234" y="5896974"/>
            <a:ext cx="97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FCDF00"/>
              </a:buClr>
              <a:buSzPct val="150000"/>
              <a:buFont typeface="Wingdings" pitchFamily="2" charset="2"/>
              <a:buChar char="§"/>
            </a:pP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deliberate in planning what students will learn in order to support them constructing rich, extensive schema.</a:t>
            </a:r>
          </a:p>
        </p:txBody>
      </p:sp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D75B663-E2FA-6C4D-8274-CFD8AC1C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31" y="1062783"/>
            <a:ext cx="1679602" cy="1986806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20B8E3-6203-B04D-8E70-1756CF9F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934" y="1088262"/>
            <a:ext cx="1991554" cy="1961878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70202-E764-964D-898B-CFD435F42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52" y="1193495"/>
            <a:ext cx="1528548" cy="1856094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8C367F-1541-C648-A492-E6817131E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002" y="1329488"/>
            <a:ext cx="1832498" cy="1479425"/>
          </a:xfrm>
          <a:prstGeom prst="rect">
            <a:avLst/>
          </a:prstGeom>
        </p:spPr>
      </p:pic>
      <p:pic>
        <p:nvPicPr>
          <p:cNvPr id="44" name="Picture 4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4CF6961-B3F3-2240-A080-D0954E866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568" y="1143495"/>
            <a:ext cx="1667344" cy="19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96890021734449965474930E5BC56" ma:contentTypeVersion="21" ma:contentTypeDescription="Create a new document." ma:contentTypeScope="" ma:versionID="0303e1e41cf3df2c91d69c3f444c00f3">
  <xsd:schema xmlns:xsd="http://www.w3.org/2001/XMLSchema" xmlns:xs="http://www.w3.org/2001/XMLSchema" xmlns:p="http://schemas.microsoft.com/office/2006/metadata/properties" xmlns:ns2="35190a7b-30f5-4cce-b7f0-877bdf7b4a7b" xmlns:ns3="617caeb7-04a7-40ce-9c0a-6dbb8b1c6386" targetNamespace="http://schemas.microsoft.com/office/2006/metadata/properties" ma:root="true" ma:fieldsID="6b99aa33734e74d131529541bf18162b" ns2:_="" ns3:_="">
    <xsd:import namespace="35190a7b-30f5-4cce-b7f0-877bdf7b4a7b"/>
    <xsd:import namespace="617caeb7-04a7-40ce-9c0a-6dbb8b1c638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igrationWizIdVers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90a7b-30f5-4cce-b7f0-877bdf7b4a7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Document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c29303b-1952-4e44-9c71-ce741b4f3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igrationWizIdVersion" ma:index="25" nillable="true" ma:displayName="MigrationWizIdVersion" ma:internalName="MigrationWizIdVersion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caeb7-04a7-40ce-9c0a-6dbb8b1c63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0634c9b-284b-49d1-9444-e6dbacce9cbf}" ma:internalName="TaxCatchAll" ma:showField="CatchAllData" ma:web="617caeb7-04a7-40ce-9c0a-6dbb8b1c6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90a7b-30f5-4cce-b7f0-877bdf7b4a7b">
      <Terms xmlns="http://schemas.microsoft.com/office/infopath/2007/PartnerControls"/>
    </lcf76f155ced4ddcb4097134ff3c332f>
    <MigrationWizIdPermissionLevels xmlns="35190a7b-30f5-4cce-b7f0-877bdf7b4a7b" xsi:nil="true"/>
    <MigrationWizId xmlns="35190a7b-30f5-4cce-b7f0-877bdf7b4a7b" xsi:nil="true"/>
    <MigrationWizIdPermissions xmlns="35190a7b-30f5-4cce-b7f0-877bdf7b4a7b" xsi:nil="true"/>
    <TaxCatchAll xmlns="617caeb7-04a7-40ce-9c0a-6dbb8b1c6386" xsi:nil="true"/>
    <MigrationWizIdVersion xmlns="35190a7b-30f5-4cce-b7f0-877bdf7b4a7b" xsi:nil="true"/>
    <MigrationWizIdDocumentLibraryPermissions xmlns="35190a7b-30f5-4cce-b7f0-877bdf7b4a7b" xsi:nil="true"/>
    <MigrationWizIdSecurityGroups xmlns="35190a7b-30f5-4cce-b7f0-877bdf7b4a7b" xsi:nil="true"/>
  </documentManagement>
</p:properties>
</file>

<file path=customXml/itemProps1.xml><?xml version="1.0" encoding="utf-8"?>
<ds:datastoreItem xmlns:ds="http://schemas.openxmlformats.org/officeDocument/2006/customXml" ds:itemID="{D21CE5B1-4C29-4891-858D-C5D72D894681}"/>
</file>

<file path=customXml/itemProps2.xml><?xml version="1.0" encoding="utf-8"?>
<ds:datastoreItem xmlns:ds="http://schemas.openxmlformats.org/officeDocument/2006/customXml" ds:itemID="{E6F62367-1CB7-4942-B072-A76D388E0F80}"/>
</file>

<file path=customXml/itemProps3.xml><?xml version="1.0" encoding="utf-8"?>
<ds:datastoreItem xmlns:ds="http://schemas.openxmlformats.org/officeDocument/2006/customXml" ds:itemID="{BD17C954-6198-4647-8A7D-3558A41CA599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4575</Words>
  <Application>Microsoft Office PowerPoint</Application>
  <PresentationFormat>Widescreen</PresentationFormat>
  <Paragraphs>964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Helvetica Neue</vt:lpstr>
      <vt:lpstr>Helvetica Neue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oliver@olicav.com</dc:creator>
  <cp:lastModifiedBy>Richard Lucas (Central)</cp:lastModifiedBy>
  <cp:revision>25</cp:revision>
  <dcterms:created xsi:type="dcterms:W3CDTF">2020-07-02T07:17:32Z</dcterms:created>
  <dcterms:modified xsi:type="dcterms:W3CDTF">2025-03-13T16:05:13Z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0x0101006E596890021734449965474930E5BC56</vt:lpwstr>
  </property>
  <property fmtid="{D5CDD505-2E9C-101B-9397-08002B2CF9AE}" pid="3" name="MediaServiceImageTags">
    <vt:lpwstr/>
  </property>
</Properties>
</file>