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07" r:id="rId10"/>
    <p:sldId id="26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408" r:id="rId19"/>
    <p:sldId id="26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409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41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405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406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404" r:id="rId83"/>
    <p:sldId id="397" r:id="rId84"/>
    <p:sldId id="398" r:id="rId85"/>
    <p:sldId id="399" r:id="rId86"/>
    <p:sldId id="400" r:id="rId87"/>
    <p:sldId id="401" r:id="rId88"/>
    <p:sldId id="402" r:id="rId89"/>
    <p:sldId id="403" r:id="rId90"/>
    <p:sldId id="264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  <p15:guide id="5" pos="4067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1"/>
    <p:restoredTop sz="94694"/>
  </p:normalViewPr>
  <p:slideViewPr>
    <p:cSldViewPr snapToGrid="0" snapToObjects="1" showGuides="1">
      <p:cViewPr varScale="1">
        <p:scale>
          <a:sx n="91" d="100"/>
          <a:sy n="91" d="100"/>
        </p:scale>
        <p:origin x="294" y="51"/>
      </p:cViewPr>
      <p:guideLst>
        <p:guide orient="horz" pos="2160"/>
        <p:guide pos="3840"/>
        <p:guide pos="1459"/>
        <p:guide orient="horz" pos="2772"/>
        <p:guide pos="4067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F5F3-0F18-8A46-AA71-81EC19C31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AE4A1-413C-6A4B-8859-AC227EDFB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5B18E-C660-EC42-8FBC-EDF6D08E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B9EF7-5F8D-2949-9684-9894082C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5A4F3-0868-E94E-822B-3E9E7278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9DB-E855-6B4D-98F9-92004E7C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B6D63-05BF-2249-8BF3-B55512AD8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2123-0BA4-7F49-95FF-7914AE08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0B43-8140-1F48-887A-E2778289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19B10-4D2C-6349-833F-D2864ABD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04AF9-5C78-D642-9EF0-A36017AAD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AC88D-3CF9-7E42-8E64-71A546056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7A1BF-504A-7D4B-BE22-3F771AED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026B-46C4-D640-AB06-FA3BAB0F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7D4C4-19C5-C24D-9D11-8BD1BC90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AD95-AC57-9F4A-8E7E-664EA73C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6E4B7-A39A-3D4C-84DB-8B599258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EF83-B134-4343-BB39-E60FB61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3406-BA4D-3541-8ED4-D3F94985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F5A9-C941-B948-AA7A-4277FCA1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BB50-6B68-C948-8477-D7D7C9B7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36735-7710-9B4E-BA79-F4BC442C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0E3F-AE93-914F-B0B9-07F23356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197D6-5792-0B40-BAA1-C65E99A0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6DC7-6ADE-8B44-9801-E27DA541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459F-0069-8740-B705-B54CFDEE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0070-E551-9B4C-8E6F-1661E3585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026E-8160-0F46-9584-9171F6BE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37204-0C3B-C043-BF64-C36C0E96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D7F4C-CBD9-744C-BA07-9C3B8754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36671-FD14-C04F-92BE-EA3447C0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443E-B6D5-904F-A2D2-DA13647E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98B72-0456-2F48-9EEE-ADDE88CA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1ADFB-38E1-1B4D-B3A0-1740C39B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82EE1-565F-D148-880B-1ABBA8A5C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E3872-E360-DD45-A638-6D5992249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8BA09-97A3-0E4B-9D48-E64CFB28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74CC7-A8AC-A947-A960-60B872AD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67417-30B5-0B46-915C-E6E112EA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B1DA-63A7-904D-BB55-B903AD0E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11C3A-C0E9-8744-9955-1BAF535D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BD4A0-D9E9-BD40-8BA8-3272ACCB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B0A4-9571-C64D-B873-97BC8FA6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28CF3-1B39-DC4E-B59A-18692704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5F1B9-9D26-6A48-80EC-29F8E210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A4B8F-4962-7346-AD2B-163A3710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D343-FDEF-ED4A-BBE9-948B48CC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700B8-B638-4144-B06D-AB577EBC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DFBD4-1A49-D347-AF95-13E7058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7AC1C-8951-BE4E-B530-A43EA381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FF26-3999-E54E-A4E0-314795F6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9900D-2643-A149-906D-93CD2032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1780-6218-3C43-9374-EB80B809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4CD59-0109-684B-9A4F-C2775665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DA9D-97F2-754A-A3B8-E85A4D69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B3A55-E8DC-1A48-8C06-7A3B7308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3997-75EB-BA46-9C26-AB0203B4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A17BA-4C87-0E4D-8407-845A1951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14654-2607-E249-AAE7-B4A3352E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72E6-4201-2641-9BC7-DDEDC9EF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25D7-E3AC-864D-A9A1-811E83C1E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E437-B142-DF4E-9725-7C3523A2541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2B69-D211-A649-87B5-A04938C9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821C-B092-0B40-842F-6913E70C1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87A7-088E-C941-A361-4F0CAE9B3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38B0C-ECBF-A84D-9A09-C94F1FCBA273}"/>
              </a:ext>
            </a:extLst>
          </p:cNvPr>
          <p:cNvSpPr/>
          <p:nvPr/>
        </p:nvSpPr>
        <p:spPr>
          <a:xfrm>
            <a:off x="3792400" y="-23853"/>
            <a:ext cx="8399600" cy="6881853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55362-0C97-1C40-917C-074527FB6681}"/>
              </a:ext>
            </a:extLst>
          </p:cNvPr>
          <p:cNvSpPr/>
          <p:nvPr/>
        </p:nvSpPr>
        <p:spPr>
          <a:xfrm>
            <a:off x="-48570" y="0"/>
            <a:ext cx="3863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3869-1CB2-794F-B538-9D4E49E25B79}"/>
              </a:ext>
            </a:extLst>
          </p:cNvPr>
          <p:cNvSpPr/>
          <p:nvPr/>
        </p:nvSpPr>
        <p:spPr>
          <a:xfrm>
            <a:off x="483299" y="0"/>
            <a:ext cx="2912363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45B39-8151-9D4F-B906-BDCFD9ADA9F8}"/>
              </a:ext>
            </a:extLst>
          </p:cNvPr>
          <p:cNvSpPr/>
          <p:nvPr/>
        </p:nvSpPr>
        <p:spPr>
          <a:xfrm>
            <a:off x="483300" y="230132"/>
            <a:ext cx="2916238" cy="1684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21450-2484-CA47-A7F4-921895AC4F00}"/>
              </a:ext>
            </a:extLst>
          </p:cNvPr>
          <p:cNvSpPr/>
          <p:nvPr/>
        </p:nvSpPr>
        <p:spPr>
          <a:xfrm>
            <a:off x="479425" y="1914938"/>
            <a:ext cx="2916238" cy="43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3E584-0413-E240-804A-1C7D3E8C4544}"/>
              </a:ext>
            </a:extLst>
          </p:cNvPr>
          <p:cNvSpPr/>
          <p:nvPr/>
        </p:nvSpPr>
        <p:spPr>
          <a:xfrm>
            <a:off x="4478547" y="-13750"/>
            <a:ext cx="7089565" cy="123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5F8-4EAF-254E-A1B4-3CA82B178603}"/>
              </a:ext>
            </a:extLst>
          </p:cNvPr>
          <p:cNvSpPr txBox="1"/>
          <p:nvPr/>
        </p:nvSpPr>
        <p:spPr>
          <a:xfrm>
            <a:off x="4850471" y="324356"/>
            <a:ext cx="634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D846-E3DD-D146-82C5-70F9798B0847}"/>
              </a:ext>
            </a:extLst>
          </p:cNvPr>
          <p:cNvSpPr txBox="1"/>
          <p:nvPr/>
        </p:nvSpPr>
        <p:spPr>
          <a:xfrm>
            <a:off x="623888" y="-238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Catt Educational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634B2-1240-D346-85CA-A6EB804AF2A9}"/>
              </a:ext>
            </a:extLst>
          </p:cNvPr>
          <p:cNvSpPr txBox="1"/>
          <p:nvPr/>
        </p:nvSpPr>
        <p:spPr>
          <a:xfrm>
            <a:off x="494862" y="6983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176E-A32A-3E4F-9AA7-D0C68B85EF04}"/>
              </a:ext>
            </a:extLst>
          </p:cNvPr>
          <p:cNvSpPr txBox="1"/>
          <p:nvPr/>
        </p:nvSpPr>
        <p:spPr>
          <a:xfrm>
            <a:off x="514016" y="826034"/>
            <a:ext cx="2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WALKTHRUs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CD99-95A5-3A4F-AACB-84E3E41EA33A}"/>
              </a:ext>
            </a:extLst>
          </p:cNvPr>
          <p:cNvSpPr txBox="1"/>
          <p:nvPr/>
        </p:nvSpPr>
        <p:spPr>
          <a:xfrm>
            <a:off x="533171" y="1272310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2DCE6-D865-0345-9ADE-F5B4F9CF9A62}"/>
              </a:ext>
            </a:extLst>
          </p:cNvPr>
          <p:cNvSpPr txBox="1"/>
          <p:nvPr/>
        </p:nvSpPr>
        <p:spPr>
          <a:xfrm>
            <a:off x="533172" y="1511378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96CB5-949E-1B43-A38B-5565D08ABE06}"/>
              </a:ext>
            </a:extLst>
          </p:cNvPr>
          <p:cNvSpPr txBox="1"/>
          <p:nvPr/>
        </p:nvSpPr>
        <p:spPr>
          <a:xfrm>
            <a:off x="508679" y="2027445"/>
            <a:ext cx="28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TOM SHERRINGTON &amp; OLIVER CAVIGLIOLI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43FB7-D17D-494B-A087-78897F4589C8}"/>
              </a:ext>
            </a:extLst>
          </p:cNvPr>
          <p:cNvSpPr txBox="1"/>
          <p:nvPr/>
        </p:nvSpPr>
        <p:spPr>
          <a:xfrm>
            <a:off x="391796" y="2500461"/>
            <a:ext cx="325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EF76C-A6CA-3C47-912C-6DF86A09569A}"/>
              </a:ext>
            </a:extLst>
          </p:cNvPr>
          <p:cNvCxnSpPr/>
          <p:nvPr/>
        </p:nvCxnSpPr>
        <p:spPr>
          <a:xfrm>
            <a:off x="483300" y="3192384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8132B9-D70B-5D44-B17A-A60E6D858396}"/>
              </a:ext>
            </a:extLst>
          </p:cNvPr>
          <p:cNvCxnSpPr/>
          <p:nvPr/>
        </p:nvCxnSpPr>
        <p:spPr>
          <a:xfrm>
            <a:off x="467518" y="5381551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C486ED-C821-8D4E-B2AC-1ED998416AFD}"/>
              </a:ext>
            </a:extLst>
          </p:cNvPr>
          <p:cNvCxnSpPr/>
          <p:nvPr/>
        </p:nvCxnSpPr>
        <p:spPr>
          <a:xfrm>
            <a:off x="473868" y="3592702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18F200-A6B5-E64B-B729-0682FE75D460}"/>
              </a:ext>
            </a:extLst>
          </p:cNvPr>
          <p:cNvCxnSpPr/>
          <p:nvPr/>
        </p:nvCxnSpPr>
        <p:spPr>
          <a:xfrm>
            <a:off x="473868" y="2923202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99A368-FD50-6042-B712-18F462151EDC}"/>
              </a:ext>
            </a:extLst>
          </p:cNvPr>
          <p:cNvCxnSpPr/>
          <p:nvPr/>
        </p:nvCxnSpPr>
        <p:spPr>
          <a:xfrm>
            <a:off x="473868" y="3844851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7E6A34-04B8-E341-8A67-87DF3CF22D33}"/>
              </a:ext>
            </a:extLst>
          </p:cNvPr>
          <p:cNvCxnSpPr/>
          <p:nvPr/>
        </p:nvCxnSpPr>
        <p:spPr>
          <a:xfrm>
            <a:off x="473868" y="4297399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227A6D-1517-804C-9E98-31BBC7B5237C}"/>
              </a:ext>
            </a:extLst>
          </p:cNvPr>
          <p:cNvCxnSpPr/>
          <p:nvPr/>
        </p:nvCxnSpPr>
        <p:spPr>
          <a:xfrm>
            <a:off x="478758" y="4571230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9F97AA2-5ED6-E943-A377-D780B9E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996" y="1205987"/>
            <a:ext cx="3924906" cy="56344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D45B2B-75CE-2D44-BF2A-0BE02B9A8050}"/>
              </a:ext>
            </a:extLst>
          </p:cNvPr>
          <p:cNvSpPr txBox="1"/>
          <p:nvPr/>
        </p:nvSpPr>
        <p:spPr>
          <a:xfrm>
            <a:off x="386717" y="2913802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3DD374-BAEB-B043-8147-C50BC66B6357}"/>
              </a:ext>
            </a:extLst>
          </p:cNvPr>
          <p:cNvSpPr txBox="1"/>
          <p:nvPr/>
        </p:nvSpPr>
        <p:spPr>
          <a:xfrm>
            <a:off x="391796" y="3165691"/>
            <a:ext cx="325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602A7D-C761-BC47-B00B-717C5514580D}"/>
              </a:ext>
            </a:extLst>
          </p:cNvPr>
          <p:cNvSpPr txBox="1"/>
          <p:nvPr/>
        </p:nvSpPr>
        <p:spPr>
          <a:xfrm>
            <a:off x="386717" y="3567852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E2E50F-0F02-C14D-A6A1-84D0214FA440}"/>
              </a:ext>
            </a:extLst>
          </p:cNvPr>
          <p:cNvSpPr txBox="1"/>
          <p:nvPr/>
        </p:nvSpPr>
        <p:spPr>
          <a:xfrm>
            <a:off x="375921" y="3826091"/>
            <a:ext cx="325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 WITH CONCRETE EXAMPLES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23200C-5A46-454A-BAD3-DB14B142B610}"/>
              </a:ext>
            </a:extLst>
          </p:cNvPr>
          <p:cNvSpPr txBox="1"/>
          <p:nvPr/>
        </p:nvSpPr>
        <p:spPr>
          <a:xfrm>
            <a:off x="374017" y="4291752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D5F153-A8F0-A84E-9D04-DCD97183331D}"/>
              </a:ext>
            </a:extLst>
          </p:cNvPr>
          <p:cNvSpPr txBox="1"/>
          <p:nvPr/>
        </p:nvSpPr>
        <p:spPr>
          <a:xfrm>
            <a:off x="393067" y="4567977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A864F-6049-2B4C-B342-46A7C5807EF7}"/>
              </a:ext>
            </a:extLst>
          </p:cNvPr>
          <p:cNvCxnSpPr/>
          <p:nvPr/>
        </p:nvCxnSpPr>
        <p:spPr>
          <a:xfrm>
            <a:off x="467518" y="4839142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12E8B7-0748-D74E-BA76-7FFEDBD33C28}"/>
              </a:ext>
            </a:extLst>
          </p:cNvPr>
          <p:cNvCxnSpPr/>
          <p:nvPr/>
        </p:nvCxnSpPr>
        <p:spPr>
          <a:xfrm>
            <a:off x="470693" y="5112118"/>
            <a:ext cx="2916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450F87-9CB4-5A41-87FA-AFA8569065FC}"/>
              </a:ext>
            </a:extLst>
          </p:cNvPr>
          <p:cNvSpPr txBox="1"/>
          <p:nvPr/>
        </p:nvSpPr>
        <p:spPr>
          <a:xfrm>
            <a:off x="383542" y="4828327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20EF5B-03EF-9242-8E44-5187380AA719}"/>
              </a:ext>
            </a:extLst>
          </p:cNvPr>
          <p:cNvSpPr txBox="1"/>
          <p:nvPr/>
        </p:nvSpPr>
        <p:spPr>
          <a:xfrm>
            <a:off x="380367" y="5104552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526502-2ECD-9447-86EC-F112036F14A2}"/>
              </a:ext>
            </a:extLst>
          </p:cNvPr>
          <p:cNvSpPr txBox="1"/>
          <p:nvPr/>
        </p:nvSpPr>
        <p:spPr>
          <a:xfrm>
            <a:off x="370842" y="5374427"/>
            <a:ext cx="325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2448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12717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RECOUNT &amp; RECALL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&amp; EXPLAIN YOUR DIAGRAM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 &amp; EXPLAIN THE BRANCH WITH TRACING OF THE LINES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189629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THE SAME PROCESS UNTIL THE WHOLE DIAGRAM IS COMPLETE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RECOUNT THE WHOLE DIAGRAM TO PARTNER, WITH TRACING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REDRAW THE WHOLE DIAGRAM FROM MEMORY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room, clock, drawing&#10;&#10;Description automatically generated">
            <a:extLst>
              <a:ext uri="{FF2B5EF4-FFF2-40B4-BE49-F238E27FC236}">
                <a16:creationId xmlns:a16="http://schemas.microsoft.com/office/drawing/2014/main" id="{A24C521E-6D1D-534E-8257-EE5A5E61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5" y="936172"/>
            <a:ext cx="4992528" cy="53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 &amp; EXPLAIN THE BRANCH WITH TRACING OF THE 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&amp; EXPLAIN YOUR DIAGRAM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THE SAME PROCESS UNTIL THE WHOLE DIAGRAM IS COMPLETE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RECOUNT THE WHOLE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DIAGRAM TO PARTNER, WITH TRACING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REDRAW THE WHOLE DIAGRAM FROM MEMORY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2473" y="4298043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Paivio’s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Dual Coding Theory dealt only with the recall of cognitively simple material. Later, others developed his work to cover more complex content.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2473" y="5026204"/>
            <a:ext cx="981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method allows teachers to share their schema visually and with words.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8264" y="5457628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drawing and tracing bypasses many constraints of working memory.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2473" y="5871284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strengthened through peer explanation and provides a superb opportunity for oral rehearsal.</a:t>
            </a:r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F57F8E84-32FC-4246-A66F-1B3DD0B8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6" y="1255773"/>
            <a:ext cx="1770788" cy="1782773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8324F8A-4175-FF44-BE6F-7FE16F3FD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77" y="1200317"/>
            <a:ext cx="1561616" cy="17902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00A6E36-E92A-9445-8308-BA1FA8881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770" y="1278752"/>
            <a:ext cx="1700756" cy="1766056"/>
          </a:xfrm>
          <a:prstGeom prst="rect">
            <a:avLst/>
          </a:prstGeom>
        </p:spPr>
      </p:pic>
      <p:pic>
        <p:nvPicPr>
          <p:cNvPr id="42" name="Picture 4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18BC30A-5C28-0342-8744-CEE6D3E2F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2" y="1116775"/>
            <a:ext cx="1751975" cy="1885036"/>
          </a:xfrm>
          <a:prstGeom prst="rect">
            <a:avLst/>
          </a:prstGeom>
        </p:spPr>
      </p:pic>
      <p:pic>
        <p:nvPicPr>
          <p:cNvPr id="44" name="Picture 43" descr="A picture containing room, clock, drawing&#10;&#10;Description automatically generated">
            <a:extLst>
              <a:ext uri="{FF2B5EF4-FFF2-40B4-BE49-F238E27FC236}">
                <a16:creationId xmlns:a16="http://schemas.microsoft.com/office/drawing/2014/main" id="{260D3ECB-9621-AD42-B5FE-643077531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145" y="1149228"/>
            <a:ext cx="1681330" cy="18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&amp; EXPLAIN YOUR DIAGRAM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4876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by saying that the diagram you are about to build on the whiteboard is a model of your schema.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3391" y="312660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are aiming for each student to have the same schema in their head by the end of the process.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5834" y="430444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can do this through live drawing with a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visualiser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or through the gradual display with a prepared slide presentation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D6B1E25-07DE-B240-879D-4094ACE0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0" y="1031776"/>
            <a:ext cx="5787056" cy="58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 &amp; EXPLAIN THE BRANCH WITH TRACING OF THE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3950" y="1982450"/>
            <a:ext cx="5679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explaining the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organisation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meaning of the first part of the diagram, direct students to explain it back to their partner.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9620" y="349863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While doing so, the students trace the line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related to the area being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summarised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79620" y="436560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 listeners also trace the corresponding line on their diagram. 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95E43BE-6434-5747-BAB4-A9FDB7A7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00959"/>
            <a:ext cx="4856906" cy="55681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56977F-0A53-0540-852B-3B1948786315}"/>
              </a:ext>
            </a:extLst>
          </p:cNvPr>
          <p:cNvSpPr txBox="1"/>
          <p:nvPr/>
        </p:nvSpPr>
        <p:spPr>
          <a:xfrm>
            <a:off x="6371583" y="5226305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complete, switch roles.</a:t>
            </a:r>
          </a:p>
        </p:txBody>
      </p:sp>
    </p:spTree>
    <p:extLst>
      <p:ext uri="{BB962C8B-B14F-4D97-AF65-F5344CB8AC3E}">
        <p14:creationId xmlns:p14="http://schemas.microsoft.com/office/powerpoint/2010/main" val="4727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THE SAME PROCESS UNTIL THE WHOLE DIAGRAM IS COMPLETE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86458"/>
            <a:ext cx="568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Continue in this way until the whole diagram has been copied, then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summarised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a partner and every line traced.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5560" y="317889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ensure students aren’t merely reading the words copied, establish a rule that every keyword needs to be explained in sentences.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C1E4432-0D56-EA44-8B9D-6E419FD9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7" y="1306656"/>
            <a:ext cx="5346083" cy="55513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19E056-3D52-3A46-B822-C2DE319A4A2E}"/>
              </a:ext>
            </a:extLst>
          </p:cNvPr>
          <p:cNvSpPr txBox="1"/>
          <p:nvPr/>
        </p:nvSpPr>
        <p:spPr>
          <a:xfrm>
            <a:off x="6377574" y="470988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Listening partners can ask questions related to details and, also, to any potential cross–diagram connection.</a:t>
            </a:r>
          </a:p>
        </p:txBody>
      </p:sp>
    </p:spTree>
    <p:extLst>
      <p:ext uri="{BB962C8B-B14F-4D97-AF65-F5344CB8AC3E}">
        <p14:creationId xmlns:p14="http://schemas.microsoft.com/office/powerpoint/2010/main" val="40880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RECOUNT THE WHOLE DIAGRAM TO PARTNER, WITH TRACING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200328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time allows, give students an opportunity to explain the whole map — in the same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fashion — to their partner.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FCE37-96FA-7B42-B598-6A140DB7CB30}"/>
              </a:ext>
            </a:extLst>
          </p:cNvPr>
          <p:cNvSpPr txBox="1"/>
          <p:nvPr/>
        </p:nvSpPr>
        <p:spPr>
          <a:xfrm>
            <a:off x="6377574" y="3165637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roles when the first is finished.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7" name="Picture 3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0A258EA-F034-9447-9181-5AA41EF4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4" y="1380353"/>
            <a:ext cx="5013751" cy="53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REDRAW THE WHOLE DIAGRAM FROM MEMORY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5838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Finally, remove the diagrams from sight.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play back their explanations silently in their head whilst tracing the diagram with their index finger.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707" y="350678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they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they have a solid memory, direct them to pick up their pens and redraw the diagram from memory.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71583" y="470545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complete, ask them to compare their diagram with their original and search out any gaps or inaccuracies.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8" name="Picture 27" descr="A picture containing room, clock, drawing&#10;&#10;Description automatically generated">
            <a:extLst>
              <a:ext uri="{FF2B5EF4-FFF2-40B4-BE49-F238E27FC236}">
                <a16:creationId xmlns:a16="http://schemas.microsoft.com/office/drawing/2014/main" id="{AB511F83-FF28-8B43-A445-641A59A1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75" y="1329922"/>
            <a:ext cx="4627233" cy="49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CODING: RECOUNT &amp; RECALL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COPY &amp; EXPLAIN THE BRANCH WITH TRACING OF THE 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CONSTRUCT &amp; EXPLAIN YOUR DIAGRAM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THE SAME PROCESS UNTIL THE WHOLE DIAGRAM IS COMPLETE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RECOUNT THE WHOLE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DIAGRAM TO PARTNER, WITH TRACING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REDRAW THE WHOLE DIAGRAM FROM MEMORY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2473" y="4298043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Paivio’s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Dual Coding Theory dealt only with the recall of cognitively simple material. Later, others developed his work to cover more complex content.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2473" y="5026204"/>
            <a:ext cx="981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method allows teachers to share their schema visually and with words.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8264" y="5457628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Using drawing and tracing bypasses many constraints of working memory.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2473" y="5871284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strengthened through peer explanation and provides a superb opportunity for oral rehearsal.</a:t>
            </a:r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F57F8E84-32FC-4246-A66F-1B3DD0B8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6" y="1255773"/>
            <a:ext cx="1770788" cy="1782773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8324F8A-4175-FF44-BE6F-7FE16F3FD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77" y="1200317"/>
            <a:ext cx="1561616" cy="17902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00A6E36-E92A-9445-8308-BA1FA8881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770" y="1278752"/>
            <a:ext cx="1700756" cy="1766056"/>
          </a:xfrm>
          <a:prstGeom prst="rect">
            <a:avLst/>
          </a:prstGeom>
        </p:spPr>
      </p:pic>
      <p:pic>
        <p:nvPicPr>
          <p:cNvPr id="42" name="Picture 4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18BC30A-5C28-0342-8744-CEE6D3E2F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2" y="1116775"/>
            <a:ext cx="1751975" cy="1885036"/>
          </a:xfrm>
          <a:prstGeom prst="rect">
            <a:avLst/>
          </a:prstGeom>
        </p:spPr>
      </p:pic>
      <p:pic>
        <p:nvPicPr>
          <p:cNvPr id="44" name="Picture 43" descr="A picture containing room, clock, drawing&#10;&#10;Description automatically generated">
            <a:extLst>
              <a:ext uri="{FF2B5EF4-FFF2-40B4-BE49-F238E27FC236}">
                <a16:creationId xmlns:a16="http://schemas.microsoft.com/office/drawing/2014/main" id="{260D3ECB-9621-AD42-B5FE-643077531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145" y="1149228"/>
            <a:ext cx="1681330" cy="18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  <a:endParaRPr lang="en-US" sz="39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12203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TO INTRODUCE THE METHOD OR IDEAS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FOR REINFORCEMENT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PARTIALLY WORKED FOR STUDENTS TO FINISH OFF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CUED START FOR  STUDENT COMPLETION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INDEPENDENTLY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D83E706-889F-0141-8E6E-4C1F79F7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20" y="288125"/>
            <a:ext cx="5300681" cy="65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6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AND DEFINE THE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 THE WORDS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WORDS IN CONTEXT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USING THE WORDS VERBALLY AND IN WRITING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WORD-BASED RETRIEVAL PRACTICE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96F855-2CC7-6D4F-B2E9-CC7763FBA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0" y="628282"/>
            <a:ext cx="5765374" cy="57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8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 THE WORDS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AND DEFINE THE WORDS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WORDS IN CONTEXT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USING THE WORDS VERBALLY AND IN WRITING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WORD-BASED RETRIEVAL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183" y="4299613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process of learning new words needs to be considered deliberately and explicitly as part of teacher instruction.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98183" y="5014094"/>
            <a:ext cx="981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with the weakest prior knowledge and most limited vocabulary will find this more difficult; new words do not just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‘sink in’.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4103" y="5736358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Without deliberate practice, new words are likely to be forgotten easily.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1806" y="6164024"/>
            <a:ext cx="997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steps support a deliberate vocabulary development process for all learners.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0F3DA5-2E4F-5445-B660-93B861476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69" y="1152379"/>
            <a:ext cx="1471341" cy="1782990"/>
          </a:xfrm>
          <a:prstGeom prst="rect">
            <a:avLst/>
          </a:prstGeom>
        </p:spPr>
      </p:pic>
      <p:pic>
        <p:nvPicPr>
          <p:cNvPr id="33" name="Picture 3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312334F4-7DC9-9549-913B-AAEBFB3E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225" y="1174737"/>
            <a:ext cx="1438203" cy="1764394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EE42B-DC86-3943-ABEF-867713CC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36" y="1236068"/>
            <a:ext cx="1743257" cy="1746191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E701F-39DD-204B-9A7A-EF673E590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389" y="1121642"/>
            <a:ext cx="1637622" cy="1807765"/>
          </a:xfrm>
          <a:prstGeom prst="rect">
            <a:avLst/>
          </a:prstGeom>
        </p:spPr>
      </p:pic>
      <p:pic>
        <p:nvPicPr>
          <p:cNvPr id="45" name="Picture 44" descr="A picture containing shirt&#10;&#10;Description automatically generated">
            <a:extLst>
              <a:ext uri="{FF2B5EF4-FFF2-40B4-BE49-F238E27FC236}">
                <a16:creationId xmlns:a16="http://schemas.microsoft.com/office/drawing/2014/main" id="{A7700451-9E97-B94A-BA38-0FA9A7402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648" y="1174737"/>
            <a:ext cx="1930267" cy="18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5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AND DEFINE THE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60" y="196272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or compile lists of words you know students will need to know.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560" y="282567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the words so students can explain in terms they know.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65560" y="367274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Impossible to learn terminology that has no meaning in terms students already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863710B-EC60-CB45-8758-AA89192A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4" y="1214824"/>
            <a:ext cx="4474172" cy="54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 THE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5209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Chorally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All students repeat the words in call and response style.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6233" y="279569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pairs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Engineer paired discussions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 exchanges so students need to use the words they are learning.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76233" y="397784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Rapid fire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Check individual students can use the words through individual questioning or call and response. </a:t>
            </a:r>
          </a:p>
        </p:txBody>
      </p:sp>
      <p:pic>
        <p:nvPicPr>
          <p:cNvPr id="27" name="Picture 26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0405A0A6-BAEE-3F4F-B7D8-42287026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8" y="1154841"/>
            <a:ext cx="4286303" cy="52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8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WORDS IN CONTEXT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39971"/>
            <a:ext cx="568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that the target vocabulary is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encountered embedded in texts that students will read.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1583" y="308105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give the words a context that supports understanding and recall.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E19E056-3D52-3A46-B822-C2DE319A4A2E}"/>
              </a:ext>
            </a:extLst>
          </p:cNvPr>
          <p:cNvSpPr txBox="1"/>
          <p:nvPr/>
        </p:nvSpPr>
        <p:spPr>
          <a:xfrm>
            <a:off x="6358896" y="388900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Either pre-learn words prior to reading 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interrupt reading when new words arise to ensure that they are explored.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1AB32-F354-0047-8551-D8125378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411033"/>
            <a:ext cx="4931245" cy="49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37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USING THE WORDS VERBALLY AND IN WRITING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9609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must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words so they form part of their own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repetoire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FCE37-96FA-7B42-B598-6A140DB7CB30}"/>
              </a:ext>
            </a:extLst>
          </p:cNvPr>
          <p:cNvSpPr txBox="1"/>
          <p:nvPr/>
        </p:nvSpPr>
        <p:spPr>
          <a:xfrm>
            <a:off x="6358896" y="28110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practice tasks that require words to be used in writing and in discussions.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0E404A-1CE2-3B47-9A37-51F0C92F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897697"/>
            <a:ext cx="4948612" cy="54627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65560" y="362607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expectation that students use new terminology when relevant, rather than reverting to basic terms. </a:t>
            </a:r>
          </a:p>
        </p:txBody>
      </p:sp>
    </p:spTree>
    <p:extLst>
      <p:ext uri="{BB962C8B-B14F-4D97-AF65-F5344CB8AC3E}">
        <p14:creationId xmlns:p14="http://schemas.microsoft.com/office/powerpoint/2010/main" val="14933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28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WORD-BASED RETRIEVAL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4188" y="197793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glossaries and knowledge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support regular retrieval practice using the target vocabulary.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313187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must recall words from memory — not rely on looking them up.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71583" y="397046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students know meanings and can use words in speech and in writing.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6" name="Picture 35" descr="A picture containing shirt&#10;&#10;Description automatically generated">
            <a:extLst>
              <a:ext uri="{FF2B5EF4-FFF2-40B4-BE49-F238E27FC236}">
                <a16:creationId xmlns:a16="http://schemas.microsoft.com/office/drawing/2014/main" id="{A9EE7C7D-FA3C-E244-844F-9AE566B2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477267"/>
            <a:ext cx="5167080" cy="48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 THE WORDS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AND DEFINE THE WORDS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WORDS IN CONTEXT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USING THE WORDS VERBALLY AND IN WRITING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WORD-BASED RETRIEVAL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183" y="4299613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process of learning new words needs to be considered deliberately and explicitly as part of teacher instruction.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98183" y="5014094"/>
            <a:ext cx="981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with the weakest prior knowledge and most limited vocabulary will find this more difficult; new words do not just </a:t>
            </a:r>
            <a:r>
              <a:rPr 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‘sink in’.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4103" y="5736358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Without deliberate practice, new words are likely to be forgotten easily.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1806" y="6164024"/>
            <a:ext cx="9976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steps support a deliberate vocabulary development process for all learners.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0F3DA5-2E4F-5445-B660-93B861476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69" y="1152379"/>
            <a:ext cx="1471341" cy="1782990"/>
          </a:xfrm>
          <a:prstGeom prst="rect">
            <a:avLst/>
          </a:prstGeom>
        </p:spPr>
      </p:pic>
      <p:pic>
        <p:nvPicPr>
          <p:cNvPr id="33" name="Picture 32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312334F4-7DC9-9549-913B-AAEBFB3E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225" y="1174737"/>
            <a:ext cx="1438203" cy="1764394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EE42B-DC86-3943-ABEF-867713CC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36" y="1236068"/>
            <a:ext cx="1743257" cy="1746191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E701F-39DD-204B-9A7A-EF673E590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389" y="1121642"/>
            <a:ext cx="1637622" cy="1807765"/>
          </a:xfrm>
          <a:prstGeom prst="rect">
            <a:avLst/>
          </a:prstGeom>
        </p:spPr>
      </p:pic>
      <p:pic>
        <p:nvPicPr>
          <p:cNvPr id="45" name="Picture 44" descr="A picture containing shirt&#10;&#10;Description automatically generated">
            <a:extLst>
              <a:ext uri="{FF2B5EF4-FFF2-40B4-BE49-F238E27FC236}">
                <a16:creationId xmlns:a16="http://schemas.microsoft.com/office/drawing/2014/main" id="{A7700451-9E97-B94A-BA38-0FA9A7402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5648" y="1174737"/>
            <a:ext cx="1930267" cy="18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 PICTURE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155093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 PICTURE— 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IN, ZOOM 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THE BIG PICTURE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— ORIENTATE!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AND ZOOM OUT STEP BY STEP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AND CHECK FOR UNDERSTANDING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ZOOM IN/ZOOM OUT PROCESS ROUTINELY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73BE70-ED17-9B45-A7DF-98CA0E0F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6" y="319712"/>
            <a:ext cx="4648120" cy="62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5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FOR REINFORCEMENT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TO INTRODUCE THE METHOD OR IDEAS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PARTIALLY WORKED FOR STUDENTS TO FINISH OFF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CUED START FOR  STUDENT COMPLETION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INDEPENDENTLY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1876" y="4299614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 Load Theory suggests novices learn more successfully studying complete worked examples than if asked to problem-solve independently.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3650" y="4993687"/>
            <a:ext cx="981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 load is reduced if we learn the overall method separately from trying to apply it.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7748" y="5719132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Often teachers do not model sufficient worked examples.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7748" y="6136801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Backward fading is good for moving from guided to independent practice.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8A7AAA-B6BF-4240-A76F-85FDEE39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407"/>
            <a:ext cx="1905712" cy="1874213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1C2AEE7-3F36-1349-96DF-2E0AD0AA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10" y="1025764"/>
            <a:ext cx="1590193" cy="1950856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00A3B17C-2D45-514B-85C3-D7A097AC5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43" y="1210214"/>
            <a:ext cx="1658352" cy="173108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A466B47-4455-BC48-BF7F-F95DEE3FD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307" y="1112815"/>
            <a:ext cx="1991801" cy="1872230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D4BEF-3B23-454B-BC81-16EFCDFC8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3273" y="1255771"/>
            <a:ext cx="1884542" cy="16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974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— ORIENTATE!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THE BIG 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AND ZOOM OUT STEP BY STEP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AND CHECK FOR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ZOOM IN/ZOOM OUT PROCESS ROUTINELY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described by the R of Shimamura’s MARGE model, it can help students to form coherent schema if teachers front-load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information in the way ideas are introduced.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073" y="5321470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Illustrate how ideas are connected; that specific ideas form part of a bigger picture.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198073" y="6029356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Categorise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compare and contrast related ideas in order to deepen our understanding.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DCB788-F761-544A-95E6-E9652A9D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236068"/>
            <a:ext cx="1332183" cy="1715691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E43A3A-E952-8941-9817-7F41ED200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981" y="1146515"/>
            <a:ext cx="1524220" cy="1785257"/>
          </a:xfrm>
          <a:prstGeom prst="rect">
            <a:avLst/>
          </a:prstGeom>
        </p:spPr>
      </p:pic>
      <p:pic>
        <p:nvPicPr>
          <p:cNvPr id="40" name="Picture 3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F08E595-C475-B14A-9CB0-F1D6AE8A2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264" y="1077073"/>
            <a:ext cx="1382249" cy="1849268"/>
          </a:xfrm>
          <a:prstGeom prst="rect">
            <a:avLst/>
          </a:prstGeom>
        </p:spPr>
      </p:pic>
      <p:pic>
        <p:nvPicPr>
          <p:cNvPr id="43" name="Picture 42" descr="A picture containing room&#10;&#10;Description automatically generated">
            <a:extLst>
              <a:ext uri="{FF2B5EF4-FFF2-40B4-BE49-F238E27FC236}">
                <a16:creationId xmlns:a16="http://schemas.microsoft.com/office/drawing/2014/main" id="{3272FD85-EA3E-DF43-938B-75C3F23F7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200" y="1080178"/>
            <a:ext cx="2014576" cy="1958616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30BCA-F837-D744-9966-6FCD132C1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7778" y="1236068"/>
            <a:ext cx="1283620" cy="16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5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THE BIG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4970" y="196246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a broad overview of a topic. Highlight the sub-divisions; the range of sub-categories in a wider category.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315165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 Organ systems: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Circulatory/Digestive/Nervous/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Muscular-skeletal.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5E8DEA-9706-4C41-B84B-AC46653DD8A8}"/>
              </a:ext>
            </a:extLst>
          </p:cNvPr>
          <p:cNvSpPr txBox="1"/>
          <p:nvPr/>
        </p:nvSpPr>
        <p:spPr>
          <a:xfrm>
            <a:off x="6377574" y="430957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Categories of energy sources: fossil fuels/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renewable and non-renewable.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7480A2-68ED-7047-8A2C-6D66958B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51600"/>
            <a:ext cx="4187372" cy="53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— ORIENTATE!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764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a specific element but make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connection to the Big Picture very explicit.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9432" y="285289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cell in the body is always part of a bigger organ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416311" y="372933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specific example of a fossil fuel fits in a wider category.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CECE2-56C8-4F40-A6E5-A83AA7EE8052}"/>
              </a:ext>
            </a:extLst>
          </p:cNvPr>
          <p:cNvSpPr txBox="1"/>
          <p:nvPr/>
        </p:nvSpPr>
        <p:spPr>
          <a:xfrm>
            <a:off x="6379432" y="458378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see where the knowledge in hand belongs in relation to other knowledge.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D8E328-AB82-A446-A6A4-9EE5DC41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27502"/>
            <a:ext cx="4721100" cy="55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8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AND ZOOM OUT STEP BY STEP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56091"/>
            <a:ext cx="568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Continually make the link to and from details of knowledge to a bigger frame and back again.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7776" y="316534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“Full of scorpions is my mind” ←→ Macbeth's guilt ←→ Macbeth's character ←→ complex Shakespearean 'heroes'?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33A6D5-B863-484A-964F-B20E1032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405628"/>
            <a:ext cx="3664856" cy="49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37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AND CHECK FOR </a:t>
            </a: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200328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the links explicitly yourself but then make sure that students can make the links themselves.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68549" y="31689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through with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 for Understanding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routines.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81779-CD1A-AB4A-B357-E6C93BA2A058}"/>
              </a:ext>
            </a:extLst>
          </p:cNvPr>
          <p:cNvSpPr txBox="1"/>
          <p:nvPr/>
        </p:nvSpPr>
        <p:spPr>
          <a:xfrm>
            <a:off x="6353707" y="40158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Think Pair Share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 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Elaborative Interrogation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8" name="Picture 37" descr="A picture containing room&#10;&#10;Description automatically generated">
            <a:extLst>
              <a:ext uri="{FF2B5EF4-FFF2-40B4-BE49-F238E27FC236}">
                <a16:creationId xmlns:a16="http://schemas.microsoft.com/office/drawing/2014/main" id="{1493A425-D879-D34C-9F08-0E31589E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" y="984255"/>
            <a:ext cx="6055437" cy="58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28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ZOOM IN/ZOOM OUT PROCESS ROUTINELY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037" y="196264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routine that you consciously,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explicitly look at layers of detail within a wider frame.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1583" y="311216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helps form sound schema, to make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connections as new knowledge is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encountered.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58197" y="42616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resources like number lines and timelines as visual displays.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27155-69F2-AE44-BCE7-A28919B0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7" y="1050801"/>
            <a:ext cx="4439580" cy="57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— ORIENTATE!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OUT THE BIG 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ZOOM IN AND ZOOM OUT STEP BY STEP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AND CHECK FOR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THE ZOOM IN/ZOOM OUT PROCESS ROUTINELY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described by the R of Shimamura’s MARGE model, it can help students to form coherent schema if teachers front-load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information in the way ideas are introduced.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073" y="5321470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Illustrate how ideas are connected; that specific ideas form part of a bigger picture.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198073" y="6029356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Categorise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compare and contrast related ideas in order to deepen our understanding.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DCB788-F761-544A-95E6-E9652A9D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236068"/>
            <a:ext cx="1332183" cy="1715691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E43A3A-E952-8941-9817-7F41ED200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981" y="1146515"/>
            <a:ext cx="1524220" cy="1785257"/>
          </a:xfrm>
          <a:prstGeom prst="rect">
            <a:avLst/>
          </a:prstGeom>
        </p:spPr>
      </p:pic>
      <p:pic>
        <p:nvPicPr>
          <p:cNvPr id="40" name="Picture 3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F08E595-C475-B14A-9CB0-F1D6AE8A2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264" y="1077073"/>
            <a:ext cx="1382249" cy="1849268"/>
          </a:xfrm>
          <a:prstGeom prst="rect">
            <a:avLst/>
          </a:prstGeom>
        </p:spPr>
      </p:pic>
      <p:pic>
        <p:nvPicPr>
          <p:cNvPr id="43" name="Picture 42" descr="A picture containing room&#10;&#10;Description automatically generated">
            <a:extLst>
              <a:ext uri="{FF2B5EF4-FFF2-40B4-BE49-F238E27FC236}">
                <a16:creationId xmlns:a16="http://schemas.microsoft.com/office/drawing/2014/main" id="{3272FD85-EA3E-DF43-938B-75C3F23F7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200" y="1080178"/>
            <a:ext cx="2014576" cy="1958616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30BCA-F837-D744-9966-6FCD132C1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7778" y="1236068"/>
            <a:ext cx="1283620" cy="16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74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CONCRETE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237199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DEMONSTRATE AN EXAMPLE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THE CONCEPT IN GENERAL TERMS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FURTHER CONCRETE EXAMPLES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RETRIEVAL PRACTICE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0E05FC36-CE56-C047-8F50-A2EA698D2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1" y="883775"/>
            <a:ext cx="5375157" cy="55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4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4" y="221316"/>
            <a:ext cx="908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THE CONCEPT IN GENERAL TERMS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DEMONSTRATE AN EXAMPLE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FURTHER CONCRETE EXAMPLES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RETRIEVAL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need to make connections between concrete examples and abstract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conceptualisations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073" y="5016677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how material properties relate to their particle structures; how simplified diagrams relate to the complex real world.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1586" y="5733292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can help through linking examples and models deliberately and explicitly.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0C5AA8-B563-194C-B0C5-BF91E182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5" y="1094653"/>
            <a:ext cx="1527065" cy="1949794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E65166F-185B-DE43-B485-A9852D6D1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843" y="1173058"/>
            <a:ext cx="1559008" cy="187018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463E8610-5878-6544-B0E2-64DB858F9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341" y="1245421"/>
            <a:ext cx="1651318" cy="1707106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8D1DB68E-DBD4-6E47-A07A-BEBFF10AE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319" y="1173058"/>
            <a:ext cx="1770166" cy="1847805"/>
          </a:xfrm>
          <a:prstGeom prst="rect">
            <a:avLst/>
          </a:prstGeom>
        </p:spPr>
      </p:pic>
      <p:pic>
        <p:nvPicPr>
          <p:cNvPr id="42" name="Picture 41" descr="A picture containing keyboard, computer&#10;&#10;Description automatically generated">
            <a:extLst>
              <a:ext uri="{FF2B5EF4-FFF2-40B4-BE49-F238E27FC236}">
                <a16:creationId xmlns:a16="http://schemas.microsoft.com/office/drawing/2014/main" id="{6935E76E-773F-E345-A377-B4CFF54EF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6361" y="1124708"/>
            <a:ext cx="1441654" cy="18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4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TO INTRODUCE THE METHOD OR IDEAS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7574" y="221437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the first example of a question you are aiming for students to answer.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547" y="308120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through the problem on the board,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producing a model answer, talking through what you are doing as you write.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9733" y="428659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through each of your steps: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“What did I do here?” 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“Why did I choose to write that phrase?”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9D379BD-1A6B-254F-9598-E3EFC33E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651"/>
            <a:ext cx="5594336" cy="55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2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DEMONSTRATE AN 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6431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an idea with a specific example.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8300" y="24780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Michael’s room was a disaster area. 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a metaphor.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5E8DEA-9706-4C41-B84B-AC46653DD8A8}"/>
              </a:ext>
            </a:extLst>
          </p:cNvPr>
          <p:cNvSpPr txBox="1"/>
          <p:nvPr/>
        </p:nvSpPr>
        <p:spPr>
          <a:xfrm>
            <a:off x="6347556" y="337180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Suzanne hung her head like a dying flower. 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a simile.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D38831-229D-AE48-BE71-93ECC052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12" y="1079992"/>
            <a:ext cx="4535541" cy="57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THE CONCEPT IN GENERAL TERMS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4401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a general definition or rule that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applies in all cases.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9432" y="282045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metaphor is… whereas a simile is…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79432" y="343312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combustion of metals: Metal + Oxygen → Metal Oxide.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CECE2-56C8-4F40-A6E5-A83AA7EE8052}"/>
              </a:ext>
            </a:extLst>
          </p:cNvPr>
          <p:cNvSpPr txBox="1"/>
          <p:nvPr/>
        </p:nvSpPr>
        <p:spPr>
          <a:xfrm>
            <a:off x="6371583" y="431576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Show how the examples and the general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expression or model are connected. </a:t>
            </a:r>
          </a:p>
        </p:txBody>
      </p:sp>
      <p:pic>
        <p:nvPicPr>
          <p:cNvPr id="27" name="Picture 2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602C253-2EBB-F54B-97E1-21F30065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0721"/>
            <a:ext cx="4700679" cy="56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0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FURTHER CONCRETE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61779"/>
            <a:ext cx="5685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each abstract concept, provide multiple concrete examples highlighting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connection. Further examples of metaphors: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1042" y="348778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wheels of justice turn slowly. She was all at sea.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20DE65E-702D-7B4D-91C3-B1048E23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12337"/>
            <a:ext cx="5375157" cy="55567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364826-4DC4-6C44-9CD6-A2CEF13BE4AE}"/>
              </a:ext>
            </a:extLst>
          </p:cNvPr>
          <p:cNvSpPr txBox="1"/>
          <p:nvPr/>
        </p:nvSpPr>
        <p:spPr>
          <a:xfrm>
            <a:off x="6371042" y="43366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Zinc + oxygen --&gt; Zinc Oxide; Iron + oxygen --&gt; Iron Oxide</a:t>
            </a:r>
          </a:p>
        </p:txBody>
      </p:sp>
    </p:spTree>
    <p:extLst>
      <p:ext uri="{BB962C8B-B14F-4D97-AF65-F5344CB8AC3E}">
        <p14:creationId xmlns:p14="http://schemas.microsoft.com/office/powerpoint/2010/main" val="1550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29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0910" y="19713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different examples fit the general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definition?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58896" y="280176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a process where they have to think about whether some examples match the general pattern.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81779-CD1A-AB4A-B357-E6C93BA2A058}"/>
              </a:ext>
            </a:extLst>
          </p:cNvPr>
          <p:cNvSpPr txBox="1"/>
          <p:nvPr/>
        </p:nvSpPr>
        <p:spPr>
          <a:xfrm>
            <a:off x="6352232" y="395862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that make them generate examples, look for errors, spot the exceptions or the odd-one-out.</a:t>
            </a:r>
          </a:p>
        </p:txBody>
      </p: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1644649E-0805-E54A-86AB-2D449607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0" y="1165022"/>
            <a:ext cx="5367986" cy="56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RETRIEVAL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students can recall and explain specific concrete examples fluently for the concepts they have learned — and vice versa.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879" y="351264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cannot be said to have fully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understood what a metaphor is or how a metal reacts with oxygen if they cannot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remember any examples.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6" name="Picture 35" descr="A picture containing keyboard, computer&#10;&#10;Description automatically generated">
            <a:extLst>
              <a:ext uri="{FF2B5EF4-FFF2-40B4-BE49-F238E27FC236}">
                <a16:creationId xmlns:a16="http://schemas.microsoft.com/office/drawing/2014/main" id="{420AA1ED-0630-5A43-9025-5DF465EA4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79" y="935530"/>
            <a:ext cx="4592342" cy="57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96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 THE CONCEPT IN GENERAL TERMS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DEMONSTRATE AN EXAMPLE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FURTHER CONCRETE EXAMPLES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IN RETRIEVAL PRACTICE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need to make connections between concrete examples and abstract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conceptualisations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073" y="5016677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how material properties relate to their particle structures; how simplified diagrams relate to the complex real world.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1586" y="5733292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can help through linking examples and models deliberately and explicitly.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0C5AA8-B563-194C-B0C5-BF91E182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5" y="1094653"/>
            <a:ext cx="1527065" cy="1949794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E65166F-185B-DE43-B485-A9852D6D1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843" y="1173058"/>
            <a:ext cx="1559008" cy="187018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463E8610-5878-6544-B0E2-64DB858F9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341" y="1245421"/>
            <a:ext cx="1651318" cy="1707106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8D1DB68E-DBD4-6E47-A07A-BEBFF10AE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319" y="1173058"/>
            <a:ext cx="1770166" cy="1847805"/>
          </a:xfrm>
          <a:prstGeom prst="rect">
            <a:avLst/>
          </a:prstGeom>
        </p:spPr>
      </p:pic>
      <p:pic>
        <p:nvPicPr>
          <p:cNvPr id="42" name="Picture 41" descr="A picture containing keyboard, computer&#10;&#10;Description automatically generated">
            <a:extLst>
              <a:ext uri="{FF2B5EF4-FFF2-40B4-BE49-F238E27FC236}">
                <a16:creationId xmlns:a16="http://schemas.microsoft.com/office/drawing/2014/main" id="{6935E76E-773F-E345-A377-B4CFF54EF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6361" y="1124708"/>
            <a:ext cx="1441654" cy="18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82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DB7DE-B3DD-C44C-9F27-68D6847AE0A3}"/>
              </a:ext>
            </a:extLst>
          </p:cNvPr>
          <p:cNvSpPr/>
          <p:nvPr/>
        </p:nvSpPr>
        <p:spPr>
          <a:xfrm>
            <a:off x="5177319" y="324433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</p:spTree>
    <p:extLst>
      <p:ext uri="{BB962C8B-B14F-4D97-AF65-F5344CB8AC3E}">
        <p14:creationId xmlns:p14="http://schemas.microsoft.com/office/powerpoint/2010/main" val="756083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EACH STAGE STEP BY 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YOU ORGANISE MESSY THINKING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SUCCESS OR QUALITY OF YOUR OWN 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ALTERNATIVES AND FURTHER EXAMPLES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TO EMULATE THE MODEL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725B00C7-9CB7-5743-B3E4-D3108316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06" y="370"/>
            <a:ext cx="4686546" cy="67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18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YOU ORGANISE MESSY THINKING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EACH STAGE STEP BY STEP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SUCCESS OR QUALITY OF YOUR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OWN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ALTERNATIVES AND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FURTHER EXAMPLES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TO EMULATE THE MODEL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78176" y="4314335"/>
            <a:ext cx="996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effective instructional teaching, teachers need to walk through a learning process themselves, highlighting key procedures and the thinking that underpins them.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98337" y="5395010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metacognitive aspect is important, making implicit decision-making explicit.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337" y="5934623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examples of completed work that can serve as scaffolds for students.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1E85025-113B-6846-B444-183B9869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1029604"/>
            <a:ext cx="1332557" cy="191297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3EB7E037-E096-0447-B002-F0655C3D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92" y="1115616"/>
            <a:ext cx="1677054" cy="184603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CEA73C-6925-324C-8A0F-0E59C8AC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211" y="1110498"/>
            <a:ext cx="1835731" cy="1942150"/>
          </a:xfrm>
          <a:prstGeom prst="rect">
            <a:avLst/>
          </a:prstGeom>
        </p:spPr>
      </p:pic>
      <p:pic>
        <p:nvPicPr>
          <p:cNvPr id="42" name="Picture 41" descr="A picture containing food&#10;&#10;Description automatically generated">
            <a:extLst>
              <a:ext uri="{FF2B5EF4-FFF2-40B4-BE49-F238E27FC236}">
                <a16:creationId xmlns:a16="http://schemas.microsoft.com/office/drawing/2014/main" id="{F3D92A53-2EBF-5544-ACD5-3E00959EA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457" y="1053899"/>
            <a:ext cx="1715851" cy="2025657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E0A762-D360-7F40-8F5C-F8752B487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373" y="1017596"/>
            <a:ext cx="1148910" cy="1987215"/>
          </a:xfrm>
          <a:prstGeom prst="rect">
            <a:avLst/>
          </a:prstGeom>
        </p:spPr>
      </p:pic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PRE-REQUISITE KNOWLEDGE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through the preliminary thinking; narrate how you think through the problem: What is being asked? What information do we already have?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560" y="34860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Undertake the task yourself, talking through each step one action at a time.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67795" y="435666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a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visualiser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other method to ensure all students see what is being done. 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4963498-0F57-D24A-B9E9-534A1718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01" y="744536"/>
            <a:ext cx="4154105" cy="5963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FOR REINFORCEMENT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095" y="1951911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 the process with another example.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8575" y="247387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similarities should serve to reinforce the general idea or method you are teaching.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EB57C40-96CE-EE4D-8C95-EBBD2126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67" y="759219"/>
            <a:ext cx="4916680" cy="60318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78575" y="367295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differences should illustrate how the method works with different cases.</a:t>
            </a:r>
          </a:p>
        </p:txBody>
      </p:sp>
    </p:spTree>
    <p:extLst>
      <p:ext uri="{BB962C8B-B14F-4D97-AF65-F5344CB8AC3E}">
        <p14:creationId xmlns:p14="http://schemas.microsoft.com/office/powerpoint/2010/main" val="6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YOU ORGANISE MESSY THINKING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5679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 of the modelling narrative should include your decision-making process. How do you decide what to do next?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68549" y="3133158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how: you float possible ideas before selecting one;  you edit or improve your work; you put an array of ideas into a logical sequence. 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5D82B99-14C5-B646-82EA-D2CF6A33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5" y="1007105"/>
            <a:ext cx="5177017" cy="5698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SUCCESS OR QUALITY OF YOUR OWN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8953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 back from your example to review it and check for understanding of each step.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279661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Evaluate whether your model is correct,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 or meets the success criteria.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8549" y="360956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this explicit: Have I done it well? Am I correct? Discuss ways it could be improved.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5A4127-7D97-704B-8EFE-6E0FA5842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66830"/>
            <a:ext cx="5196783" cy="54980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ALTERNATIVES AND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FURTHER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5679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important not to confine students’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thinking by basing their responses on just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example.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3547" y="311236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multiple alternatives, highlighting how they each meet the success criteria or provide valid alternative routes to success.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FCE37-96FA-7B42-B598-6A140DB7CB30}"/>
              </a:ext>
            </a:extLst>
          </p:cNvPr>
          <p:cNvSpPr txBox="1"/>
          <p:nvPr/>
        </p:nvSpPr>
        <p:spPr>
          <a:xfrm>
            <a:off x="6371583" y="4267927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example is rarely sufficient.</a:t>
            </a:r>
          </a:p>
        </p:txBody>
      </p:sp>
      <p:pic>
        <p:nvPicPr>
          <p:cNvPr id="37" name="Picture 36" descr="A picture containing food&#10;&#10;Description automatically generated">
            <a:extLst>
              <a:ext uri="{FF2B5EF4-FFF2-40B4-BE49-F238E27FC236}">
                <a16:creationId xmlns:a16="http://schemas.microsoft.com/office/drawing/2014/main" id="{1EFD85E4-4A0D-D74A-A647-5B3DCE11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53" y="897697"/>
            <a:ext cx="5048728" cy="59603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TO EMULATE THE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Modelling is just the beginning of the process; it is important that students now try to put the ideas that have been modelled into practice themselves.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546" y="348897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Initially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Guided Practice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 be important.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CC33EB-3B10-5043-B540-579E2FAB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4" y="876298"/>
            <a:ext cx="3421379" cy="59177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71583" y="397984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 students should move towards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Independent Practice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HOW YOU ORGANISE MESSY THINKING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EACH STAGE STEP BY STEP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THE SUCCESS OR QUALITY OF YOUR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OWN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ALTERNATIVES AND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FURTHER EXAMPLES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TASKS TO EMULATE THE MODEL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78176" y="4314335"/>
            <a:ext cx="996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effective instructional teaching, teachers need to walk through a learning process themselves, highlighting key procedures and the thinking that underpins them.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98337" y="5395010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metacognitive aspect is important, making implicit decision-making explicit.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337" y="5934623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examples of completed work that can serve as scaffolds for students.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1E85025-113B-6846-B444-183B9869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1029604"/>
            <a:ext cx="1332557" cy="191297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3EB7E037-E096-0447-B002-F0655C3D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92" y="1115616"/>
            <a:ext cx="1677054" cy="184603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CEA73C-6925-324C-8A0F-0E59C8AC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211" y="1110498"/>
            <a:ext cx="1835731" cy="1942150"/>
          </a:xfrm>
          <a:prstGeom prst="rect">
            <a:avLst/>
          </a:prstGeom>
        </p:spPr>
      </p:pic>
      <p:pic>
        <p:nvPicPr>
          <p:cNvPr id="42" name="Picture 41" descr="A picture containing food&#10;&#10;Description automatically generated">
            <a:extLst>
              <a:ext uri="{FF2B5EF4-FFF2-40B4-BE49-F238E27FC236}">
                <a16:creationId xmlns:a16="http://schemas.microsoft.com/office/drawing/2014/main" id="{F3D92A53-2EBF-5544-ACD5-3E00959EA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457" y="1053899"/>
            <a:ext cx="1715851" cy="2025657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E0A762-D360-7F40-8F5C-F8752B487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373" y="1017596"/>
            <a:ext cx="1148910" cy="1987215"/>
          </a:xfrm>
          <a:prstGeom prst="rect">
            <a:avLst/>
          </a:prstGeom>
        </p:spPr>
      </p:pic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9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  <a:endParaRPr lang="en-US" sz="39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3943818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COMPONENTS OF A TASK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A DETAILED LEVEL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OVERVIEW LEVEL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12346"/>
            <a:ext cx="477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 SCAFFOLDING SETS OFFERING VARYING LEVELS OF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2235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THE SCAFFOLDING DOWN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clock&#10;&#10;Description automatically generated">
            <a:extLst>
              <a:ext uri="{FF2B5EF4-FFF2-40B4-BE49-F238E27FC236}">
                <a16:creationId xmlns:a16="http://schemas.microsoft.com/office/drawing/2014/main" id="{2BA37F3E-580D-214D-9C31-8C2FA8CB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31" y="310390"/>
            <a:ext cx="5000975" cy="65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7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A DETAILED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COMPONENTS OF A TASK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OVERVIEW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 SCAFFOLDING SETS OFFERING VARYING LEVELS OF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THE SCAFFOLDING DOWN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65253" y="4358569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that more effective teachers successfully provide scaffolds for difficult tasks.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85414" y="5100854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Rather than setting lower expectations for students, they support them to reach ambitious goals using a range of scaffolding processes that guide them forward.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587018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Crucially, the metaphor embeds the idea that, when ready, scaffolding always comes down.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11F17C-45C4-4246-B15E-332719B6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5" y="1111480"/>
            <a:ext cx="1772740" cy="1938108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9344B710-E093-D64C-8BF7-A4AA91E92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89" y="1050866"/>
            <a:ext cx="1524761" cy="1998310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95F91431-D6EF-594C-B018-263096157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222" y="1165024"/>
            <a:ext cx="1457653" cy="1825903"/>
          </a:xfrm>
          <a:prstGeom prst="rect">
            <a:avLst/>
          </a:prstGeom>
        </p:spPr>
      </p:pic>
      <p:pic>
        <p:nvPicPr>
          <p:cNvPr id="40" name="Picture 3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2D6DFCD-7F32-F345-882E-0BBA3979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626" y="1206113"/>
            <a:ext cx="1990233" cy="1711256"/>
          </a:xfrm>
          <a:prstGeom prst="rect">
            <a:avLst/>
          </a:prstGeom>
        </p:spPr>
      </p:pic>
      <p:pic>
        <p:nvPicPr>
          <p:cNvPr id="48" name="Picture 47" descr="A picture containing game, shirt&#10;&#10;Description automatically generated">
            <a:extLst>
              <a:ext uri="{FF2B5EF4-FFF2-40B4-BE49-F238E27FC236}">
                <a16:creationId xmlns:a16="http://schemas.microsoft.com/office/drawing/2014/main" id="{BB795DA1-2FD3-1245-A8EF-51CBF81BD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997" y="1108476"/>
            <a:ext cx="1772739" cy="19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COMPONENTS OF A TASK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8549" y="196571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Break down a task into steps that students will need to follow in order to achieve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7574" y="311124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the difficulties that students will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encounter moving through the steps.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77574" y="394054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resources that support them to make those steps successfully.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D9401633-67E4-2F40-9D2A-AEE3DE85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18" y="1201034"/>
            <a:ext cx="5174288" cy="56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A  DETAILED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2584" y="195679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Detailed scaffolding might include: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71583" y="242833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Word lists, sentence starters or sentence builders, useful phrases and connectives.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38A220AD-0505-A14B-89BC-A811C7E0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31" y="975105"/>
            <a:ext cx="4493781" cy="58894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0A1FC0-1EFE-404C-A09A-826781DFBB95}"/>
              </a:ext>
            </a:extLst>
          </p:cNvPr>
          <p:cNvSpPr txBox="1"/>
          <p:nvPr/>
        </p:nvSpPr>
        <p:spPr>
          <a:xfrm>
            <a:off x="6371583" y="325029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Diagrams, concept maps or other forms of dual coding.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8EBED-A3D3-974A-A916-1552F2895610}"/>
              </a:ext>
            </a:extLst>
          </p:cNvPr>
          <p:cNvSpPr txBox="1"/>
          <p:nvPr/>
        </p:nvSpPr>
        <p:spPr>
          <a:xfrm>
            <a:off x="6376796" y="401973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organisers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exemplars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elements.</a:t>
            </a:r>
          </a:p>
        </p:txBody>
      </p:sp>
    </p:spTree>
    <p:extLst>
      <p:ext uri="{BB962C8B-B14F-4D97-AF65-F5344CB8AC3E}">
        <p14:creationId xmlns:p14="http://schemas.microsoft.com/office/powerpoint/2010/main" val="9171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69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PARTIALLY WORKED FOR STUDENTS TO FINISH 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time, introduce a question and begin to answer it, following the pattern or procedure you introduced in the first two examples.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3199" y="348083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time to complete the question and then check for answers, errors and any variations or misunderstanding.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74B19B48-0E44-D24E-958D-E8A8FE3C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0" y="1053433"/>
            <a:ext cx="5365720" cy="56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OVERVIEW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2582" y="1956799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Whole-task scaffolds might include: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6754" y="2412474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Essay structure strips.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1978" y="287500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Checklists of success criteria and prompts: e.g. Have you checked your full stops and capital letters?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10AA6252-6C67-C64C-B0AB-D7410C6D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87" y="1073461"/>
            <a:ext cx="4525180" cy="566838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1922FB-B563-6549-90AE-25C944F650C7}"/>
              </a:ext>
            </a:extLst>
          </p:cNvPr>
          <p:cNvSpPr txBox="1"/>
          <p:nvPr/>
        </p:nvSpPr>
        <p:spPr>
          <a:xfrm>
            <a:off x="6381743" y="39076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Exemplars of completed or partially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tasks.</a:t>
            </a:r>
          </a:p>
        </p:txBody>
      </p:sp>
    </p:spTree>
    <p:extLst>
      <p:ext uri="{BB962C8B-B14F-4D97-AF65-F5344CB8AC3E}">
        <p14:creationId xmlns:p14="http://schemas.microsoft.com/office/powerpoint/2010/main" val="11010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 SCAFFOLDING SETS OFFERING VARYING LEVELS OF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3781" y="241101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everyone a common goal of producing work to a high standard but give students the level of scaffolding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appopriate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their level of confidence.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43781" y="385756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work for students to select their own level but this needs careful monitoring.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4" name="Picture 3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BB16654B-603C-AF4F-8077-51ABB261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" y="1455868"/>
            <a:ext cx="5744029" cy="49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THE SCAFFOLDING 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2587" y="197567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classic sequence in modelling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 is: I do it; We do it; You do it.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7800" y="274511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culmination of an instruction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phase should be that students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attempt a task independently.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67800" y="385311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the scaffolding has achieved its purpose, this can be a confidence boosting moment.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6" name="Picture 35" descr="A picture containing game, shirt&#10;&#10;Description automatically generated">
            <a:extLst>
              <a:ext uri="{FF2B5EF4-FFF2-40B4-BE49-F238E27FC236}">
                <a16:creationId xmlns:a16="http://schemas.microsoft.com/office/drawing/2014/main" id="{12B559ED-65E4-D345-A423-5B987ABF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1" y="1161601"/>
            <a:ext cx="4904569" cy="54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A DETAILED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COMPONENTS OF A TASK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SUPPORTS AT OVERVIEW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 SCAFFOLDING SETS OFFERING VARYING LEVELS OF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TAKE THE SCAFFOLDING DOWN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65253" y="4358569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Rosenshine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that more effective teachers successfully provide scaffolds for difficult tasks.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185414" y="5100854"/>
            <a:ext cx="994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Rather than setting lower expectations for students, they support them to reach ambitious goals using a range of scaffolding processes that guide them forward.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85414" y="5870189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Crucially, the metaphor embeds the idea that, when ready, scaffolding always comes down.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11F17C-45C4-4246-B15E-332719B6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5" y="1111480"/>
            <a:ext cx="1772740" cy="1938108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9344B710-E093-D64C-8BF7-A4AA91E92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89" y="1050866"/>
            <a:ext cx="1524761" cy="1998310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95F91431-D6EF-594C-B018-263096157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222" y="1165024"/>
            <a:ext cx="1457653" cy="1825903"/>
          </a:xfrm>
          <a:prstGeom prst="rect">
            <a:avLst/>
          </a:prstGeom>
        </p:spPr>
      </p:pic>
      <p:pic>
        <p:nvPicPr>
          <p:cNvPr id="40" name="Picture 39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2D6DFCD-7F32-F345-882E-0BBA3979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626" y="1206113"/>
            <a:ext cx="1990233" cy="1711256"/>
          </a:xfrm>
          <a:prstGeom prst="rect">
            <a:avLst/>
          </a:prstGeom>
        </p:spPr>
      </p:pic>
      <p:pic>
        <p:nvPicPr>
          <p:cNvPr id="48" name="Picture 47" descr="A picture containing game, shirt&#10;&#10;Description automatically generated">
            <a:extLst>
              <a:ext uri="{FF2B5EF4-FFF2-40B4-BE49-F238E27FC236}">
                <a16:creationId xmlns:a16="http://schemas.microsoft.com/office/drawing/2014/main" id="{BB795DA1-2FD3-1245-A8EF-51CBF81BD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6997" y="1108476"/>
            <a:ext cx="1772739" cy="19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9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35386" y="27593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307028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PROBLEM AND EXPLORE 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ALREADY KNOW?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DO WE START?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PLAN AND MONITOR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WE BEEN SUCCESSFUL?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0AF2E2BF-2497-5E43-A5FD-44F0DBA8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9" y="724958"/>
            <a:ext cx="5575536" cy="61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70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ALREADY KNOW?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PROBLEM AND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DO WE START?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PLAN AND MONITOR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WE BEEN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SUCCESSFUL?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is evidence successful students also have good metacognitive abilities.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4489" y="4708901"/>
            <a:ext cx="983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able to plan, monitor and evaluate their progress through a task; to think strategically about how to go about solving a problem and to articulate their thought processes.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13998" y="5730017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can support students in developing their capacity for metacognitive thinking by modelling it and promoting metacognitive talk in lessons.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194F6-46FC-E74E-AA0C-DC0045B3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7" y="1080324"/>
            <a:ext cx="1320461" cy="1969109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CE056928-AE8D-1B41-9416-ED73397B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60" y="1126445"/>
            <a:ext cx="1742141" cy="1923143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9297A4BB-E7D7-F245-A566-6352B4161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3" y="1162243"/>
            <a:ext cx="1840593" cy="174110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AA097D6F-56EF-3448-B202-784A483CA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094" y="1295223"/>
            <a:ext cx="2140558" cy="160812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7DDB577-0C44-D34B-8C92-04EADA2BB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330" y="1126445"/>
            <a:ext cx="1639286" cy="19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859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PROBLEM AND EXPLORE 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554" y="195760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 through a question; establish what the question is asking or what the task might entail.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5E8DEA-9706-4C41-B84B-AC46653DD8A8}"/>
              </a:ext>
            </a:extLst>
          </p:cNvPr>
          <p:cNvSpPr txBox="1"/>
          <p:nvPr/>
        </p:nvSpPr>
        <p:spPr>
          <a:xfrm>
            <a:off x="6371583" y="31003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initial process is to establish which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problem-type it is.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F8749-B2A5-F946-B9F6-C297D5E4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0" y="1070203"/>
            <a:ext cx="3873046" cy="57755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7197740-7BB3-0844-AC92-917E11A437E0}"/>
              </a:ext>
            </a:extLst>
          </p:cNvPr>
          <p:cNvSpPr txBox="1"/>
          <p:nvPr/>
        </p:nvSpPr>
        <p:spPr>
          <a:xfrm>
            <a:off x="6365554" y="395800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allows you and students to draw on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 past experience and prior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ALREADY KNOW?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4456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through the information that is available in the question and supporting resources.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419088" y="312768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already know from the question?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86096" y="397225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also know from previous learning that might be relevant?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CECE2-56C8-4F40-A6E5-A83AA7EE8052}"/>
              </a:ext>
            </a:extLst>
          </p:cNvPr>
          <p:cNvSpPr txBox="1"/>
          <p:nvPr/>
        </p:nvSpPr>
        <p:spPr>
          <a:xfrm>
            <a:off x="6389394" y="4816817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notes so that this becomes explicit.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BB11F49-800F-8A48-84E8-987C11DA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9" y="1270000"/>
            <a:ext cx="5081792" cy="56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5" grpId="0"/>
      <p:bldP spid="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0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DO WE START?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9130" y="1950482"/>
            <a:ext cx="568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Talk through the first steps in solving the problem or completing the task.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8896" y="280323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explicitly why you choose a particular strategy in this case. If any path is as good as another, make this explicit.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364826-4DC4-6C44-9CD6-A2CEF13BE4AE}"/>
              </a:ext>
            </a:extLst>
          </p:cNvPr>
          <p:cNvSpPr txBox="1"/>
          <p:nvPr/>
        </p:nvSpPr>
        <p:spPr>
          <a:xfrm>
            <a:off x="6358896" y="3957558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to demystify the whole process.</a:t>
            </a:r>
          </a:p>
        </p:txBody>
      </p: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65F2F3AF-27E8-4B47-BF22-9955D784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40202"/>
            <a:ext cx="5439146" cy="51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72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CUED START FOR  STUDENT COMPLETION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545" y="197886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should now be ready for a practice phase.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3386" y="28315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one or more questions of the same type as the examples.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FCE37-96FA-7B42-B598-6A140DB7CB30}"/>
              </a:ext>
            </a:extLst>
          </p:cNvPr>
          <p:cNvSpPr txBox="1"/>
          <p:nvPr/>
        </p:nvSpPr>
        <p:spPr>
          <a:xfrm>
            <a:off x="6358545" y="368414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them off or signal the way to begin.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9621D97D-FE75-5244-ABFB-CC127692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17" y="1127502"/>
            <a:ext cx="5861029" cy="55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29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PLAN AND MONITOR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5953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the process of setting out an overview plan.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46882" y="278999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as explicit as possible about every choice, every step, providing a logical reason for each one.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81779-CD1A-AB4A-B357-E6C93BA2A058}"/>
              </a:ext>
            </a:extLst>
          </p:cNvPr>
          <p:cNvSpPr txBox="1"/>
          <p:nvPr/>
        </p:nvSpPr>
        <p:spPr>
          <a:xfrm>
            <a:off x="6371642" y="394919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you go through the task, narrate your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progress through each of the steps.</a:t>
            </a: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B402C233-E822-F948-A1A7-09C7F4E6F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" y="2056860"/>
            <a:ext cx="5579837" cy="41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WE BEEN SUCCESSFUL?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3948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the task has been completed or the problem solved, model the process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self-review.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8896" y="308309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back over it to see if it is correct,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complete, accurate, finished to a high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984C103-AA52-1A4B-9891-5243A1E6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36" y="876298"/>
            <a:ext cx="5082928" cy="59769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59C0C3F-EA09-5C40-8DAB-5F2EC547DDA7}"/>
              </a:ext>
            </a:extLst>
          </p:cNvPr>
          <p:cNvSpPr txBox="1"/>
          <p:nvPr/>
        </p:nvSpPr>
        <p:spPr>
          <a:xfrm>
            <a:off x="6364088" y="422670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ways of knowing if an answer is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correct within the context of the subject.</a:t>
            </a:r>
          </a:p>
        </p:txBody>
      </p:sp>
    </p:spTree>
    <p:extLst>
      <p:ext uri="{BB962C8B-B14F-4D97-AF65-F5344CB8AC3E}">
        <p14:creationId xmlns:p14="http://schemas.microsoft.com/office/powerpoint/2010/main" val="24373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 WE ALREADY KNOW?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A PROBLEM AND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DO WE START?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PLAN AND MONITOR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WE BEEN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SUCCESSFUL?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is evidence successful students also have good metacognitive abilities.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198073" y="4708901"/>
            <a:ext cx="983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are able to plan, monitor and evaluate their progress through a task; to think strategically about how to go about solving a problem and to articulate their thought processes.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10343" y="5731555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can support students in developing their capacity for metacognitive thinking by modelling it and promoting metacognitive talk in lessons.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194F6-46FC-E74E-AA0C-DC0045B3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7" y="1080324"/>
            <a:ext cx="1320461" cy="1969109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CE056928-AE8D-1B41-9416-ED73397B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960" y="1126445"/>
            <a:ext cx="1742141" cy="1923143"/>
          </a:xfrm>
          <a:prstGeom prst="rect">
            <a:avLst/>
          </a:prstGeom>
        </p:spPr>
      </p:pic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9297A4BB-E7D7-F245-A566-6352B4161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13" y="1162243"/>
            <a:ext cx="1840593" cy="174110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AA097D6F-56EF-3448-B202-784A483CA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094" y="1295223"/>
            <a:ext cx="2140558" cy="1608121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7DDB577-0C44-D34B-8C92-04EADA2BB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330" y="1126445"/>
            <a:ext cx="1639286" cy="19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0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83378" y="293399"/>
            <a:ext cx="58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13765901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</a:t>
            </a:r>
            <a:r>
              <a:rPr lang="en-US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DOES EXCELLENCE LOOK LIKE? </a:t>
            </a:r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DECONSTRUCT EXEMPLARS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CO-CONSTRUCT SUCCESS CRITERIA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88001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 CONTRASTING EXEMPLARS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TEACHER ASSESSMENT AND SELF-ASSESSMENT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66B004D9-C57E-674D-8CAC-0503FC1B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0" y="351213"/>
            <a:ext cx="5955846" cy="60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19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DECONSTRUCT EXEMPLARS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</a:t>
            </a:r>
            <a:r>
              <a:rPr lang="en-US" sz="12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DOES EXCELLENCE LOOK LIKE? 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CO-CONSTRUCT SUCCESS CRITERIA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 CONTRASTING EXEMPLARS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TEACHER ASSESSMENT AND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SELF-ASSESSMENT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Dylan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Wiliam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that, in approaching a learning goal, unless we know where we are going we will never get there.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198073" y="5101936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should engage students in a process of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clarfiying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learning goals.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room, graffiti&#10;&#10;Description automatically generated">
            <a:extLst>
              <a:ext uri="{FF2B5EF4-FFF2-40B4-BE49-F238E27FC236}">
                <a16:creationId xmlns:a16="http://schemas.microsoft.com/office/drawing/2014/main" id="{0DBEA620-08F1-6B4D-ACCE-14F54E4A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4" y="1232138"/>
            <a:ext cx="1576948" cy="1811359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4CC0A-6396-CE4B-A22A-82C24829A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189" y="1355954"/>
            <a:ext cx="1752349" cy="161400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B949AC8-39F5-CC4E-ABCB-097920BC4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18" y="1141464"/>
            <a:ext cx="1271817" cy="1901335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C301BF6-E66D-9149-BC4D-DDF3DBB70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3775" y="1196196"/>
            <a:ext cx="1784700" cy="1799825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50A52255-0E91-7B41-84E2-5E8E839F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763" y="1196196"/>
            <a:ext cx="1811264" cy="172708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D16848-BC61-EF4D-AF16-C8134F074BF0}"/>
              </a:ext>
            </a:extLst>
          </p:cNvPr>
          <p:cNvSpPr txBox="1"/>
          <p:nvPr/>
        </p:nvSpPr>
        <p:spPr>
          <a:xfrm>
            <a:off x="2204489" y="5586825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 of this is to set the standards for the work that will be completed.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AE554-E90D-2340-95DF-8B2078D277DD}"/>
              </a:ext>
            </a:extLst>
          </p:cNvPr>
          <p:cNvSpPr txBox="1"/>
          <p:nvPr/>
        </p:nvSpPr>
        <p:spPr>
          <a:xfrm>
            <a:off x="2209500" y="6071714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are not aiming for a high standard, they are unlikely to reach it.</a:t>
            </a:r>
          </a:p>
        </p:txBody>
      </p:sp>
    </p:spTree>
    <p:extLst>
      <p:ext uri="{BB962C8B-B14F-4D97-AF65-F5344CB8AC3E}">
        <p14:creationId xmlns:p14="http://schemas.microsoft.com/office/powerpoint/2010/main" val="15305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6" grpId="0"/>
      <p:bldP spid="4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859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</a:t>
            </a:r>
            <a:r>
              <a:rPr lang="en-US" sz="20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DOES EXCELLENCE LOOK LIKE?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201328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include a discussion about the nature of excellence in the work that students will produce.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5E8DEA-9706-4C41-B84B-AC46653DD8A8}"/>
              </a:ext>
            </a:extLst>
          </p:cNvPr>
          <p:cNvSpPr txBox="1"/>
          <p:nvPr/>
        </p:nvSpPr>
        <p:spPr>
          <a:xfrm>
            <a:off x="6371583" y="320328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the features of excellent writing;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excellent composition or performance.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197740-7BB3-0844-AC92-917E11A437E0}"/>
              </a:ext>
            </a:extLst>
          </p:cNvPr>
          <p:cNvSpPr txBox="1"/>
          <p:nvPr/>
        </p:nvSpPr>
        <p:spPr>
          <a:xfrm>
            <a:off x="6365592" y="40547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it so routine that students themselves begin to ask the question.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Picture 36" descr="A picture containing room, graffiti&#10;&#10;Description automatically generated">
            <a:extLst>
              <a:ext uri="{FF2B5EF4-FFF2-40B4-BE49-F238E27FC236}">
                <a16:creationId xmlns:a16="http://schemas.microsoft.com/office/drawing/2014/main" id="{420FDAD8-E7FE-4B42-8933-276ECDB3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29" y="1232138"/>
            <a:ext cx="4897809" cy="56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DECONSTRUCT EXEMPLARS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6746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exemplars of excellence and engage students in a process of evaluation so they understand the constituent elements.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71583" y="3414010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pieces of writing, examples of art work, exercise books with excellent presentation; efficient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maths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solutions; performances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recorded from drama, music and PE.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B65F9B2-7EB2-6D4D-86C7-8E575A40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8" y="1261768"/>
            <a:ext cx="5503938" cy="52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0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CO-CONSTRUCT SUCCESS CRITERIA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64864"/>
            <a:ext cx="568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 the features of excellence that emerge from the discussion.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5560" y="273430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 can form success criteria for students' subsequent work.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364826-4DC4-6C44-9CD6-A2CEF13BE4AE}"/>
              </a:ext>
            </a:extLst>
          </p:cNvPr>
          <p:cNvSpPr txBox="1"/>
          <p:nvPr/>
        </p:nvSpPr>
        <p:spPr>
          <a:xfrm>
            <a:off x="6353547" y="352726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judgements of quality are involved, make the link from criteria to the exemplars as explicitly as you can. 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B68BEC-8200-E240-AA92-D63D36A9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646239"/>
            <a:ext cx="5121367" cy="47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29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 CONTRASTING EXEMPLARS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713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Alongside exemplars of the highest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standards, show a range of others.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59569" y="280176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Explore and discuss the differences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supported by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Check for Understanding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81779-CD1A-AB4A-B357-E6C93BA2A058}"/>
              </a:ext>
            </a:extLst>
          </p:cNvPr>
          <p:cNvSpPr txBox="1"/>
          <p:nvPr/>
        </p:nvSpPr>
        <p:spPr>
          <a:xfrm>
            <a:off x="6352905" y="395862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Often differences between an average piece and an excellent piece only become clear when compared side by side.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2658E80-EAFD-7C45-B4DE-A608FAB2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988672"/>
            <a:ext cx="3866133" cy="57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3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INDEPENDENTLY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4953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ready, set one or more questions of the same type that you have modelled where students have to undertake the whole thinking process independently.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5830" y="341013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the details of the modelled examples.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6EBDC-B55D-4845-B461-4332213E11DD}"/>
              </a:ext>
            </a:extLst>
          </p:cNvPr>
          <p:cNvSpPr txBox="1"/>
          <p:nvPr/>
        </p:nvSpPr>
        <p:spPr>
          <a:xfrm>
            <a:off x="6365560" y="419540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accuracy to verify that the methods are understood as well as being copied.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2A2A5-A881-1E47-AD36-7EEC776F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430776"/>
            <a:ext cx="5151499" cy="44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TEACHER ASSESSMENT AND</a:t>
            </a: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SELF-ASSESSMENT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6746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feedback on completed work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referencing exemplars as a comparison,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teasing out successes and areas for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68549" y="342724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are modelling assessment processes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can use themselves.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59C0C3F-EA09-5C40-8DAB-5F2EC547DDA7}"/>
              </a:ext>
            </a:extLst>
          </p:cNvPr>
          <p:cNvSpPr txBox="1"/>
          <p:nvPr/>
        </p:nvSpPr>
        <p:spPr>
          <a:xfrm>
            <a:off x="6375291" y="421023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Ask students to compare their work to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exemplars and identify their own areas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improvement.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D0892A66-6AB7-7A45-9F3F-A3FA49EF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07682"/>
            <a:ext cx="5215417" cy="52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DECONSTRUCT EXEMPLARS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</a:t>
            </a:r>
            <a:r>
              <a:rPr lang="en-US" sz="12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DOES EXCELLENCE LOOK LIKE? </a:t>
            </a: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ROUTINE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CO-CONSTRUCT SUCCESS CRITERIA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 CONTRASTING EXEMPLARS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TEACHER ASSESSMENT AND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SELF-ASSESSMENT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Dylan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Wiliam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suggests that, in approaching a learning goal, unless we know where we are going we will never get there.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198073" y="5101936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Teachers should engage students in a process of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clarfiying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learning goals.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room, graffiti&#10;&#10;Description automatically generated">
            <a:extLst>
              <a:ext uri="{FF2B5EF4-FFF2-40B4-BE49-F238E27FC236}">
                <a16:creationId xmlns:a16="http://schemas.microsoft.com/office/drawing/2014/main" id="{0DBEA620-08F1-6B4D-ACCE-14F54E4A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4" y="1232138"/>
            <a:ext cx="1576948" cy="1811359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24CC0A-6396-CE4B-A22A-82C24829A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189" y="1355954"/>
            <a:ext cx="1752349" cy="161400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B949AC8-39F5-CC4E-ABCB-097920BC4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218" y="1141464"/>
            <a:ext cx="1271817" cy="1901335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C301BF6-E66D-9149-BC4D-DDF3DBB70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3775" y="1196196"/>
            <a:ext cx="1784700" cy="1799825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50A52255-0E91-7B41-84E2-5E8E839F4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3763" y="1196196"/>
            <a:ext cx="1811264" cy="172708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0D16848-BC61-EF4D-AF16-C8134F074BF0}"/>
              </a:ext>
            </a:extLst>
          </p:cNvPr>
          <p:cNvSpPr txBox="1"/>
          <p:nvPr/>
        </p:nvSpPr>
        <p:spPr>
          <a:xfrm>
            <a:off x="2204489" y="5586825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 of this is to set the standards for the work that will be completed.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AE554-E90D-2340-95DF-8B2078D277DD}"/>
              </a:ext>
            </a:extLst>
          </p:cNvPr>
          <p:cNvSpPr txBox="1"/>
          <p:nvPr/>
        </p:nvSpPr>
        <p:spPr>
          <a:xfrm>
            <a:off x="2209500" y="6071714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are not aiming for a high standard, they are unlikely to reach it.</a:t>
            </a:r>
          </a:p>
        </p:txBody>
      </p:sp>
    </p:spTree>
    <p:extLst>
      <p:ext uri="{BB962C8B-B14F-4D97-AF65-F5344CB8AC3E}">
        <p14:creationId xmlns:p14="http://schemas.microsoft.com/office/powerpoint/2010/main" val="19981829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/>
          <p:nvPr/>
        </p:nvCxnSpPr>
        <p:spPr>
          <a:xfrm>
            <a:off x="594360" y="476250"/>
            <a:ext cx="102935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</a:t>
            </a:r>
          </a:p>
          <a:p>
            <a:r>
              <a:rPr lang="en-US" sz="39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MISCONCEPTIONS</a:t>
            </a:r>
            <a:endParaRPr lang="en-US" sz="39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DEA1E-B3E4-604F-86C0-018DA3956A4E}"/>
              </a:ext>
            </a:extLst>
          </p:cNvPr>
          <p:cNvSpPr/>
          <p:nvPr/>
        </p:nvSpPr>
        <p:spPr>
          <a:xfrm>
            <a:off x="9595666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EDF0B-BF44-9640-84E3-998A08E5956F}"/>
              </a:ext>
            </a:extLst>
          </p:cNvPr>
          <p:cNvSpPr/>
          <p:nvPr/>
        </p:nvSpPr>
        <p:spPr>
          <a:xfrm>
            <a:off x="10764792" y="273413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E357B8-1045-9B4B-A47A-5B428E2E4BE8}"/>
              </a:ext>
            </a:extLst>
          </p:cNvPr>
          <p:cNvSpPr txBox="1"/>
          <p:nvPr/>
        </p:nvSpPr>
        <p:spPr>
          <a:xfrm>
            <a:off x="9646781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755CF-1FFA-7347-A7B4-E1DB0EEC0D39}"/>
              </a:ext>
            </a:extLst>
          </p:cNvPr>
          <p:cNvSpPr txBox="1"/>
          <p:nvPr/>
        </p:nvSpPr>
        <p:spPr>
          <a:xfrm>
            <a:off x="10663214" y="297830"/>
            <a:ext cx="592615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 BACKWARD FADING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DUAL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DELIBERATE VOCABULARY DEVELOPMENT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PICTURE, SMALL PICTURE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MODELS WITH CONCRETE EXAMPLES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MODELLING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SCAFFOLDING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15145" y="732971"/>
            <a:ext cx="1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METACOGNITIVE TALK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5FB566-68CB-0042-8B06-93ED5A118577}"/>
              </a:ext>
            </a:extLst>
          </p:cNvPr>
          <p:cNvSpPr txBox="1"/>
          <p:nvPr/>
        </p:nvSpPr>
        <p:spPr>
          <a:xfrm>
            <a:off x="9500620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C9E3C0-D0D8-F942-9E08-5178E4AD8817}"/>
              </a:ext>
            </a:extLst>
          </p:cNvPr>
          <p:cNvSpPr txBox="1"/>
          <p:nvPr/>
        </p:nvSpPr>
        <p:spPr>
          <a:xfrm>
            <a:off x="10663214" y="726439"/>
            <a:ext cx="136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</p:spTree>
    <p:extLst>
      <p:ext uri="{BB962C8B-B14F-4D97-AF65-F5344CB8AC3E}">
        <p14:creationId xmlns:p14="http://schemas.microsoft.com/office/powerpoint/2010/main" val="40457693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MISCONCEPTIONS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EXPLAINING &amp; MODELLING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COMMON MISCONCEPTIONS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2" y="3806825"/>
            <a:ext cx="4767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A MISCONCEPTION EXPLICITLY: WHY IS IT WRONG?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59044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A CORRECT UNDERLYING CONCEPTUAL MODEL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37202"/>
            <a:ext cx="477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 OF THE MISCONCEPTION AND THE CORRECTION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12143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THE CORRECT VERSION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person&#10;&#10;Description automatically generated">
            <a:extLst>
              <a:ext uri="{FF2B5EF4-FFF2-40B4-BE49-F238E27FC236}">
                <a16:creationId xmlns:a16="http://schemas.microsoft.com/office/drawing/2014/main" id="{E040955B-37CB-894F-B18A-7692B497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9" y="510516"/>
            <a:ext cx="4688405" cy="58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51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7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A MISCONCEPTION EXPLICITLY: WHY IS IT WRONG?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COMMON MISCONCEPTIONS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A CORRECT UNDERLYING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 OF THE MISCONCEPTION AND THE CORRECTION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THE CORRECT VERSION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many subjects several errors or misconceptions crop up repeatedly.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4488" y="4708901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have developed a schema around a misconception, it is not sufficient to continually re-teach the correct version because, unless the faulty schema is unpicked, it can remain to surface later.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AE554-E90D-2340-95DF-8B2078D277DD}"/>
              </a:ext>
            </a:extLst>
          </p:cNvPr>
          <p:cNvSpPr txBox="1"/>
          <p:nvPr/>
        </p:nvSpPr>
        <p:spPr>
          <a:xfrm>
            <a:off x="2212917" y="5724564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‘re-wiring’ needs effort and deliberate re-thinking. </a:t>
            </a:r>
          </a:p>
        </p:txBody>
      </p:sp>
      <p:pic>
        <p:nvPicPr>
          <p:cNvPr id="18" name="Picture 17" descr="A picture containing room, drawing, computer&#10;&#10;Description automatically generated">
            <a:extLst>
              <a:ext uri="{FF2B5EF4-FFF2-40B4-BE49-F238E27FC236}">
                <a16:creationId xmlns:a16="http://schemas.microsoft.com/office/drawing/2014/main" id="{4BFDAC20-86CD-8044-9187-CB94FFB1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5" y="1236066"/>
            <a:ext cx="1395429" cy="1755350"/>
          </a:xfrm>
          <a:prstGeom prst="rect">
            <a:avLst/>
          </a:prstGeom>
        </p:spPr>
      </p:pic>
      <p:pic>
        <p:nvPicPr>
          <p:cNvPr id="32" name="Picture 31" descr="A drawing of a person&#10;&#10;Description automatically generated">
            <a:extLst>
              <a:ext uri="{FF2B5EF4-FFF2-40B4-BE49-F238E27FC236}">
                <a16:creationId xmlns:a16="http://schemas.microsoft.com/office/drawing/2014/main" id="{8A6C840F-E6CE-AA48-857E-E572858BA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395" y="1203131"/>
            <a:ext cx="1409444" cy="1761805"/>
          </a:xfrm>
          <a:prstGeom prst="rect">
            <a:avLst/>
          </a:prstGeom>
        </p:spPr>
      </p:pic>
      <p:pic>
        <p:nvPicPr>
          <p:cNvPr id="34" name="Picture 33" descr="A picture containing clock, shirt, drawing&#10;&#10;Description automatically generated">
            <a:extLst>
              <a:ext uri="{FF2B5EF4-FFF2-40B4-BE49-F238E27FC236}">
                <a16:creationId xmlns:a16="http://schemas.microsoft.com/office/drawing/2014/main" id="{AE81505D-C395-6D4D-9809-248A4D69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93" y="1193053"/>
            <a:ext cx="2269632" cy="1920954"/>
          </a:xfrm>
          <a:prstGeom prst="rect">
            <a:avLst/>
          </a:prstGeom>
        </p:spPr>
      </p:pic>
      <p:pic>
        <p:nvPicPr>
          <p:cNvPr id="39" name="Picture 3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9D6AA5D-7815-6344-8A08-3468E06EA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532" y="1142184"/>
            <a:ext cx="2247512" cy="1891470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F68A3F44-23BA-0B45-84EE-19BF49200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470" y="1217843"/>
            <a:ext cx="1655056" cy="17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859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COMMON MISCONCEPTIONS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71583" y="19753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common errors and misconceptions for each topic.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093761-11EC-6840-8C68-64C19EA8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15E8DEA-9706-4C41-B84B-AC46653DD8A8}"/>
              </a:ext>
            </a:extLst>
          </p:cNvPr>
          <p:cNvSpPr txBox="1"/>
          <p:nvPr/>
        </p:nvSpPr>
        <p:spPr>
          <a:xfrm>
            <a:off x="6376796" y="28214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possible underlying reasons for those misconceptions arising. 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197740-7BB3-0844-AC92-917E11A437E0}"/>
              </a:ext>
            </a:extLst>
          </p:cNvPr>
          <p:cNvSpPr txBox="1"/>
          <p:nvPr/>
        </p:nvSpPr>
        <p:spPr>
          <a:xfrm>
            <a:off x="6353547" y="364138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opportunities to teach students about them directly and prepare questions and other resources that explore them.</a:t>
            </a:r>
            <a:endParaRPr lang="en-US" sz="22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8" name="Picture 37" descr="A picture containing room, drawing, computer&#10;&#10;Description automatically generated">
            <a:extLst>
              <a:ext uri="{FF2B5EF4-FFF2-40B4-BE49-F238E27FC236}">
                <a16:creationId xmlns:a16="http://schemas.microsoft.com/office/drawing/2014/main" id="{2E6388C4-EA93-FC41-9C58-228A0E79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07761"/>
            <a:ext cx="4325257" cy="54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A MISCONCEPTION EXPLICITLY: WHY IS IT WRONG?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8896" y="196746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examples of the misconception, making it clear that the material presented is not fully correct — or is completely wrong: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5A950-3A92-F54A-869E-0D1EB36C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138A75-190A-BF40-9869-2103C164B95B}"/>
              </a:ext>
            </a:extLst>
          </p:cNvPr>
          <p:cNvSpPr txBox="1"/>
          <p:nvPr/>
        </p:nvSpPr>
        <p:spPr>
          <a:xfrm>
            <a:off x="6366266" y="346967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Tyler writes: ¹∕4 + ²⁄3 = ³⁄7  What mistake has he made?</a:t>
            </a:r>
          </a:p>
        </p:txBody>
      </p:sp>
      <p:pic>
        <p:nvPicPr>
          <p:cNvPr id="23" name="Picture 22" descr="A drawing of a person&#10;&#10;Description automatically generated">
            <a:extLst>
              <a:ext uri="{FF2B5EF4-FFF2-40B4-BE49-F238E27FC236}">
                <a16:creationId xmlns:a16="http://schemas.microsoft.com/office/drawing/2014/main" id="{44EE78AB-1F1A-544E-B160-78BC67E8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0" y="1246152"/>
            <a:ext cx="4099896" cy="51248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11532A-6683-6541-BD1B-033E48BFD1D6}"/>
              </a:ext>
            </a:extLst>
          </p:cNvPr>
          <p:cNvSpPr txBox="1"/>
          <p:nvPr/>
        </p:nvSpPr>
        <p:spPr>
          <a:xfrm>
            <a:off x="6365560" y="429477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Jennifer says: The candle disappears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because the wax melted. Why is this wrong?</a:t>
            </a:r>
          </a:p>
        </p:txBody>
      </p:sp>
    </p:spTree>
    <p:extLst>
      <p:ext uri="{BB962C8B-B14F-4D97-AF65-F5344CB8AC3E}">
        <p14:creationId xmlns:p14="http://schemas.microsoft.com/office/powerpoint/2010/main" val="18245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0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A CORRECT UNDERLYING</a:t>
            </a: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47269"/>
            <a:ext cx="568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or re-teach the underlying model that explains why the misconceptions and errors must be wrong.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1042" y="308828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 this back to the errors that you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introduced.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BD775-BD4C-2042-B25A-6E7E9B9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0364826-4DC4-6C44-9CD6-A2CEF13BE4AE}"/>
              </a:ext>
            </a:extLst>
          </p:cNvPr>
          <p:cNvSpPr txBox="1"/>
          <p:nvPr/>
        </p:nvSpPr>
        <p:spPr>
          <a:xfrm>
            <a:off x="6371042" y="392906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may be necessary to go right back to basics without making any assumptions. </a:t>
            </a:r>
          </a:p>
        </p:txBody>
      </p:sp>
      <p:pic>
        <p:nvPicPr>
          <p:cNvPr id="28" name="Picture 27" descr="A picture containing clock, shirt, drawing&#10;&#10;Description automatically generated">
            <a:extLst>
              <a:ext uri="{FF2B5EF4-FFF2-40B4-BE49-F238E27FC236}">
                <a16:creationId xmlns:a16="http://schemas.microsoft.com/office/drawing/2014/main" id="{32F52DCD-039E-5E4A-98A3-BA92B394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439"/>
            <a:ext cx="6096000" cy="51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29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 OF THE MISCONCEPTION AND THE CORRECTION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Check for Understanding routines to ensure that they understand both the misconception and the correction.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264A6D-1469-114E-ACAA-CC77E7B0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9B451D-907A-1044-8C0B-A674E4883F5C}"/>
              </a:ext>
            </a:extLst>
          </p:cNvPr>
          <p:cNvSpPr txBox="1"/>
          <p:nvPr/>
        </p:nvSpPr>
        <p:spPr>
          <a:xfrm>
            <a:off x="6351762" y="352009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will not be sufficient to merely talk it through.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81779-CD1A-AB4A-B357-E6C93BA2A058}"/>
              </a:ext>
            </a:extLst>
          </p:cNvPr>
          <p:cNvSpPr txBox="1"/>
          <p:nvPr/>
        </p:nvSpPr>
        <p:spPr>
          <a:xfrm>
            <a:off x="6353547" y="433447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students can explain back to you what the errors are and how to correct them.</a:t>
            </a:r>
          </a:p>
        </p:txBody>
      </p:sp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3D7CE59-D245-DC48-916C-BBE9F57A1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238"/>
            <a:ext cx="6097786" cy="51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THE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THE CORRECT VERSION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195161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opportunities to strengthen a correct schema through practice.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547" y="2810306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Repeatedly use ideas that support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corrected schema to support the process of making this the default without reverting back to the misconceptions.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52852D-868F-5746-833F-771027B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338" y="6308725"/>
            <a:ext cx="5439146" cy="3674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59C0C3F-EA09-5C40-8DAB-5F2EC547DDA7}"/>
              </a:ext>
            </a:extLst>
          </p:cNvPr>
          <p:cNvSpPr txBox="1"/>
          <p:nvPr/>
        </p:nvSpPr>
        <p:spPr>
          <a:xfrm>
            <a:off x="6353547" y="434610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students’ knowledge and understanding over time.</a:t>
            </a:r>
          </a:p>
        </p:txBody>
      </p:sp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74B13585-C948-7D44-8DFA-0E342403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3" y="1333755"/>
            <a:ext cx="5062293" cy="53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WORKED EXAMPLES &amp; BACKWARD FADING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0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FOR REINFORCEMENT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FULLY WORKED TO INTRODUCE THE METHOD OR IDEAS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PARTIALLY WORKED FOR STUDENTS TO FINISH OFF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CUED START FOR  STUDENT COMPLETION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COMPLETED INDEPENDENTLY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1876" y="4299614"/>
            <a:ext cx="983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 Load Theory suggests novices learn more successfully studying complete worked examples than if asked to problem-solve independently.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3650" y="4993687"/>
            <a:ext cx="981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 load is reduced if we learn the overall method separately from trying to apply it.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7748" y="5719132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Often teachers do not model sufficient worked examples.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7748" y="6136801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Backward fading is good for moving from guided to independent practice.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8A7AAA-B6BF-4240-A76F-85FDEE39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407"/>
            <a:ext cx="1905712" cy="1874213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1C2AEE7-3F36-1349-96DF-2E0AD0AA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10" y="1025764"/>
            <a:ext cx="1590193" cy="1950856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00A3B17C-2D45-514B-85C3-D7A097AC5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43" y="1210214"/>
            <a:ext cx="1658352" cy="173108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A466B47-4455-BC48-BF7F-F95DEE3FD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307" y="1112815"/>
            <a:ext cx="1991801" cy="1872230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D4BEF-3B23-454B-BC81-16EFCDFC8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3273" y="1255771"/>
            <a:ext cx="1884542" cy="16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4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46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HEAD-ON MISCONCEPTIONS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47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INTRODUCE A MISCONCEPTION EXPLICITLY: WHY IS IT WRONG?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COMMON MISCONCEPTIONS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REINFORCE A CORRECT UNDERLYING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FOR UNDERSTANDING OF THE MISCONCEPTION AND THE CORRECTION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 THE CORRECT VERSION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8073" y="4308791"/>
            <a:ext cx="983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many subjects several errors or misconceptions crop up repeatedly. </a:t>
            </a:r>
          </a:p>
        </p:txBody>
      </p:sp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88EC10-4DF0-CE45-82CC-DCF8A856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74" y="4400550"/>
            <a:ext cx="1391839" cy="11862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7FA0198-9416-9A48-92CF-C57B612E551C}"/>
              </a:ext>
            </a:extLst>
          </p:cNvPr>
          <p:cNvSpPr txBox="1"/>
          <p:nvPr/>
        </p:nvSpPr>
        <p:spPr>
          <a:xfrm>
            <a:off x="2204488" y="4708901"/>
            <a:ext cx="973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students have developed a schema around a misconception, it is not sufficient to continually re-teach the correct version because, unless the faulty schema is unpicked, it can remain to surface later.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57131-2974-6C46-8058-5F3B8EE120F6}"/>
              </a:ext>
            </a:extLst>
          </p:cNvPr>
          <p:cNvSpPr/>
          <p:nvPr/>
        </p:nvSpPr>
        <p:spPr>
          <a:xfrm>
            <a:off x="-2307" y="1022350"/>
            <a:ext cx="2279650" cy="2020888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AE554-E90D-2340-95DF-8B2078D277DD}"/>
              </a:ext>
            </a:extLst>
          </p:cNvPr>
          <p:cNvSpPr txBox="1"/>
          <p:nvPr/>
        </p:nvSpPr>
        <p:spPr>
          <a:xfrm>
            <a:off x="2198073" y="5715816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‘re-wiring’ needs effort and deliberate re-thinking. </a:t>
            </a:r>
          </a:p>
        </p:txBody>
      </p:sp>
      <p:pic>
        <p:nvPicPr>
          <p:cNvPr id="18" name="Picture 17" descr="A picture containing room, drawing, computer&#10;&#10;Description automatically generated">
            <a:extLst>
              <a:ext uri="{FF2B5EF4-FFF2-40B4-BE49-F238E27FC236}">
                <a16:creationId xmlns:a16="http://schemas.microsoft.com/office/drawing/2014/main" id="{4BFDAC20-86CD-8044-9187-CB94FFB1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5" y="1236066"/>
            <a:ext cx="1395429" cy="1755350"/>
          </a:xfrm>
          <a:prstGeom prst="rect">
            <a:avLst/>
          </a:prstGeom>
        </p:spPr>
      </p:pic>
      <p:pic>
        <p:nvPicPr>
          <p:cNvPr id="32" name="Picture 31" descr="A drawing of a person&#10;&#10;Description automatically generated">
            <a:extLst>
              <a:ext uri="{FF2B5EF4-FFF2-40B4-BE49-F238E27FC236}">
                <a16:creationId xmlns:a16="http://schemas.microsoft.com/office/drawing/2014/main" id="{8A6C840F-E6CE-AA48-857E-E572858BA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395" y="1203131"/>
            <a:ext cx="1409444" cy="1761805"/>
          </a:xfrm>
          <a:prstGeom prst="rect">
            <a:avLst/>
          </a:prstGeom>
        </p:spPr>
      </p:pic>
      <p:pic>
        <p:nvPicPr>
          <p:cNvPr id="34" name="Picture 33" descr="A picture containing clock, shirt, drawing&#10;&#10;Description automatically generated">
            <a:extLst>
              <a:ext uri="{FF2B5EF4-FFF2-40B4-BE49-F238E27FC236}">
                <a16:creationId xmlns:a16="http://schemas.microsoft.com/office/drawing/2014/main" id="{AE81505D-C395-6D4D-9809-248A4D699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893" y="1193053"/>
            <a:ext cx="2269632" cy="1920954"/>
          </a:xfrm>
          <a:prstGeom prst="rect">
            <a:avLst/>
          </a:prstGeom>
        </p:spPr>
      </p:pic>
      <p:pic>
        <p:nvPicPr>
          <p:cNvPr id="39" name="Picture 3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9D6AA5D-7815-6344-8A08-3468E06EA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532" y="1142184"/>
            <a:ext cx="2247512" cy="1891470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F68A3F44-23BA-0B45-84EE-19BF49200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470" y="1217843"/>
            <a:ext cx="1655056" cy="173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96890021734449965474930E5BC56" ma:contentTypeVersion="21" ma:contentTypeDescription="Create a new document." ma:contentTypeScope="" ma:versionID="0303e1e41cf3df2c91d69c3f444c00f3">
  <xsd:schema xmlns:xsd="http://www.w3.org/2001/XMLSchema" xmlns:xs="http://www.w3.org/2001/XMLSchema" xmlns:p="http://schemas.microsoft.com/office/2006/metadata/properties" xmlns:ns2="35190a7b-30f5-4cce-b7f0-877bdf7b4a7b" xmlns:ns3="617caeb7-04a7-40ce-9c0a-6dbb8b1c6386" targetNamespace="http://schemas.microsoft.com/office/2006/metadata/properties" ma:root="true" ma:fieldsID="6b99aa33734e74d131529541bf18162b" ns2:_="" ns3:_="">
    <xsd:import namespace="35190a7b-30f5-4cce-b7f0-877bdf7b4a7b"/>
    <xsd:import namespace="617caeb7-04a7-40ce-9c0a-6dbb8b1c638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igrationWizIdVers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0a7b-30f5-4cce-b7f0-877bdf7b4a7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Document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29303b-1952-4e44-9c71-ce741b4f3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igrationWizIdVersion" ma:index="25" nillable="true" ma:displayName="MigrationWizIdVersion" ma:internalName="MigrationWizIdVersion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aeb7-04a7-40ce-9c0a-6dbb8b1c6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634c9b-284b-49d1-9444-e6dbacce9cbf}" ma:internalName="TaxCatchAll" ma:showField="CatchAllData" ma:web="617caeb7-04a7-40ce-9c0a-6dbb8b1c6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9A7E3-8F6E-434E-917B-4C4B8F2F996C}"/>
</file>

<file path=customXml/itemProps2.xml><?xml version="1.0" encoding="utf-8"?>
<ds:datastoreItem xmlns:ds="http://schemas.openxmlformats.org/officeDocument/2006/customXml" ds:itemID="{EAA0B386-8E76-44A8-B43B-54907389113D}"/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5838</Words>
  <Application>Microsoft Office PowerPoint</Application>
  <PresentationFormat>Widescreen</PresentationFormat>
  <Paragraphs>1231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Arial</vt:lpstr>
      <vt:lpstr>Calibri</vt:lpstr>
      <vt:lpstr>Calibri Light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Richard Lucas (Central)</cp:lastModifiedBy>
  <cp:revision>19</cp:revision>
  <dcterms:created xsi:type="dcterms:W3CDTF">2020-07-05T12:24:21Z</dcterms:created>
  <dcterms:modified xsi:type="dcterms:W3CDTF">2024-04-15T09:10:34Z</dcterms:modified>
</cp:coreProperties>
</file>