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267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73" r:id="rId58"/>
    <p:sldId id="374" r:id="rId59"/>
    <p:sldId id="375" r:id="rId60"/>
    <p:sldId id="376" r:id="rId61"/>
    <p:sldId id="377" r:id="rId62"/>
    <p:sldId id="378" r:id="rId63"/>
    <p:sldId id="404" r:id="rId64"/>
    <p:sldId id="379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268" r:id="rId73"/>
    <p:sldId id="387" r:id="rId74"/>
    <p:sldId id="388" r:id="rId75"/>
    <p:sldId id="389" r:id="rId76"/>
    <p:sldId id="390" r:id="rId77"/>
    <p:sldId id="391" r:id="rId78"/>
    <p:sldId id="392" r:id="rId79"/>
    <p:sldId id="393" r:id="rId80"/>
    <p:sldId id="394" r:id="rId81"/>
    <p:sldId id="395" r:id="rId82"/>
    <p:sldId id="396" r:id="rId83"/>
    <p:sldId id="397" r:id="rId84"/>
    <p:sldId id="398" r:id="rId85"/>
    <p:sldId id="399" r:id="rId86"/>
    <p:sldId id="400" r:id="rId87"/>
    <p:sldId id="401" r:id="rId88"/>
    <p:sldId id="402" r:id="rId89"/>
    <p:sldId id="403" r:id="rId90"/>
    <p:sldId id="405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7" userDrawn="1">
          <p15:clr>
            <a:srgbClr val="A4A3A4"/>
          </p15:clr>
        </p15:guide>
        <p15:guide id="2" pos="1454" userDrawn="1">
          <p15:clr>
            <a:srgbClr val="A4A3A4"/>
          </p15:clr>
        </p15:guide>
        <p15:guide id="3" orient="horz" pos="1457" userDrawn="1">
          <p15:clr>
            <a:srgbClr val="A4A3A4"/>
          </p15:clr>
        </p15:guide>
        <p15:guide id="4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/>
    <p:restoredTop sz="94698"/>
  </p:normalViewPr>
  <p:slideViewPr>
    <p:cSldViewPr snapToGrid="0" snapToObjects="1" showGuides="1">
      <p:cViewPr varScale="1">
        <p:scale>
          <a:sx n="83" d="100"/>
          <a:sy n="83" d="100"/>
        </p:scale>
        <p:origin x="387" y="48"/>
      </p:cViewPr>
      <p:guideLst>
        <p:guide orient="horz" pos="2777"/>
        <p:guide pos="1454"/>
        <p:guide orient="horz" pos="145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viewProps" Target="viewProps.xml"/><Relationship Id="rId98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2FAE-C221-FB4D-BCDE-AA77FCFE7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93D55-69E2-C74C-A1D7-C40F2AB33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F95CC-6E9B-AC4D-B6CF-4B5EE120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602B-B185-4946-9400-FD32044C240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3786D-E3CC-474B-A907-67B076F4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0A772-AED5-E448-8FDE-83EA82E6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9D4C-7AB1-2341-B412-8AD7D4896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9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4181-8345-AA4C-8996-A836935F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1B7B8-9A98-9F45-A92F-A05248A5B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5BB1C-3BC1-AC4D-ABBC-D13959817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602B-B185-4946-9400-FD32044C240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0CDD5-A1F0-954F-81B5-1F75A01C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55E34-3ED8-804E-B620-2C81C123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9D4C-7AB1-2341-B412-8AD7D4896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2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987D1-F6C0-6543-BF20-529A49255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46030-2358-384C-8AFA-526F3A50A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E2D1-E577-7747-BF86-24015A70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602B-B185-4946-9400-FD32044C240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AED08-6AD7-364D-AA9D-71E6D57C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780FA-5E82-3744-85D9-D6D643B9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9D4C-7AB1-2341-B412-8AD7D4896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DC52-488A-4F43-8286-2E33895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F2957-9340-4E48-A200-FB342A41C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43855-750C-5542-8B3C-220085AE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602B-B185-4946-9400-FD32044C240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93DB6-07D4-A84A-81F2-FF688D94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140A4-B7ED-6F4F-AD3B-101A1FDA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9D4C-7AB1-2341-B412-8AD7D4896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3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200E-3459-804E-964E-6EDD1EDBE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FDB1E-A98D-2543-B6C6-A3253877A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9CF1F-F214-0244-8913-FF723ECA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602B-B185-4946-9400-FD32044C240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08376-832A-714E-BF74-5CB56082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D272D-64AC-4246-9A83-20BE9A28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9D4C-7AB1-2341-B412-8AD7D4896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5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5DEA-68F0-3C4D-A51D-F0FC5D6A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E3E9-B0EC-7B44-8627-06069519B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6B0EB-2D4C-2241-B178-FD9328F32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5D5C6-A47B-DE4D-B4DF-8403D71F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602B-B185-4946-9400-FD32044C240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AF606-1E50-4645-8957-CE85CF7E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71A13-1F2D-4A49-A90F-82B16DA7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9D4C-7AB1-2341-B412-8AD7D4896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3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D13D-3ACB-9247-ABED-199D3B60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BFEFE-6AC2-574D-8FB2-695E90B4B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D2290-2FED-8B44-8B57-B8294E220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B0FAC-9A2E-F943-A48F-777D9392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70100-1CDC-4A4C-9F85-FD7C4CFE9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F4C849-8F52-8740-BA84-2829FEC8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602B-B185-4946-9400-FD32044C240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646BF-17A7-2F44-9413-C51F4A15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F82A03-37B4-2446-B5CD-7CC293F7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9D4C-7AB1-2341-B412-8AD7D4896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4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058E-8B2F-F84B-A51E-6C348903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31BF5-6E5F-204D-8A08-24523EC1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602B-B185-4946-9400-FD32044C240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93E74-0C82-294B-B694-F6520FB0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FB24A-07BF-9E4A-A967-EABDD1D4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9D4C-7AB1-2341-B412-8AD7D4896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1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31A00-A506-CA43-AC34-C79BB9D2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602B-B185-4946-9400-FD32044C240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1CB30-FCA6-8747-B484-A5446C1C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E6DA7-AFB9-CC4C-BD2E-50A2432D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9D4C-7AB1-2341-B412-8AD7D4896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5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6FB1-F4CB-6242-AD67-F4D0321A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4EAB1-19E7-A146-B354-5AA69DB9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2DA42-F496-9143-BD48-68B18761B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250AF-B40B-1B49-9D3A-02EF4210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602B-B185-4946-9400-FD32044C240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B35A8-CB08-5742-AE3E-F3B18AB1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FBAAD-89AF-4E44-994D-B9EE8F3C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9D4C-7AB1-2341-B412-8AD7D4896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DE4C-D0A7-F046-B6B8-3EC2FF21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9F95A-C21C-6245-8041-A6261BC84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BF3FC-F5B4-9C4D-883A-E7609D422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AC77C-D022-4447-88C7-EAEC5DC0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602B-B185-4946-9400-FD32044C240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BF25B-2F16-0F44-A228-E73D445EB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86F0F-93F1-5342-A3A6-C3371051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9D4C-7AB1-2341-B412-8AD7D4896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2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D4E57-67E0-D04E-98D4-6B0BBA78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EB22F-E3F7-434E-B321-EFB735FC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FA271-AB0F-DA40-A695-9332ED16B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1602B-B185-4946-9400-FD32044C240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EE84C-2083-CE40-BB74-B640541EB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AF400-81F4-2544-A644-FF2F753DB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99D4C-7AB1-2341-B412-8AD7D4896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8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0638B0C-ECBF-A84D-9A09-C94F1FCBA273}"/>
              </a:ext>
            </a:extLst>
          </p:cNvPr>
          <p:cNvSpPr/>
          <p:nvPr/>
        </p:nvSpPr>
        <p:spPr>
          <a:xfrm>
            <a:off x="3792400" y="0"/>
            <a:ext cx="8399600" cy="6869926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B55362-0C97-1C40-917C-074527FB6681}"/>
              </a:ext>
            </a:extLst>
          </p:cNvPr>
          <p:cNvSpPr/>
          <p:nvPr/>
        </p:nvSpPr>
        <p:spPr>
          <a:xfrm>
            <a:off x="0" y="0"/>
            <a:ext cx="3863975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BD3869-1CB2-794F-B538-9D4E49E25B79}"/>
              </a:ext>
            </a:extLst>
          </p:cNvPr>
          <p:cNvSpPr/>
          <p:nvPr/>
        </p:nvSpPr>
        <p:spPr>
          <a:xfrm>
            <a:off x="479425" y="0"/>
            <a:ext cx="2916238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45B39-8151-9D4F-B906-BDCFD9ADA9F8}"/>
              </a:ext>
            </a:extLst>
          </p:cNvPr>
          <p:cNvSpPr/>
          <p:nvPr/>
        </p:nvSpPr>
        <p:spPr>
          <a:xfrm>
            <a:off x="482738" y="251790"/>
            <a:ext cx="2916238" cy="16643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B21450-2484-CA47-A7F4-921895AC4F00}"/>
              </a:ext>
            </a:extLst>
          </p:cNvPr>
          <p:cNvSpPr/>
          <p:nvPr/>
        </p:nvSpPr>
        <p:spPr>
          <a:xfrm>
            <a:off x="479425" y="1914938"/>
            <a:ext cx="2916238" cy="434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3E584-0413-E240-804A-1C7D3E8C4544}"/>
              </a:ext>
            </a:extLst>
          </p:cNvPr>
          <p:cNvSpPr/>
          <p:nvPr/>
        </p:nvSpPr>
        <p:spPr>
          <a:xfrm>
            <a:off x="4478547" y="0"/>
            <a:ext cx="7089565" cy="1233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965F8-4EAF-254E-A1B4-3CA82B178603}"/>
              </a:ext>
            </a:extLst>
          </p:cNvPr>
          <p:cNvSpPr txBox="1"/>
          <p:nvPr/>
        </p:nvSpPr>
        <p:spPr>
          <a:xfrm>
            <a:off x="4850471" y="324356"/>
            <a:ext cx="634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&amp; RETRIEVAL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1D846-E3DD-D146-82C5-70F9798B0847}"/>
              </a:ext>
            </a:extLst>
          </p:cNvPr>
          <p:cNvSpPr txBox="1"/>
          <p:nvPr/>
        </p:nvSpPr>
        <p:spPr>
          <a:xfrm>
            <a:off x="623888" y="-23852"/>
            <a:ext cx="2500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John Catt Educational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634B2-1240-D346-85CA-A6EB804AF2A9}"/>
              </a:ext>
            </a:extLst>
          </p:cNvPr>
          <p:cNvSpPr txBox="1"/>
          <p:nvPr/>
        </p:nvSpPr>
        <p:spPr>
          <a:xfrm>
            <a:off x="494862" y="698352"/>
            <a:ext cx="2500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1176E-A32A-3E4F-9AA7-D0C68B85EF04}"/>
              </a:ext>
            </a:extLst>
          </p:cNvPr>
          <p:cNvSpPr txBox="1"/>
          <p:nvPr/>
        </p:nvSpPr>
        <p:spPr>
          <a:xfrm>
            <a:off x="514016" y="826034"/>
            <a:ext cx="25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WALKTHRUs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ACD99-95A5-3A4F-AACB-84E3E41EA33A}"/>
              </a:ext>
            </a:extLst>
          </p:cNvPr>
          <p:cNvSpPr txBox="1"/>
          <p:nvPr/>
        </p:nvSpPr>
        <p:spPr>
          <a:xfrm>
            <a:off x="533171" y="1272310"/>
            <a:ext cx="25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A2DCE6-D865-0345-9ADE-F5B4F9CF9A62}"/>
              </a:ext>
            </a:extLst>
          </p:cNvPr>
          <p:cNvSpPr txBox="1"/>
          <p:nvPr/>
        </p:nvSpPr>
        <p:spPr>
          <a:xfrm>
            <a:off x="533172" y="1511378"/>
            <a:ext cx="25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SLIDES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D43FB7-D17D-494B-A087-78897F4589C8}"/>
              </a:ext>
            </a:extLst>
          </p:cNvPr>
          <p:cNvSpPr txBox="1"/>
          <p:nvPr/>
        </p:nvSpPr>
        <p:spPr>
          <a:xfrm>
            <a:off x="391796" y="2500461"/>
            <a:ext cx="3259454" cy="282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 INTERROGATION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KNOWLDEGE ORGANISER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PERFORMANCE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 PRACTICE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96CB5-949E-1B43-A38B-5565D08ABE06}"/>
              </a:ext>
            </a:extLst>
          </p:cNvPr>
          <p:cNvSpPr txBox="1"/>
          <p:nvPr/>
        </p:nvSpPr>
        <p:spPr>
          <a:xfrm>
            <a:off x="508679" y="2027445"/>
            <a:ext cx="284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TOM SHERRINGTON &amp; OLIVER CAVIGLIOLI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EF76C-A6CA-3C47-912C-6DF86A09569A}"/>
              </a:ext>
            </a:extLst>
          </p:cNvPr>
          <p:cNvCxnSpPr/>
          <p:nvPr/>
        </p:nvCxnSpPr>
        <p:spPr>
          <a:xfrm>
            <a:off x="479425" y="3109834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8132B9-D70B-5D44-B17A-A60E6D858396}"/>
              </a:ext>
            </a:extLst>
          </p:cNvPr>
          <p:cNvCxnSpPr/>
          <p:nvPr/>
        </p:nvCxnSpPr>
        <p:spPr>
          <a:xfrm>
            <a:off x="475550" y="3394517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C486ED-C821-8D4E-B2AC-1ED998416AFD}"/>
              </a:ext>
            </a:extLst>
          </p:cNvPr>
          <p:cNvCxnSpPr/>
          <p:nvPr/>
        </p:nvCxnSpPr>
        <p:spPr>
          <a:xfrm>
            <a:off x="476343" y="3662552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18F200-A6B5-E64B-B729-0682FE75D460}"/>
              </a:ext>
            </a:extLst>
          </p:cNvPr>
          <p:cNvCxnSpPr/>
          <p:nvPr/>
        </p:nvCxnSpPr>
        <p:spPr>
          <a:xfrm>
            <a:off x="482738" y="2833505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99A368-FD50-6042-B712-18F462151EDC}"/>
              </a:ext>
            </a:extLst>
          </p:cNvPr>
          <p:cNvCxnSpPr/>
          <p:nvPr/>
        </p:nvCxnSpPr>
        <p:spPr>
          <a:xfrm>
            <a:off x="479425" y="3931238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7E6A34-04B8-E341-8A67-87DF3CF22D33}"/>
              </a:ext>
            </a:extLst>
          </p:cNvPr>
          <p:cNvCxnSpPr/>
          <p:nvPr/>
        </p:nvCxnSpPr>
        <p:spPr>
          <a:xfrm>
            <a:off x="479425" y="4205324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227A6D-1517-804C-9E98-31BBC7B5237C}"/>
              </a:ext>
            </a:extLst>
          </p:cNvPr>
          <p:cNvCxnSpPr/>
          <p:nvPr/>
        </p:nvCxnSpPr>
        <p:spPr>
          <a:xfrm>
            <a:off x="475550" y="4491855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F3B499-F596-EA41-BDCB-92439A93A9B2}"/>
              </a:ext>
            </a:extLst>
          </p:cNvPr>
          <p:cNvCxnSpPr/>
          <p:nvPr/>
        </p:nvCxnSpPr>
        <p:spPr>
          <a:xfrm>
            <a:off x="478725" y="4771255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BC15D6-505F-6941-9859-334C47985BFF}"/>
              </a:ext>
            </a:extLst>
          </p:cNvPr>
          <p:cNvCxnSpPr/>
          <p:nvPr/>
        </p:nvCxnSpPr>
        <p:spPr>
          <a:xfrm>
            <a:off x="478725" y="5041130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5CD2F0-5118-FB44-9117-5CCD5BFC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202" y="1674782"/>
            <a:ext cx="5250823" cy="52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6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 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2" y="726440"/>
            <a:ext cx="887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31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2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&amp; RETRIEVAL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2" y="3315868"/>
            <a:ext cx="4924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HOW TO GENERATE HOW, WHY AND WHAT NEXT QUESTIONS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167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EITHER USE PAIRED ELABORATIVE INTERROGATION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8502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 USE INDIVIDUAL ELABORATIVE INTERROGATION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8327" y="4721623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ACCURACY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7604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CONSOLIDATE WITH QUIZZING OR OTHER FORMS OF ASSESSMENT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D39A3F51-42E3-DA44-BC90-FF0CDF915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87" y="708016"/>
            <a:ext cx="5052755" cy="622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8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 INTERROGATION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EITHER USE PAIRED ELABORATIVE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HOW TO GENERATE HOW, WHY AND WHAT NEXT QUESTIONS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 USE INDIVIDUAL ELABORATIVE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ACCURACY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CONSOLIDATE WITH QUIZZING OR OTHER FORMS OF ASSESSMENT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aim here is for students to explore connections within their schema  by asking ‘how?’, ‘why?’ and ‘what happens next?’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19500" y="5077352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Research shows that students can improve their long-term retention and deepen their understanding if a peer asks them elaborative interrogative questions.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19500" y="5835650"/>
            <a:ext cx="1013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can also mentally interrogate themselves using the same style of questions.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4057971-20BB-C447-8AFD-639701EE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3" y="1236067"/>
            <a:ext cx="1496730" cy="1843799"/>
          </a:xfrm>
          <a:prstGeom prst="rect">
            <a:avLst/>
          </a:prstGeom>
        </p:spPr>
      </p:pic>
      <p:pic>
        <p:nvPicPr>
          <p:cNvPr id="29" name="Picture 2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1B22EF1-6082-E34B-84E5-82CAE8050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540" y="1199523"/>
            <a:ext cx="1722582" cy="1850065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B2CCF4-CB6D-4B49-A88B-782A9D2EC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972" y="1380538"/>
            <a:ext cx="1573676" cy="1669050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0FB894-B11D-3247-992D-F2BB1530E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628" y="1245035"/>
            <a:ext cx="1686273" cy="1804554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1823F62B-01BE-724D-8661-EF28309F8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8127" y="1134506"/>
            <a:ext cx="1525742" cy="18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 INTERROGATION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HOW TO GENERATE HOW, WHY AND WHAT NEXT QUESTIONS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elaborative interrogation explicitly, showing how different question stems lead to different responses: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77574" y="3376079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does…? Explanations of processes.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B6AE2-4ABC-1C45-821D-596399AF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58F20BE9-4BCE-4045-B8AE-90FB79667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236066"/>
            <a:ext cx="4624103" cy="56963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AAA6933-1FC0-964B-B919-D142A75C49CA}"/>
              </a:ext>
            </a:extLst>
          </p:cNvPr>
          <p:cNvSpPr txBox="1"/>
          <p:nvPr/>
        </p:nvSpPr>
        <p:spPr>
          <a:xfrm>
            <a:off x="6377574" y="385949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did…? Explorations of reasoning, cause and effect; rationale and motivation.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A6A2A6-0D44-7948-BD32-D32BBA0B8C61}"/>
              </a:ext>
            </a:extLst>
          </p:cNvPr>
          <p:cNvSpPr txBox="1"/>
          <p:nvPr/>
        </p:nvSpPr>
        <p:spPr>
          <a:xfrm>
            <a:off x="6387028" y="469509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happens if…? Explorations of variables and their effects, making predictions.</a:t>
            </a:r>
          </a:p>
        </p:txBody>
      </p:sp>
    </p:spTree>
    <p:extLst>
      <p:ext uri="{BB962C8B-B14F-4D97-AF65-F5344CB8AC3E}">
        <p14:creationId xmlns:p14="http://schemas.microsoft.com/office/powerpoint/2010/main" val="11151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  <p:bldP spid="28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 INTERROGATION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EITHER USE PAIRED ELABORATIVE</a:t>
            </a:r>
          </a:p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8550" y="2231008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Allocate students to quiz each other in pairs.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8EBED-A3D3-974A-A916-1552F2895610}"/>
              </a:ext>
            </a:extLst>
          </p:cNvPr>
          <p:cNvSpPr txBox="1"/>
          <p:nvPr/>
        </p:nvSpPr>
        <p:spPr>
          <a:xfrm>
            <a:off x="6368549" y="309272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students asking the questions a resource to help them, prompting deeper questions.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B317906-174F-EA49-8A3B-1A019FD8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4380435-2B8B-FB4E-8F3D-DED9EF7A713A}"/>
              </a:ext>
            </a:extLst>
          </p:cNvPr>
          <p:cNvSpPr txBox="1"/>
          <p:nvPr/>
        </p:nvSpPr>
        <p:spPr>
          <a:xfrm>
            <a:off x="6368550" y="4292997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students answering should give answers that are as expansive as possible; stress the value of exploring chains of connections within their schema.</a:t>
            </a:r>
          </a:p>
        </p:txBody>
      </p:sp>
      <p:pic>
        <p:nvPicPr>
          <p:cNvPr id="24" name="Picture 2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7A69D1F-CE03-B844-80F7-7F61BDE6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91" y="1206610"/>
            <a:ext cx="5268567" cy="56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8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 INTERROGATION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 USE INDIVIDUAL ELABORATIVE</a:t>
            </a:r>
          </a:p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9870" y="224316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time for students to engage in silent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individual elaborative interrogation, testing their own knowledge.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1922FB-B563-6549-90AE-25C944F650C7}"/>
              </a:ext>
            </a:extLst>
          </p:cNvPr>
          <p:cNvSpPr txBox="1"/>
          <p:nvPr/>
        </p:nvSpPr>
        <p:spPr>
          <a:xfrm>
            <a:off x="6363430" y="342386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should generate their own questions and answer them themselves.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A46E2DD-992E-9148-8801-18D72A1F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977B55-0D94-2C44-ABA8-95187B8ED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37" y="1625493"/>
            <a:ext cx="4933507" cy="52325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282BD4-8A2D-1840-B6AD-74B7A453D560}"/>
              </a:ext>
            </a:extLst>
          </p:cNvPr>
          <p:cNvSpPr txBox="1"/>
          <p:nvPr/>
        </p:nvSpPr>
        <p:spPr>
          <a:xfrm>
            <a:off x="6368549" y="4273063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is hidden from the teacher, so it’s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important students know a follow-up process will require them to demonstrate their knowledge.</a:t>
            </a:r>
          </a:p>
        </p:txBody>
      </p:sp>
    </p:spTree>
    <p:extLst>
      <p:ext uri="{BB962C8B-B14F-4D97-AF65-F5344CB8AC3E}">
        <p14:creationId xmlns:p14="http://schemas.microsoft.com/office/powerpoint/2010/main" val="111077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 INTERROGATION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ACCURACY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000558"/>
            <a:ext cx="5672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that students in pairs provide corrective feedback to their partners, referencing a resource to ensure their feedback is accurate.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68549" y="3495094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students engage in a period of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self-interrogation, they should refer to their notes or sources to check the accuracy of their recall.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023873C-1481-8E45-9B42-44ECAC12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C07F37-122D-B247-AA3C-647C906F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339702"/>
            <a:ext cx="5156597" cy="551829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F13EA7B-B00D-1245-9B4D-7DCDCECBA68E}"/>
              </a:ext>
            </a:extLst>
          </p:cNvPr>
          <p:cNvSpPr txBox="1"/>
          <p:nvPr/>
        </p:nvSpPr>
        <p:spPr>
          <a:xfrm>
            <a:off x="6377574" y="495469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ensures that subsequent consolidation and recall is more accurate and detailed.</a:t>
            </a:r>
          </a:p>
        </p:txBody>
      </p:sp>
    </p:spTree>
    <p:extLst>
      <p:ext uri="{BB962C8B-B14F-4D97-AF65-F5344CB8AC3E}">
        <p14:creationId xmlns:p14="http://schemas.microsoft.com/office/powerpoint/2010/main" val="305469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 INTERROGATION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CONSOLIDATE WITH QUIZZING OR OTHER FORMS OF ASSESSMENT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 interrogation supports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schema-building but is largely hidden so it is useful to provide further opportunities to demonstrate the results in other forms of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assessment.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0BC939-67BC-D241-BEC0-2F8836355A57}"/>
              </a:ext>
            </a:extLst>
          </p:cNvPr>
          <p:cNvSpPr txBox="1"/>
          <p:nvPr/>
        </p:nvSpPr>
        <p:spPr>
          <a:xfrm>
            <a:off x="6381508" y="4048051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Self-interrogation is useful preparation for written tests or assessments. Teachers can infer from students’ performance how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effective their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retreival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strategies were.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23FDCF0-895B-EC43-B68D-2066F965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E62A62EA-D2D9-FE4E-A0A5-1297C96DD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20" y="1237425"/>
            <a:ext cx="4369037" cy="52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 INTERROGATION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EITHER USE PAIRED ELABORATIVE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HOW TO GENERATE HOW, WHY AND WHAT NEXT QUESTIONS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 USE INDIVIDUAL ELABORATIVE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ACCURACY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CONSOLIDATE WITH QUIZZING OR OTHER FORMS OF ASSESSMENT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aim here is for students to explore connections within their schema  by asking ‘how?’, ‘why?’ and ‘what happens next?’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19500" y="5077352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Research shows that students can improve their long-term retention and deepen their understanding if a peer asks them elaborative interrogative questions.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19500" y="5835650"/>
            <a:ext cx="1013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can also mentally interrogate themselves using the same style of questions.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4057971-20BB-C447-8AFD-639701EE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3" y="1236067"/>
            <a:ext cx="1496730" cy="1843799"/>
          </a:xfrm>
          <a:prstGeom prst="rect">
            <a:avLst/>
          </a:prstGeom>
        </p:spPr>
      </p:pic>
      <p:pic>
        <p:nvPicPr>
          <p:cNvPr id="29" name="Picture 2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1B22EF1-6082-E34B-84E5-82CAE8050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540" y="1199523"/>
            <a:ext cx="1722582" cy="1850065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B2CCF4-CB6D-4B49-A88B-782A9D2EC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972" y="1380538"/>
            <a:ext cx="1573676" cy="1669050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0FB894-B11D-3247-992D-F2BB1530E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628" y="1245035"/>
            <a:ext cx="1686273" cy="1804554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1823F62B-01BE-724D-8661-EF28309F8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8127" y="1134506"/>
            <a:ext cx="1525742" cy="18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68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KNOWLEDGE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2" y="726440"/>
            <a:ext cx="887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31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</p:spTree>
    <p:extLst>
      <p:ext uri="{BB962C8B-B14F-4D97-AF65-F5344CB8AC3E}">
        <p14:creationId xmlns:p14="http://schemas.microsoft.com/office/powerpoint/2010/main" val="401336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&amp; RETRIEVAL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SPECIFY THE MATERIAL IN ADVANCE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745865"/>
            <a:ext cx="4660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A SET OF SHORT FACTUAL RECALL  QUESTIONS, VARYING IN STYLE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7618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ALL STUDENTS TIME TO ANSWER ALLOF THE QUESTIONS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0" y="4688774"/>
            <a:ext cx="4872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THE ANSWERS FOR STUDENTS TOSELF OR PEER-CHECK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117975"/>
            <a:ext cx="4854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AFFIRM GOOD PERFORMANCE AND SEEK OUT WRONG ANSWERS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1D0F6C1-B398-A04B-80C6-61DEB405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3" y="1367083"/>
            <a:ext cx="6247802" cy="54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09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KNOWLEDGE ORGANISER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&amp; RETRIEVAL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54332" y="3395203"/>
            <a:ext cx="492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KNOWLEDGE ORGANISERS TO BE QUIZZABLE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167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ON SPECIFIC ELEMENTS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8502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 AND REHEARSE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8327" y="4700359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CLOSE OR COVER FOR GENERATIVE RECALL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760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ACCURACY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8" name="Picture 37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9DF4A741-3540-D141-B8A4-E063EA15A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93" y="688945"/>
            <a:ext cx="4437321" cy="59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77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KNOWLEDGE ORGANISER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ON SPECIFIC ELEMENTS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KNOWLEDGE ORGANISERS TO BE QUIZZABLE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 AND REHEARSE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CLOSE OR COVER FOR GENERATIVE RECALL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ACCURACY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962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purpose of a knowledge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to provide students with accessible guidance about knowledge that they can study on their own; a secure schema with strong recall.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85788" y="5343316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intended as a summary; not a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comprehenisve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exhaustive list of all that could be known.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0404" y="6035615"/>
            <a:ext cx="994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only serve a purpose if they are used effectively, linked to retrieval techniques.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76756E-7772-B64C-A88E-3126728F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09" y="1132828"/>
            <a:ext cx="1522486" cy="1952325"/>
          </a:xfrm>
          <a:prstGeom prst="rect">
            <a:avLst/>
          </a:prstGeom>
        </p:spPr>
      </p:pic>
      <p:pic>
        <p:nvPicPr>
          <p:cNvPr id="43" name="Picture 42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57F72EFB-2981-4045-B62D-F1F2A1E91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853" y="1202486"/>
            <a:ext cx="1328752" cy="1780648"/>
          </a:xfrm>
          <a:prstGeom prst="rect">
            <a:avLst/>
          </a:prstGeom>
        </p:spPr>
      </p:pic>
      <p:pic>
        <p:nvPicPr>
          <p:cNvPr id="45" name="Picture 44" descr="A picture containing light&#10;&#10;Description automatically generated">
            <a:extLst>
              <a:ext uri="{FF2B5EF4-FFF2-40B4-BE49-F238E27FC236}">
                <a16:creationId xmlns:a16="http://schemas.microsoft.com/office/drawing/2014/main" id="{32ACD25C-EBBF-5D4D-8220-AACC6C1C0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779" y="1271792"/>
            <a:ext cx="1490357" cy="1780648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6ED908-E911-4944-95ED-000C484AA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787" y="1184704"/>
            <a:ext cx="1547761" cy="1879424"/>
          </a:xfrm>
          <a:prstGeom prst="rect">
            <a:avLst/>
          </a:prstGeom>
        </p:spPr>
      </p:pic>
      <p:pic>
        <p:nvPicPr>
          <p:cNvPr id="49" name="Picture 48" descr="A picture containing shirt&#10;&#10;Description automatically generated">
            <a:extLst>
              <a:ext uri="{FF2B5EF4-FFF2-40B4-BE49-F238E27FC236}">
                <a16:creationId xmlns:a16="http://schemas.microsoft.com/office/drawing/2014/main" id="{41D5DF0B-551C-F945-ABAD-EEE6E01EF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5183" y="1260397"/>
            <a:ext cx="1959453" cy="16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KNOWLEDGE ORGANISER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KNOWLEDGE ORGANISERS TO BE QUIZZABLE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 the key information you want students to learn in a format that supports self-quizzing.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77574" y="3376079"/>
            <a:ext cx="58690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Useful features include: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Tables with columns of related information;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Bullet point lists of key ideas;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Sequences show in flow diagrams;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Labelled and unlabeled versions of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diagrams;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Clear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mindmaps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or timelines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B6AE2-4ABC-1C45-821D-596399AF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26B107-93DA-2B45-8106-7DF386A1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22" y="1127502"/>
            <a:ext cx="4343917" cy="55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6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KNOWLEDGE ORGANISER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ON SPECIFIC ELEMENTS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19036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Typically, knowledge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span much more information than can be quizzed on sensibly at any one time.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B317906-174F-EA49-8A3B-1A019FD8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4380435-2B8B-FB4E-8F3D-DED9EF7A713A}"/>
              </a:ext>
            </a:extLst>
          </p:cNvPr>
          <p:cNvSpPr txBox="1"/>
          <p:nvPr/>
        </p:nvSpPr>
        <p:spPr>
          <a:xfrm>
            <a:off x="6368549" y="335281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Direct students to read specific elements in advance of any retrieval practice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acitivities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5" name="Picture 24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06547609-1F70-6F4A-92C5-CBC10D5E6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67" y="1266281"/>
            <a:ext cx="3926682" cy="52621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4FAEAE2-0268-6246-9688-9CA85B4F6417}"/>
              </a:ext>
            </a:extLst>
          </p:cNvPr>
          <p:cNvSpPr txBox="1"/>
          <p:nvPr/>
        </p:nvSpPr>
        <p:spPr>
          <a:xfrm>
            <a:off x="6377574" y="4515266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Highlight how this fits into a bigger schema; quizzing should support building connections rather than isolating facts so they lose meaning.</a:t>
            </a:r>
          </a:p>
        </p:txBody>
      </p:sp>
    </p:spTree>
    <p:extLst>
      <p:ext uri="{BB962C8B-B14F-4D97-AF65-F5344CB8AC3E}">
        <p14:creationId xmlns:p14="http://schemas.microsoft.com/office/powerpoint/2010/main" val="155065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KNOWLEDGE ORGANISER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 AND REHEARSE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32155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students to read through their knowledge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saying the words, reading through equations, tracking through any visuals.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1922FB-B563-6549-90AE-25C944F650C7}"/>
              </a:ext>
            </a:extLst>
          </p:cNvPr>
          <p:cNvSpPr txBox="1"/>
          <p:nvPr/>
        </p:nvSpPr>
        <p:spPr>
          <a:xfrm>
            <a:off x="6372484" y="381633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using the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asking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 based on the content whilst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are looking at it.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A46E2DD-992E-9148-8801-18D72A1F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282BD4-8A2D-1840-B6AD-74B7A453D560}"/>
              </a:ext>
            </a:extLst>
          </p:cNvPr>
          <p:cNvSpPr txBox="1"/>
          <p:nvPr/>
        </p:nvSpPr>
        <p:spPr>
          <a:xfrm>
            <a:off x="6356910" y="497257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them to do this themselves or in pairs so they are engaging with the information.</a:t>
            </a:r>
          </a:p>
        </p:txBody>
      </p:sp>
      <p:pic>
        <p:nvPicPr>
          <p:cNvPr id="38" name="Picture 37" descr="A picture containing light&#10;&#10;Description automatically generated">
            <a:extLst>
              <a:ext uri="{FF2B5EF4-FFF2-40B4-BE49-F238E27FC236}">
                <a16:creationId xmlns:a16="http://schemas.microsoft.com/office/drawing/2014/main" id="{2AB8AA8D-805D-8344-BB85-284814879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5" y="1275674"/>
            <a:ext cx="4675387" cy="558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KNOWLEDGE ORGANISER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CLOSE OR COVER FOR GENERATIVE RECALL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73267" y="2689456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is the active step.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023873C-1481-8E45-9B42-44ECAC12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F13EA7B-B00D-1245-9B4D-7DCDCECBA68E}"/>
              </a:ext>
            </a:extLst>
          </p:cNvPr>
          <p:cNvSpPr txBox="1"/>
          <p:nvPr/>
        </p:nvSpPr>
        <p:spPr>
          <a:xfrm>
            <a:off x="6377574" y="3183493"/>
            <a:ext cx="5550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need to remove the information from view and engage in a generative recall process: completing a table, listing the bullet points, adding labels to a diagram, placing ideas in the correct sequence, remembering definitions.</a:t>
            </a:r>
          </a:p>
        </p:txBody>
      </p:sp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E1394C-63AD-1C49-B764-49E6497C0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477267"/>
            <a:ext cx="4478869" cy="54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KNOWLEDGE ORGANISER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ACCURACY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a short generative process, students should reveal the covered information to check the accuracy of their recall.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0BC939-67BC-D241-BEC0-2F8836355A57}"/>
              </a:ext>
            </a:extLst>
          </p:cNvPr>
          <p:cNvSpPr txBox="1"/>
          <p:nvPr/>
        </p:nvSpPr>
        <p:spPr>
          <a:xfrm>
            <a:off x="6377574" y="3322368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Repeat Steps 4 and 5 in an iterative loop,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filling in gaps of knowledge, adding fluency each time until students feel confident that they can recall the information.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23FDCF0-895B-EC43-B68D-2066F965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8" name="Picture 27" descr="A picture containing shirt&#10;&#10;Description automatically generated">
            <a:extLst>
              <a:ext uri="{FF2B5EF4-FFF2-40B4-BE49-F238E27FC236}">
                <a16:creationId xmlns:a16="http://schemas.microsoft.com/office/drawing/2014/main" id="{EEF71737-D1CC-3346-88C1-FD69C6F7A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67" y="1742406"/>
            <a:ext cx="4998794" cy="425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KNOWLEDGE ORGANISER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ON SPECIFIC ELEMENTS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KNOWLEDGE ORGANISERS TO BE QUIZZABLE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 AND REHEARSE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CLOSE OR COVER FOR GENERATIVE RECALL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ACCURACY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962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purpose of a knowledge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to provide students with accessible guidance about knowledge that they can study on their own; a secure schema with strong recall.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3895" y="5343316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intended as a summary; not a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comprehenisve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exhaustive list of all that could be known.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9287" y="6035615"/>
            <a:ext cx="994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only serve a purpose if they are used effectively, linked to retrieval techniques.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76756E-7772-B64C-A88E-3126728F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09" y="1132828"/>
            <a:ext cx="1522486" cy="1952325"/>
          </a:xfrm>
          <a:prstGeom prst="rect">
            <a:avLst/>
          </a:prstGeom>
        </p:spPr>
      </p:pic>
      <p:pic>
        <p:nvPicPr>
          <p:cNvPr id="43" name="Picture 42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57F72EFB-2981-4045-B62D-F1F2A1E91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853" y="1202486"/>
            <a:ext cx="1328752" cy="1780648"/>
          </a:xfrm>
          <a:prstGeom prst="rect">
            <a:avLst/>
          </a:prstGeom>
        </p:spPr>
      </p:pic>
      <p:pic>
        <p:nvPicPr>
          <p:cNvPr id="45" name="Picture 44" descr="A picture containing light&#10;&#10;Description automatically generated">
            <a:extLst>
              <a:ext uri="{FF2B5EF4-FFF2-40B4-BE49-F238E27FC236}">
                <a16:creationId xmlns:a16="http://schemas.microsoft.com/office/drawing/2014/main" id="{32ACD25C-EBBF-5D4D-8220-AACC6C1C0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779" y="1271792"/>
            <a:ext cx="1490357" cy="1780648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6ED908-E911-4944-95ED-000C484AA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787" y="1184704"/>
            <a:ext cx="1547761" cy="1879424"/>
          </a:xfrm>
          <a:prstGeom prst="rect">
            <a:avLst/>
          </a:prstGeom>
        </p:spPr>
      </p:pic>
      <p:pic>
        <p:nvPicPr>
          <p:cNvPr id="49" name="Picture 48" descr="A picture containing shirt&#10;&#10;Description automatically generated">
            <a:extLst>
              <a:ext uri="{FF2B5EF4-FFF2-40B4-BE49-F238E27FC236}">
                <a16:creationId xmlns:a16="http://schemas.microsoft.com/office/drawing/2014/main" id="{41D5DF0B-551C-F945-ABAD-EEE6E01EF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5183" y="1260397"/>
            <a:ext cx="1959453" cy="16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66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2" y="726440"/>
            <a:ext cx="887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13336" y="732971"/>
            <a:ext cx="123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31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</p:spTree>
    <p:extLst>
      <p:ext uri="{BB962C8B-B14F-4D97-AF65-F5344CB8AC3E}">
        <p14:creationId xmlns:p14="http://schemas.microsoft.com/office/powerpoint/2010/main" val="1864976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PERFORMANCE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&amp; RETRIEVAL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54332" y="3395203"/>
            <a:ext cx="492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CRITERIA FOR EXCELLENCE IN PERFORMANCE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167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INITIATE LOW STAKES REHEARSAL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8502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GENERATE FEEDBACK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8327" y="4700359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THE PERFORMANCE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760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EVALUATE AND REPEAT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picture containing drawing, knife&#10;&#10;Description automatically generated">
            <a:extLst>
              <a:ext uri="{FF2B5EF4-FFF2-40B4-BE49-F238E27FC236}">
                <a16:creationId xmlns:a16="http://schemas.microsoft.com/office/drawing/2014/main" id="{97F798FD-59F3-ED47-BC1C-B7C221FC1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75" y="781452"/>
            <a:ext cx="4703246" cy="599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1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A SET OF SHORT FACTUAL RECALL  QUESTIONS, VARYING IN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SPECIFY THE MATERIAL IN ADVANCE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ALL STUDENTS TIME TO ANSWER ALL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THE QUESTIONS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THE ANSWERS FOR STUDENTS TO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 OR PEER-CHECK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AFFIRM GOOD PERFORMANCE AND SEEK OUT WRONG ANSWERS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routine quiz helps check that students have learned the material.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19500" y="4779463"/>
            <a:ext cx="994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 provides information to student and teacher about where gaps exist.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22274" y="5233956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reinforces the retrieval strength of the material so it’s easier to remember later.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19500" y="5705533"/>
            <a:ext cx="1013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 is a form of practice; the more it is done, the more fluently students remember.</a:t>
            </a:r>
          </a:p>
        </p:txBody>
      </p:sp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C0BB30C6-E2BE-F241-8512-61C1C78F2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3" y="1188767"/>
            <a:ext cx="1789992" cy="1868500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36A05D78-54A2-1644-9780-60B99EDF2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352" y="1270238"/>
            <a:ext cx="1902444" cy="1779802"/>
          </a:xfrm>
          <a:prstGeom prst="rect">
            <a:avLst/>
          </a:prstGeom>
        </p:spPr>
      </p:pic>
      <p:pic>
        <p:nvPicPr>
          <p:cNvPr id="78" name="Picture 7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E5736211-551D-9146-ADE1-C5D7014F4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125" y="1134813"/>
            <a:ext cx="1917593" cy="1914376"/>
          </a:xfrm>
          <a:prstGeom prst="rect">
            <a:avLst/>
          </a:prstGeom>
        </p:spPr>
      </p:pic>
      <p:pic>
        <p:nvPicPr>
          <p:cNvPr id="80" name="Picture 7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55D6B2-84E5-A04A-A7A4-7C2096849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843" y="1152467"/>
            <a:ext cx="1700105" cy="1890771"/>
          </a:xfrm>
          <a:prstGeom prst="rect">
            <a:avLst/>
          </a:prstGeom>
        </p:spPr>
      </p:pic>
      <p:pic>
        <p:nvPicPr>
          <p:cNvPr id="82" name="Picture 8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F40ADB2-4C2F-F54C-82FB-9B61D0D5A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1348" y="1084668"/>
            <a:ext cx="2227002" cy="1960157"/>
          </a:xfrm>
          <a:prstGeom prst="rect">
            <a:avLst/>
          </a:prstGeom>
        </p:spPr>
      </p:pic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0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PERFORMANCE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INITIATE LOW STAKES REHEARSAL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CRITERIA FOR EXCELLENCE IN PERFORMANCE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GENERATE FEEDBACK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THE PERFORMANCE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EVALUATE AND REPEAT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 are wide areas of the curriculum where rehearse-perform-evaluate cycles are a useful way to consider retrieval practice.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97439" y="5118239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might be where students need to apply a technical skill or manual procedure; where a performance is the goal — such as in music or drama.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9420" y="5908825"/>
            <a:ext cx="994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can also apply to giving explanations of events, concepts or phenomena.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53602A-42BA-4242-9CD1-C7BE95C7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76" y="1183758"/>
            <a:ext cx="1584898" cy="1874780"/>
          </a:xfrm>
          <a:prstGeom prst="rect">
            <a:avLst/>
          </a:prstGeom>
        </p:spPr>
      </p:pic>
      <p:pic>
        <p:nvPicPr>
          <p:cNvPr id="29" name="Picture 2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F23AF9-0A51-9742-8DEE-A6A35B3DC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305" y="1136698"/>
            <a:ext cx="2038354" cy="1832056"/>
          </a:xfrm>
          <a:prstGeom prst="rect">
            <a:avLst/>
          </a:prstGeom>
        </p:spPr>
      </p:pic>
      <p:pic>
        <p:nvPicPr>
          <p:cNvPr id="33" name="Picture 3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67F31A8-86AB-B84D-B166-8A22A1F39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428" y="1183758"/>
            <a:ext cx="1523378" cy="1743096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E035D6CD-FDCF-114F-B828-759CC8B33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7443" y="1208335"/>
            <a:ext cx="1790006" cy="1760419"/>
          </a:xfrm>
          <a:prstGeom prst="rect">
            <a:avLst/>
          </a:prstGeom>
        </p:spPr>
      </p:pic>
      <p:pic>
        <p:nvPicPr>
          <p:cNvPr id="38" name="Picture 37" descr="A picture containing drawing, knife&#10;&#10;Description automatically generated">
            <a:extLst>
              <a:ext uri="{FF2B5EF4-FFF2-40B4-BE49-F238E27FC236}">
                <a16:creationId xmlns:a16="http://schemas.microsoft.com/office/drawing/2014/main" id="{6B963AC6-EFE1-B24A-BD36-87AA0A704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7423" y="1241022"/>
            <a:ext cx="1287945" cy="164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PERFORMANCE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CRITERIA FOR EXCELLENCE IN PERFORMANCE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success criteria at the beginning, </a:t>
            </a:r>
            <a:r>
              <a:rPr lang="en-US" sz="2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rubrics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exemplars as in Set the Standard. Where original outcomes are important, reinforce a diverse range of possible ways to achieve excellence.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77574" y="4072775"/>
            <a:ext cx="5869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Highlight key elements that are common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tipping points for achieving next level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success.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B6AE2-4ABC-1C45-821D-596399AF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F6D98D-9DB7-9B4B-A824-24CE943A2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46" y="1183757"/>
            <a:ext cx="4796880" cy="56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PERFORMANCE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INITIATE LOW STAKES REHEARSAL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19036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all students the opportunity to rehearse the performance, or explanation or demonstration.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B317906-174F-EA49-8A3B-1A019FD8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4380435-2B8B-FB4E-8F3D-DED9EF7A713A}"/>
              </a:ext>
            </a:extLst>
          </p:cNvPr>
          <p:cNvSpPr txBox="1"/>
          <p:nvPr/>
        </p:nvSpPr>
        <p:spPr>
          <a:xfrm>
            <a:off x="6377574" y="329836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Initially allow students a period of private practice so the stakes are low and they are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essentially rehearsing for their own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self-review.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FAEAE2-0268-6246-9688-9CA85B4F6417}"/>
              </a:ext>
            </a:extLst>
          </p:cNvPr>
          <p:cNvSpPr txBox="1"/>
          <p:nvPr/>
        </p:nvSpPr>
        <p:spPr>
          <a:xfrm>
            <a:off x="6377574" y="483995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pairs or small groups to provide a source of feedback if needed.</a:t>
            </a:r>
          </a:p>
        </p:txBody>
      </p:sp>
      <p:pic>
        <p:nvPicPr>
          <p:cNvPr id="27" name="Picture 2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B0F4FD6-237E-ED48-959D-D005676C4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" y="1460207"/>
            <a:ext cx="5645077" cy="50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4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PERFORMANCE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GENERATE FEEDBACK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4007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each rehearsal, engage students in a review process. What went well? What could be improved?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1922FB-B563-6549-90AE-25C944F650C7}"/>
              </a:ext>
            </a:extLst>
          </p:cNvPr>
          <p:cNvSpPr txBox="1"/>
          <p:nvPr/>
        </p:nvSpPr>
        <p:spPr>
          <a:xfrm>
            <a:off x="6377574" y="3376584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Ideally feedback would be self generated as this will have high impact. It could also be generated from a Peer Critique process.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A46E2DD-992E-9148-8801-18D72A1F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282BD4-8A2D-1840-B6AD-74B7A453D560}"/>
              </a:ext>
            </a:extLst>
          </p:cNvPr>
          <p:cNvSpPr txBox="1"/>
          <p:nvPr/>
        </p:nvSpPr>
        <p:spPr>
          <a:xfrm>
            <a:off x="6353547" y="485164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that feedback relates to the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established criteria.</a:t>
            </a:r>
          </a:p>
        </p:txBody>
      </p:sp>
      <p:pic>
        <p:nvPicPr>
          <p:cNvPr id="28" name="Picture 2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3A41DBE-A507-F348-953C-EE442423C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59" y="1079992"/>
            <a:ext cx="4612764" cy="52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PERFORMANCE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THE PERFORMANCE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77574" y="223678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ready, students should deliver a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 aiming to embed the feedback in achieving the success criteria.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023873C-1481-8E45-9B42-44ECAC12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F13EA7B-B00D-1245-9B4D-7DCDCECBA68E}"/>
              </a:ext>
            </a:extLst>
          </p:cNvPr>
          <p:cNvSpPr txBox="1"/>
          <p:nvPr/>
        </p:nvSpPr>
        <p:spPr>
          <a:xfrm>
            <a:off x="6381508" y="336717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might be with pairs or groups working in parallel or by presenting to the whole class. </a:t>
            </a: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5C2F3277-7475-EE44-B96B-57AE38D3F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945348"/>
            <a:ext cx="5287840" cy="52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PERFORMANCE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EVALUATE AND REPEAT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Compare students’ performances — or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explanations or success in employing skills — to the success criteria.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0BC939-67BC-D241-BEC0-2F8836355A57}"/>
              </a:ext>
            </a:extLst>
          </p:cNvPr>
          <p:cNvSpPr txBox="1"/>
          <p:nvPr/>
        </p:nvSpPr>
        <p:spPr>
          <a:xfrm>
            <a:off x="6377574" y="3322368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techniques such as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Check for </a:t>
            </a:r>
          </a:p>
          <a:p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Understanding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establish whether students can see where they succeeded and where to improve.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23FDCF0-895B-EC43-B68D-2066F965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3" name="Picture 22" descr="A picture containing drawing, knife&#10;&#10;Description automatically generated">
            <a:extLst>
              <a:ext uri="{FF2B5EF4-FFF2-40B4-BE49-F238E27FC236}">
                <a16:creationId xmlns:a16="http://schemas.microsoft.com/office/drawing/2014/main" id="{DB196767-05D3-F747-9594-ABCE052B8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49" y="1261498"/>
            <a:ext cx="4257712" cy="542470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1E5E59B-E58B-2B4C-893F-0B9778866396}"/>
              </a:ext>
            </a:extLst>
          </p:cNvPr>
          <p:cNvSpPr txBox="1"/>
          <p:nvPr/>
        </p:nvSpPr>
        <p:spPr>
          <a:xfrm>
            <a:off x="6377574" y="483995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Repeat Steps 2–4 to secure incremental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improvements.</a:t>
            </a:r>
          </a:p>
        </p:txBody>
      </p:sp>
    </p:spTree>
    <p:extLst>
      <p:ext uri="{BB962C8B-B14F-4D97-AF65-F5344CB8AC3E}">
        <p14:creationId xmlns:p14="http://schemas.microsoft.com/office/powerpoint/2010/main" val="6124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PERFORMANCE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INITIATE LOW STAKES REHEARSAL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CRITERIA FOR EXCELLENCE IN PERFORMANCE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GENERATE FEEDBACK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THE PERFORMANCE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EVALUATE AND REPEAT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 are wide areas of the curriculum where rehearse-perform-evaluate cycles are a useful way to consider retrieval practice.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18848" y="5035539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might be where students need to apply a technical skill or manual procedure; where a performance is the goal — such as in music or drama.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9420" y="5763913"/>
            <a:ext cx="994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can also apply to giving explanations of events, concepts or phenomena.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53602A-42BA-4242-9CD1-C7BE95C7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76" y="1183758"/>
            <a:ext cx="1584898" cy="1874780"/>
          </a:xfrm>
          <a:prstGeom prst="rect">
            <a:avLst/>
          </a:prstGeom>
        </p:spPr>
      </p:pic>
      <p:pic>
        <p:nvPicPr>
          <p:cNvPr id="29" name="Picture 2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F23AF9-0A51-9742-8DEE-A6A35B3DC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305" y="1136698"/>
            <a:ext cx="2038354" cy="1832056"/>
          </a:xfrm>
          <a:prstGeom prst="rect">
            <a:avLst/>
          </a:prstGeom>
        </p:spPr>
      </p:pic>
      <p:pic>
        <p:nvPicPr>
          <p:cNvPr id="33" name="Picture 3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67F31A8-86AB-B84D-B166-8A22A1F39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428" y="1183758"/>
            <a:ext cx="1523378" cy="1743096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E035D6CD-FDCF-114F-B828-759CC8B33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7443" y="1208335"/>
            <a:ext cx="1790006" cy="1760419"/>
          </a:xfrm>
          <a:prstGeom prst="rect">
            <a:avLst/>
          </a:prstGeom>
        </p:spPr>
      </p:pic>
      <p:pic>
        <p:nvPicPr>
          <p:cNvPr id="38" name="Picture 37" descr="A picture containing drawing, knife&#10;&#10;Description automatically generated">
            <a:extLst>
              <a:ext uri="{FF2B5EF4-FFF2-40B4-BE49-F238E27FC236}">
                <a16:creationId xmlns:a16="http://schemas.microsoft.com/office/drawing/2014/main" id="{6B963AC6-EFE1-B24A-BD36-87AA0A704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7423" y="1241022"/>
            <a:ext cx="1287945" cy="164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60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2" y="726440"/>
            <a:ext cx="887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13336" y="732971"/>
            <a:ext cx="123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31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</p:spTree>
    <p:extLst>
      <p:ext uri="{BB962C8B-B14F-4D97-AF65-F5344CB8AC3E}">
        <p14:creationId xmlns:p14="http://schemas.microsoft.com/office/powerpoint/2010/main" val="3711168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&amp; RETRIEVAL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54332" y="3395203"/>
            <a:ext cx="492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QUESTION AND ANSWER PROMPTS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167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ALLOCATE CHECKING PARTNERS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8502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 1 ASSESSES STUDENT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8327" y="4700359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 2 TESTS STUDENT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760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DISCUSS COMMON DIFFICULTIES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40" name="Picture 39" descr="A close up of a flower&#10;&#10;Description automatically generated">
            <a:extLst>
              <a:ext uri="{FF2B5EF4-FFF2-40B4-BE49-F238E27FC236}">
                <a16:creationId xmlns:a16="http://schemas.microsoft.com/office/drawing/2014/main" id="{8C1B3F89-D935-AB47-94B5-63C570B6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04" y="655741"/>
            <a:ext cx="5881121" cy="62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09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ALLOCATE CHECKING PARTNERS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QUESTION AND ANSWER PROMPTS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 1 ASSESSES STUDENT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 2 TESTS STUDENT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DISCUSS COMMON DIFFICULTIES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Wiliam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al. suggest, a powerful formative assessment strategy is to </a:t>
            </a: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‘activate learners as resources for one another’.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9420" y="5035539"/>
            <a:ext cx="973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 means asking students to test each other’s knowledge and provide corrective feedback, supported by resources to ensure the feedback is accurate.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9420" y="6051202"/>
            <a:ext cx="994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helps teachers to amplify the feedback students receive.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79FE68D-3DF0-B646-8622-A1F3E0E6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93" y="1200834"/>
            <a:ext cx="1537413" cy="1706643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C4790A-B87C-E046-9EF7-09AA9BC54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248" y="1264779"/>
            <a:ext cx="2030782" cy="1784809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AF215A-C8D8-B740-8607-6C51F22E4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220" y="1420732"/>
            <a:ext cx="1726825" cy="1561491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832D1C-0157-374D-9722-DB80D90DA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842" y="1251670"/>
            <a:ext cx="1841674" cy="1662816"/>
          </a:xfrm>
          <a:prstGeom prst="rect">
            <a:avLst/>
          </a:prstGeom>
        </p:spPr>
      </p:pic>
      <p:pic>
        <p:nvPicPr>
          <p:cNvPr id="53" name="Picture 52" descr="A close up of a flower&#10;&#10;Description automatically generated">
            <a:extLst>
              <a:ext uri="{FF2B5EF4-FFF2-40B4-BE49-F238E27FC236}">
                <a16:creationId xmlns:a16="http://schemas.microsoft.com/office/drawing/2014/main" id="{30E5D3D7-0826-7048-B99F-03F829314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6109" y="1213832"/>
            <a:ext cx="1738826" cy="183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SPECIFY THE MATERIAL IN ADVANCE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the material that will be the focus of future quizzing has already been taught. 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8549" y="304510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students resources they can use to study from in advance, allowing them to prepare.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77574" y="422854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good quiz should be designed to build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confidence with every student aiming at a high success rate.</a:t>
            </a:r>
          </a:p>
        </p:txBody>
      </p:sp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9BDF696C-5879-1D4C-A05A-E7EB1F34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27" y="1422624"/>
            <a:ext cx="5207000" cy="5435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B6AE2-4ABC-1C45-821D-596399AF5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QUESTION AND ANSWER PROMPTS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students how to ask each other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 by modelling them explicitly. This might include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Elaborative Interrogation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or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Using a Knowledge </a:t>
            </a:r>
            <a:r>
              <a:rPr lang="en-US" sz="22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Organiser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77574" y="4072775"/>
            <a:ext cx="5574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 the need to ask questions in a variety of forms and the goal of providing complete answers rather than fragments.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B6AE2-4ABC-1C45-821D-596399AF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DD69F50-29F3-BC48-B6AF-3DD678210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6" y="1127296"/>
            <a:ext cx="4848446" cy="538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ALLOCATE CHECKING PARTNERS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190364"/>
            <a:ext cx="5550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with any collaborative process, be explicit about expected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If students quiz in pairs or use a more elaborate group structure, ensure that everyone has a clear role and learning goal.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B317906-174F-EA49-8A3B-1A019FD8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4FAEAE2-0268-6246-9688-9CA85B4F6417}"/>
              </a:ext>
            </a:extLst>
          </p:cNvPr>
          <p:cNvSpPr txBox="1"/>
          <p:nvPr/>
        </p:nvSpPr>
        <p:spPr>
          <a:xfrm>
            <a:off x="6365560" y="4356028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Manage the allocation of checking partners to prevent ineffective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behaviours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where more confident students dominate and less confident students give way. 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AFB04F-A20B-9E45-8178-A787F8941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69" y="1746072"/>
            <a:ext cx="5832557" cy="512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 1 ASSESSES STUDENT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8016" y="1915966"/>
            <a:ext cx="55509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Invite a student in each pair to ask a series of questions to check their partner’s knowledge.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pre-prepared quiz questions; running through an extended explanation; rehearsing the narrative in a story; describing a series of processes; adding labels to a diagram or flow chart.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A46E2DD-992E-9148-8801-18D72A1F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282BD4-8A2D-1840-B6AD-74B7A453D560}"/>
              </a:ext>
            </a:extLst>
          </p:cNvPr>
          <p:cNvSpPr txBox="1"/>
          <p:nvPr/>
        </p:nvSpPr>
        <p:spPr>
          <a:xfrm>
            <a:off x="6383143" y="474482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 1 should verify answers, confirming complete responses and providing feedback. </a:t>
            </a:r>
          </a:p>
        </p:txBody>
      </p:sp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C61F4D-9C1F-5843-AB63-AF4BADF4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42" y="1798541"/>
            <a:ext cx="4987732" cy="45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 2 TESTS STUDENT 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72856" y="224476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Swap the roles of the students and repeat Step 3.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023873C-1481-8E45-9B42-44ECAC12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F13EA7B-B00D-1245-9B4D-7DCDCECBA68E}"/>
              </a:ext>
            </a:extLst>
          </p:cNvPr>
          <p:cNvSpPr txBox="1"/>
          <p:nvPr/>
        </p:nvSpPr>
        <p:spPr>
          <a:xfrm>
            <a:off x="6363203" y="3150125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likely that Student 1, having asked the questions in Step 3, will be in a stronger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position to give good answers having just studied the material. 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752328-F150-324C-9C5C-229343918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6" y="1314188"/>
            <a:ext cx="4958488" cy="447693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1DBE6C5-7337-9F45-9EC8-B46F05CAD707}"/>
              </a:ext>
            </a:extLst>
          </p:cNvPr>
          <p:cNvSpPr txBox="1"/>
          <p:nvPr/>
        </p:nvSpPr>
        <p:spPr>
          <a:xfrm>
            <a:off x="6353547" y="4732593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Multiple iterations of these steps can lead to excellent fluency building. </a:t>
            </a:r>
          </a:p>
        </p:txBody>
      </p:sp>
    </p:spTree>
    <p:extLst>
      <p:ext uri="{BB962C8B-B14F-4D97-AF65-F5344CB8AC3E}">
        <p14:creationId xmlns:p14="http://schemas.microsoft.com/office/powerpoint/2010/main" val="36899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8" grpId="0"/>
      <p:bldP spid="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DISCUSS COMMON DIFFICULTIES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Follow up the paired quizzing process with a discussion of common errors, difficulties with recall, gaps in knowledge and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misconceptions.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0BC939-67BC-D241-BEC0-2F8836355A57}"/>
              </a:ext>
            </a:extLst>
          </p:cNvPr>
          <p:cNvSpPr txBox="1"/>
          <p:nvPr/>
        </p:nvSpPr>
        <p:spPr>
          <a:xfrm>
            <a:off x="6368549" y="367727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Instead of asking </a:t>
            </a: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“does everyone </a:t>
            </a:r>
          </a:p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understand?”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ask “</a:t>
            </a: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does anyone still not </a:t>
            </a:r>
          </a:p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understand?”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23FDCF0-895B-EC43-B68D-2066F965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1E5E59B-E58B-2B4C-893F-0B9778866396}"/>
              </a:ext>
            </a:extLst>
          </p:cNvPr>
          <p:cNvSpPr txBox="1"/>
          <p:nvPr/>
        </p:nvSpPr>
        <p:spPr>
          <a:xfrm>
            <a:off x="6377574" y="4885153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Re-teach material as necessary.</a:t>
            </a:r>
          </a:p>
        </p:txBody>
      </p:sp>
      <p:pic>
        <p:nvPicPr>
          <p:cNvPr id="37" name="Picture 36" descr="A close up of a flower&#10;&#10;Description automatically generated">
            <a:extLst>
              <a:ext uri="{FF2B5EF4-FFF2-40B4-BE49-F238E27FC236}">
                <a16:creationId xmlns:a16="http://schemas.microsoft.com/office/drawing/2014/main" id="{DCD78B4C-BE9A-F14D-BD79-D78F238B4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76" y="1312042"/>
            <a:ext cx="5247688" cy="55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431164" y="3125364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ALLOCATE CHECKING PARTNERS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QUESTION AND ANSWER PROMPTS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 1 ASSESSES STUDENT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5" y="3140967"/>
            <a:ext cx="2489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 2 TESTS STUDENT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DISCUSS COMMON DIFFICULTIES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Wiliam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al. suggest, a powerful formative assessment strategy is to </a:t>
            </a: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‘activate learners as resources for one another’.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9420" y="5035539"/>
            <a:ext cx="973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 means asking students to test each other’s knowledge and provide corrective feedback, supported by resources to ensure the feedback is accurate.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9420" y="6051202"/>
            <a:ext cx="994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helps teachers to amplify the feedback students receive.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79FE68D-3DF0-B646-8622-A1F3E0E6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93" y="1200834"/>
            <a:ext cx="1537413" cy="1706643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C4790A-B87C-E046-9EF7-09AA9BC54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248" y="1264779"/>
            <a:ext cx="2030782" cy="1784809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AF215A-C8D8-B740-8607-6C51F22E4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220" y="1420732"/>
            <a:ext cx="1726825" cy="1561491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832D1C-0157-374D-9722-DB80D90DA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842" y="1251670"/>
            <a:ext cx="1841674" cy="1662816"/>
          </a:xfrm>
          <a:prstGeom prst="rect">
            <a:avLst/>
          </a:prstGeom>
        </p:spPr>
      </p:pic>
      <p:pic>
        <p:nvPicPr>
          <p:cNvPr id="53" name="Picture 52" descr="A close up of a flower&#10;&#10;Description automatically generated">
            <a:extLst>
              <a:ext uri="{FF2B5EF4-FFF2-40B4-BE49-F238E27FC236}">
                <a16:creationId xmlns:a16="http://schemas.microsoft.com/office/drawing/2014/main" id="{30E5D3D7-0826-7048-B99F-03F829314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6109" y="1213832"/>
            <a:ext cx="1738826" cy="183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77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2" y="726440"/>
            <a:ext cx="887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13336" y="732971"/>
            <a:ext cx="123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31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</p:spTree>
    <p:extLst>
      <p:ext uri="{BB962C8B-B14F-4D97-AF65-F5344CB8AC3E}">
        <p14:creationId xmlns:p14="http://schemas.microsoft.com/office/powerpoint/2010/main" val="28690858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&amp; RETRIEVAL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GENERATE STUDY RESOURCES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536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SPACED PRACTICE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62920" y="4266857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A RETRIEVAL PRACTICE ACTIVITY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89881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EXPLORE GAPS AND ERRORS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2920" y="513718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CONNECTIONS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114EE7-40D4-4C40-A734-633E93698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48" y="374606"/>
            <a:ext cx="5317474" cy="64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306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SPACED PRACTICE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GENERATE STUDY RESOURCES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A RETRIEVAL PRACTICE ACTIVITY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EXPLORE GAPS AND ERRORS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CONNECTIONS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3240" y="4303187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secure stronger long-term recall engaging in retrieval practice with ideas after time has passed since first learning them.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85414" y="5032197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Rosenshine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suggests effective teachers periodically review material to attenuate forgetting and make connections between ideas.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193240" y="5747604"/>
            <a:ext cx="1013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Embed review processes into your routines whilst also keeping track of the path through the curriculum.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7D835FD-FED8-5143-AECC-B00EE0440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0" y="1052271"/>
            <a:ext cx="2002724" cy="1992418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8508E84E-56CE-F14D-AB67-BF9468169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275" y="1130076"/>
            <a:ext cx="2174376" cy="1888692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D3B58D-ACE7-764E-89B9-CBBAA9624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898" y="1048685"/>
            <a:ext cx="1642527" cy="2002671"/>
          </a:xfrm>
          <a:prstGeom prst="rect">
            <a:avLst/>
          </a:prstGeom>
        </p:spPr>
      </p:pic>
      <p:pic>
        <p:nvPicPr>
          <p:cNvPr id="39" name="Picture 38" descr="A picture containing light, clock&#10;&#10;Description automatically generated">
            <a:extLst>
              <a:ext uri="{FF2B5EF4-FFF2-40B4-BE49-F238E27FC236}">
                <a16:creationId xmlns:a16="http://schemas.microsoft.com/office/drawing/2014/main" id="{FABCACF8-987D-5943-AFBB-7717BCE3C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4626" y="1156647"/>
            <a:ext cx="916247" cy="1892941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2DA243F1-50A4-6842-A94C-5EEBF3CF68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4224" y="1156647"/>
            <a:ext cx="1565774" cy="18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7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GENERATE STUDY RESOURCES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or engage students in producing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resources that will support them in building secure schema in the long term.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8549" y="338175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might include reading material, 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or making structured notes in exercise books.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68549" y="456511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easier to engage in evaluation of a review if there are clear resources that the retrieval tasks relate to.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B6AE2-4ABC-1C45-821D-596399AF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839944A2-1202-364C-BFE7-05A360DDB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2" y="836280"/>
            <a:ext cx="6052867" cy="60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A SET OF SHORT FACTUAL RECALL  QUESTIONS, VARYING IN STYLE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8549" y="253644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5–10 questions checking for recall in a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variety of styles: short answer fact check; short problem solving.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8EBED-A3D3-974A-A916-1552F2895610}"/>
              </a:ext>
            </a:extLst>
          </p:cNvPr>
          <p:cNvSpPr txBox="1"/>
          <p:nvPr/>
        </p:nvSpPr>
        <p:spPr>
          <a:xfrm>
            <a:off x="6378845" y="372031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Multiple choice questions; True/False;  error spotting; labelling diagrams/image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recognition.</a:t>
            </a: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D76947CD-178F-FA47-B4F2-7D5C2F485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9" y="1457270"/>
            <a:ext cx="5772882" cy="54007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317906-174F-EA49-8A3B-1A019FD82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4380435-2B8B-FB4E-8F3D-DED9EF7A713A}"/>
              </a:ext>
            </a:extLst>
          </p:cNvPr>
          <p:cNvSpPr txBox="1"/>
          <p:nvPr/>
        </p:nvSpPr>
        <p:spPr>
          <a:xfrm>
            <a:off x="6381537" y="490418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Recitation of quotes or definitions; short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bullet-point lists.</a:t>
            </a:r>
          </a:p>
        </p:txBody>
      </p:sp>
    </p:spTree>
    <p:extLst>
      <p:ext uri="{BB962C8B-B14F-4D97-AF65-F5344CB8AC3E}">
        <p14:creationId xmlns:p14="http://schemas.microsoft.com/office/powerpoint/2010/main" val="145557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4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SPACED PRACTICE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696" y="2207128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well as planning lessons taking students forward, plan pauses to look back over material that was explored previously.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8EBED-A3D3-974A-A916-1552F2895610}"/>
              </a:ext>
            </a:extLst>
          </p:cNvPr>
          <p:cNvSpPr txBox="1"/>
          <p:nvPr/>
        </p:nvSpPr>
        <p:spPr>
          <a:xfrm>
            <a:off x="6409896" y="380772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weekly review and a monthly review are only loose guides. You might choose to review material covered much longer ago.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B317906-174F-EA49-8A3B-1A019FD8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4380435-2B8B-FB4E-8F3D-DED9EF7A713A}"/>
              </a:ext>
            </a:extLst>
          </p:cNvPr>
          <p:cNvSpPr txBox="1"/>
          <p:nvPr/>
        </p:nvSpPr>
        <p:spPr>
          <a:xfrm>
            <a:off x="6386699" y="502445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can help to build in a routine, e.g. a 15-minute slot once per week to build a rhythm to your reviews.</a:t>
            </a: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FCFECDD9-CC70-FD46-93AA-DCE07D0FE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58" y="1314144"/>
            <a:ext cx="6150005" cy="534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4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A RETRIEVAL PRACTICE ACTIVITY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5031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Choose an activity to test students’ recall of the previous learning: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7573" y="308341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Quizzing; Peer-Supported Retrieval; </a:t>
            </a:r>
          </a:p>
          <a:p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Elaborative Interrogation; Rehearsal and Performance.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1922FB-B563-6549-90AE-25C944F650C7}"/>
              </a:ext>
            </a:extLst>
          </p:cNvPr>
          <p:cNvSpPr txBox="1"/>
          <p:nvPr/>
        </p:nvSpPr>
        <p:spPr>
          <a:xfrm>
            <a:off x="6368549" y="4273063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Mind-mapping, problem-solving or writing tasks using elements of recall; reciprocal teaching, where students explain ideas to their peers.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A46E2DD-992E-9148-8801-18D72A1F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78A9DB-532C-2743-9710-AFA0ABD94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49" y="863598"/>
            <a:ext cx="4916418" cy="59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EXPLORE GAPS AND ERRORS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81506" y="221796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all students in checking their recall of all the relevant knowledge, then establish the common gaps.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58896" y="344968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students have forgotten, give time to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reconsolidate their knowledge by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re-examining the material.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68549" y="467006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they can no longer perform tasks or explain concepts, re-teach the key ideas.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023873C-1481-8E45-9B42-44ECAC12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8" name="Picture 27" descr="A picture containing light, clock&#10;&#10;Description automatically generated">
            <a:extLst>
              <a:ext uri="{FF2B5EF4-FFF2-40B4-BE49-F238E27FC236}">
                <a16:creationId xmlns:a16="http://schemas.microsoft.com/office/drawing/2014/main" id="{E20E1422-B8EB-D84E-889E-6D16DC9E1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447" y="867866"/>
            <a:ext cx="2899426" cy="599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CONNECTIONS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Whilst reviewing previously learned material, show students how it connects to other topics they’ve covered including the current one.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0BC939-67BC-D241-BEC0-2F8836355A57}"/>
              </a:ext>
            </a:extLst>
          </p:cNvPr>
          <p:cNvSpPr txBox="1"/>
          <p:nvPr/>
        </p:nvSpPr>
        <p:spPr>
          <a:xfrm>
            <a:off x="6381508" y="3737491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helps to strengthen their wider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schema-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buiding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linking ideas together rather than making them seem disconnected.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23FDCF0-895B-EC43-B68D-2066F965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41466C06-4AAF-FE4D-A4A1-BF8EF08AA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89" y="1082249"/>
            <a:ext cx="4581632" cy="55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SPACED PRACTICE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GENERATE STUDY RESOURCES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A RETRIEVAL PRACTICE ACTIVITY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EXPLORE GAPS AND ERRORS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CONNECTIONS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132853"/>
            <a:ext cx="9962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secure stronger long-term recall engaging in retrieval practice with ideas after time has passed since first learning them.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9420" y="4931912"/>
            <a:ext cx="973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Rosenshine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suggests effective teachers periodically review material to attenuate forgetting and make connections between ideas.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184060" y="5749583"/>
            <a:ext cx="10135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Embed review processes into your routines whilst also keeping track of the path through the curriculum.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7D835FD-FED8-5143-AECC-B00EE0440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0" y="1052271"/>
            <a:ext cx="2002724" cy="1992418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8508E84E-56CE-F14D-AB67-BF9468169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275" y="1130076"/>
            <a:ext cx="2174376" cy="1888692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D3B58D-ACE7-764E-89B9-CBBAA9624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898" y="1048685"/>
            <a:ext cx="1642527" cy="2002671"/>
          </a:xfrm>
          <a:prstGeom prst="rect">
            <a:avLst/>
          </a:prstGeom>
        </p:spPr>
      </p:pic>
      <p:pic>
        <p:nvPicPr>
          <p:cNvPr id="39" name="Picture 38" descr="A picture containing light, clock&#10;&#10;Description automatically generated">
            <a:extLst>
              <a:ext uri="{FF2B5EF4-FFF2-40B4-BE49-F238E27FC236}">
                <a16:creationId xmlns:a16="http://schemas.microsoft.com/office/drawing/2014/main" id="{FABCACF8-987D-5943-AFBB-7717BCE3C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4626" y="1156647"/>
            <a:ext cx="916247" cy="1892941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2DA243F1-50A4-6842-A94C-5EEBF3CF68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4224" y="1156647"/>
            <a:ext cx="1565774" cy="18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395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EXAMPLES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2" y="726440"/>
            <a:ext cx="887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13336" y="732971"/>
            <a:ext cx="123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31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</p:spTree>
    <p:extLst>
      <p:ext uri="{BB962C8B-B14F-4D97-AF65-F5344CB8AC3E}">
        <p14:creationId xmlns:p14="http://schemas.microsoft.com/office/powerpoint/2010/main" val="3961681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&amp; RETRIEVAL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ABSTRACT–CONCRETE CONNECTIONS EXPLICIT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735029"/>
            <a:ext cx="4660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HIGHLIGHT A RANGE OF USEFUL CONCRETE EXAMPLES TO LEARN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62920" y="4266857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 ON CONCRETE EXAMPLES FOR A GIVEN ABSTRACT IDEA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89881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 ON ABSTRACT IDEAS FOR GIVEN CONCRETE EXAMPLES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2920" y="513718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EXTEND THE RANGE OF EXAMPLES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7D262E8E-E5D2-6F45-A460-E1EF9C31F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46" y="1023938"/>
            <a:ext cx="5174560" cy="589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95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HIGHLIGHT A RANGE OF USEFUL CONCRETE EXAMPLES TO LEARN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ABSTRACT–CONCRETE CONNECTIONS EXPLICIT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 ON CONCRETE EXAMPLES FOR A GIVEN ABSTRACT IDEA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 ON ABSTRACT IDEAS FOR GIVEN CONCRETE EXAMPLES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EXTEND THE RANGE OF EXAMPLES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3240" y="4303187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important step in forming detailed schema is students’ capacity to link a set of specific concrete examples to some general rules or abstract ideas.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85414" y="5032197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should illustrate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abtract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ideas with specific concrete examples.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193240" y="5481707"/>
            <a:ext cx="981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material is studied and can be recalled both ways round, students form more secure schema and become more fluent. 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94C8C685-10BC-A947-B869-F7C3D06F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58" y="1186467"/>
            <a:ext cx="1635555" cy="1689506"/>
          </a:xfrm>
          <a:prstGeom prst="rect">
            <a:avLst/>
          </a:prstGeom>
        </p:spPr>
      </p:pic>
      <p:pic>
        <p:nvPicPr>
          <p:cNvPr id="32" name="Picture 31" descr="A close up of a device&#10;&#10;Description automatically generated">
            <a:extLst>
              <a:ext uri="{FF2B5EF4-FFF2-40B4-BE49-F238E27FC236}">
                <a16:creationId xmlns:a16="http://schemas.microsoft.com/office/drawing/2014/main" id="{C9287490-2DFE-0340-AF1E-2FCA70C18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331" y="1157815"/>
            <a:ext cx="1723292" cy="1902335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91B249C9-AD36-0245-B5DC-F47DC4D66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032" y="1104412"/>
            <a:ext cx="1727842" cy="1969475"/>
          </a:xfrm>
          <a:prstGeom prst="rect">
            <a:avLst/>
          </a:prstGeom>
        </p:spPr>
      </p:pic>
      <p:pic>
        <p:nvPicPr>
          <p:cNvPr id="40" name="Picture 39" descr="A picture containing plate&#10;&#10;Description automatically generated">
            <a:extLst>
              <a:ext uri="{FF2B5EF4-FFF2-40B4-BE49-F238E27FC236}">
                <a16:creationId xmlns:a16="http://schemas.microsoft.com/office/drawing/2014/main" id="{DC8ADFA4-DDF7-E54A-9FB8-DCCE313D0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668" y="1234875"/>
            <a:ext cx="1418236" cy="18147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76CB46E-1E08-684B-8931-86129587B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7423" y="1208785"/>
            <a:ext cx="1405608" cy="171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7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ABSTRACT–CONCRETE CONNECTIONS EXPLICIT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94130" y="225153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During instruction, make abstract-concrete connections a focus of your explanations. 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94130" y="308502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definitions of language features —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metaphor, simile — and specific examples of each. 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94494" y="414940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patterns and trends in the period table — and specific examples with particular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elements.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B6AE2-4ABC-1C45-821D-596399AF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76C5FB39-95FA-6647-A324-ADC9567BD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68" y="1186466"/>
            <a:ext cx="5122724" cy="52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HIGHLIGHT A RANGE OF USEFUL CONCRETE EXAMPLES TO LEARN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86670" y="2209169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Choose concrete examples that typify the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idea in hand. Provide resources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explaining them so students can include them in their retrieval activities: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8EBED-A3D3-974A-A916-1552F2895610}"/>
              </a:ext>
            </a:extLst>
          </p:cNvPr>
          <p:cNvSpPr txBox="1"/>
          <p:nvPr/>
        </p:nvSpPr>
        <p:spPr>
          <a:xfrm>
            <a:off x="6386670" y="367716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Methane, formula CH⁴, shortest chain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hydrocarbon, has low boiling point and is a gas at 25°C.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B317906-174F-EA49-8A3B-1A019FD8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4380435-2B8B-FB4E-8F3D-DED9EF7A713A}"/>
              </a:ext>
            </a:extLst>
          </p:cNvPr>
          <p:cNvSpPr txBox="1"/>
          <p:nvPr/>
        </p:nvSpPr>
        <p:spPr>
          <a:xfrm>
            <a:off x="6379574" y="481447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Jakarta, large slum areas and wealthy </a:t>
            </a:r>
          </a:p>
          <a:p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neighbourhoods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typical of megacities in NEEs. </a:t>
            </a:r>
          </a:p>
        </p:txBody>
      </p:sp>
      <p:pic>
        <p:nvPicPr>
          <p:cNvPr id="25" name="Picture 24" descr="A close up of a device&#10;&#10;Description automatically generated">
            <a:extLst>
              <a:ext uri="{FF2B5EF4-FFF2-40B4-BE49-F238E27FC236}">
                <a16:creationId xmlns:a16="http://schemas.microsoft.com/office/drawing/2014/main" id="{16EE8F84-878F-ED45-826B-929DFB15F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154841"/>
            <a:ext cx="5163698" cy="57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ALL STUDENTS TIME TO ANSWER ALL OF THE QUESTIONS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0743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goal is to check that all students know all the material in question.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7574" y="3058045"/>
            <a:ext cx="5672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quiz should allow all students to answer all the questions, not giving them a selection or hearing answers before they’ve been able to check their own recall.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1922FB-B563-6549-90AE-25C944F650C7}"/>
              </a:ext>
            </a:extLst>
          </p:cNvPr>
          <p:cNvSpPr txBox="1"/>
          <p:nvPr/>
        </p:nvSpPr>
        <p:spPr>
          <a:xfrm>
            <a:off x="6410921" y="4585767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be done as mini paper test, asked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verbally one by one or presented all at once for students to answer in their own time.</a:t>
            </a:r>
          </a:p>
        </p:txBody>
      </p:sp>
      <p:pic>
        <p:nvPicPr>
          <p:cNvPr id="42" name="Picture 4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B280A632-1167-434B-AD85-2E93D08CE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5" y="1339493"/>
            <a:ext cx="5527781" cy="55185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A46E2DD-992E-9148-8801-18D72A1F7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 ON CONCRETE EXAMPLES FOR A GIVEN ABSTRACT IDEA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5031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students in retrieval activities where the focus is to recall concrete examples of an abstract idea: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7574" y="338397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an example of a metaphor; a metal + acid reaction.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1922FB-B563-6549-90AE-25C944F650C7}"/>
              </a:ext>
            </a:extLst>
          </p:cNvPr>
          <p:cNvSpPr txBox="1"/>
          <p:nvPr/>
        </p:nvSpPr>
        <p:spPr>
          <a:xfrm>
            <a:off x="6382730" y="417145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Write a sentence using a fronted adverbial; give an example of an empire and emperor.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A46E2DD-992E-9148-8801-18D72A1F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30966064-9394-7042-B16E-32067CA52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46" y="1322363"/>
            <a:ext cx="4912748" cy="559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 ON ABSTRACT IDEAS FOR GIVEN CONCRETE EXAMPLES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2578" y="221964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Invert Step 3 focusing retrieval on linking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specific examples to a general case or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idea: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4520" y="338894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“She glowed with pride, soaking up the </a:t>
            </a:r>
          </a:p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applause.”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language features are used?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74520" y="449694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Your body keeps its temperature constant. What is this an example of? (Homeostasis)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023873C-1481-8E45-9B42-44ECAC12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34" name="Picture 33" descr="A picture containing plate&#10;&#10;Description automatically generated">
            <a:extLst>
              <a:ext uri="{FF2B5EF4-FFF2-40B4-BE49-F238E27FC236}">
                <a16:creationId xmlns:a16="http://schemas.microsoft.com/office/drawing/2014/main" id="{1CFEF3C4-D53F-9846-A232-66D37AA41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05" y="1148901"/>
            <a:ext cx="4463990" cy="57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EXTEND THE RANGE OF EXAMPLES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 their range, adding more concrete examples of the abstract ideas encountered in the curriculum.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0BC939-67BC-D241-BEC0-2F8836355A57}"/>
              </a:ext>
            </a:extLst>
          </p:cNvPr>
          <p:cNvSpPr txBox="1"/>
          <p:nvPr/>
        </p:nvSpPr>
        <p:spPr>
          <a:xfrm>
            <a:off x="6377574" y="334846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 to the element of quizzing in Step 3 and Step 4, varying the type of questions used.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23FDCF0-895B-EC43-B68D-2066F965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80259B1-053F-4141-98BB-C90B5A482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07" y="1098501"/>
            <a:ext cx="4689185" cy="571734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E8D5982-C9D1-CD46-B20B-2EE5A9BAE73E}"/>
              </a:ext>
            </a:extLst>
          </p:cNvPr>
          <p:cNvSpPr txBox="1"/>
          <p:nvPr/>
        </p:nvSpPr>
        <p:spPr>
          <a:xfrm>
            <a:off x="6392188" y="4482562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Mix up the links — abstract to concrete and concrete to abstract; support students to check this type of recall in self-quizzing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routines. </a:t>
            </a:r>
          </a:p>
        </p:txBody>
      </p:sp>
    </p:spTree>
    <p:extLst>
      <p:ext uri="{BB962C8B-B14F-4D97-AF65-F5344CB8AC3E}">
        <p14:creationId xmlns:p14="http://schemas.microsoft.com/office/powerpoint/2010/main" val="3955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3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HIGHLIGHT A RANGE OF USEFUL CONCRETE EXAMPLES TO LEARN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ABSTRACT–CONCRETE CONNECTIONS EXPLICIT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 ON CONCRETE EXAMPLES FOR A GIVEN ABSTRACT IDEA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 ON ABSTRACT IDEAS FOR GIVEN CONCRETE EXAMPLES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EXTEND THE RANGE OF EXAMPLES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3240" y="4303187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important step in forming detailed schema is students’ capacity to link a set of specific concrete examples to some general rules or abstract ideas.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85414" y="5032197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should illustrate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abtract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ideas with specific concrete examples.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193240" y="5481707"/>
            <a:ext cx="981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material is studied and can be recalled both ways round, students form more secure schema and become more fluent. 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94C8C685-10BC-A947-B869-F7C3D06F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58" y="1186467"/>
            <a:ext cx="1635555" cy="1689506"/>
          </a:xfrm>
          <a:prstGeom prst="rect">
            <a:avLst/>
          </a:prstGeom>
        </p:spPr>
      </p:pic>
      <p:pic>
        <p:nvPicPr>
          <p:cNvPr id="32" name="Picture 31" descr="A close up of a device&#10;&#10;Description automatically generated">
            <a:extLst>
              <a:ext uri="{FF2B5EF4-FFF2-40B4-BE49-F238E27FC236}">
                <a16:creationId xmlns:a16="http://schemas.microsoft.com/office/drawing/2014/main" id="{C9287490-2DFE-0340-AF1E-2FCA70C18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331" y="1157815"/>
            <a:ext cx="1723292" cy="1902335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91B249C9-AD36-0245-B5DC-F47DC4D66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032" y="1104412"/>
            <a:ext cx="1727842" cy="1969475"/>
          </a:xfrm>
          <a:prstGeom prst="rect">
            <a:avLst/>
          </a:prstGeom>
        </p:spPr>
      </p:pic>
      <p:pic>
        <p:nvPicPr>
          <p:cNvPr id="40" name="Picture 39" descr="A picture containing plate&#10;&#10;Description automatically generated">
            <a:extLst>
              <a:ext uri="{FF2B5EF4-FFF2-40B4-BE49-F238E27FC236}">
                <a16:creationId xmlns:a16="http://schemas.microsoft.com/office/drawing/2014/main" id="{DC8ADFA4-DDF7-E54A-9FB8-DCCE313D0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668" y="1234875"/>
            <a:ext cx="1418236" cy="18147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76CB46E-1E08-684B-8931-86129587B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7423" y="1208785"/>
            <a:ext cx="1405608" cy="171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400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 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2" y="726440"/>
            <a:ext cx="887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13336" y="732971"/>
            <a:ext cx="123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31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</p:spTree>
    <p:extLst>
      <p:ext uri="{BB962C8B-B14F-4D97-AF65-F5344CB8AC3E}">
        <p14:creationId xmlns:p14="http://schemas.microsoft.com/office/powerpoint/2010/main" val="1055800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 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&amp; RETRIEVAL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 AND MODEL THE NEW LEARNING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536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SHORT TASK USING MODELLED KNOWLEDGE OR SKILL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62920" y="4266857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CIRCULATE ACTIVELY CHECKING FOR SUCCESS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89881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ERROR; AFFIRM SUCCESS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2920" y="513718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RE-TEACH OR EXTEND THE PRACTICE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538135-4FC8-9649-BA74-C7192B4CD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9225" y="-119327"/>
            <a:ext cx="7039343" cy="698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478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 PRACTICE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SHORT TASK USING MODELLED KNOWLEDGE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 SKILL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 AND MODEL THE NEW LEARNING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CIRCULATE ACTIVELY CHECKING FOR SUCCESS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ERROR; AFFIRM SUCCESS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57048" y="3131613"/>
            <a:ext cx="232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RE-TEACH OR EXTEND THE PRACTICE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299613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Rosenshine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suggests students need a high success rate when learning new material.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9420" y="5072371"/>
            <a:ext cx="994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requires clear models and scaffolds with teachers guiding early stages of practice, making sure students get details right,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practising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doing things right.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3464" y="5787335"/>
            <a:ext cx="1013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Re-teach material if students are struggling or, conversely, move students onto n independent practice if they are gaining fluency. 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43" name="Picture 42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E68645BA-98EA-6341-9FC0-28CCD8BFE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5" y="1070665"/>
            <a:ext cx="1972129" cy="1923634"/>
          </a:xfrm>
          <a:prstGeom prst="rect">
            <a:avLst/>
          </a:prstGeom>
        </p:spPr>
      </p:pic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AE824B72-04EB-FE48-B559-5373BADDF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632" y="1109899"/>
            <a:ext cx="1570027" cy="1942133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9F21C48D-D8C9-3342-B136-DBE9CE5D1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372" y="1051401"/>
            <a:ext cx="1609256" cy="1922705"/>
          </a:xfrm>
          <a:prstGeom prst="rect">
            <a:avLst/>
          </a:prstGeom>
        </p:spPr>
      </p:pic>
      <p:pic>
        <p:nvPicPr>
          <p:cNvPr id="49" name="Picture 4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EDE2678-1767-8645-BF29-F6248A367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580" y="1177857"/>
            <a:ext cx="1345241" cy="1874516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0F8849-38C3-1C46-9693-F2D69D758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0516" y="1098776"/>
            <a:ext cx="1958449" cy="19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7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 PRACTICE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 AND MODEL THE NEW LEARNING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1611" y="220125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Introduce the new idea or skill using the range of Explaining and Modelling techniques. 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3072" y="3408502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accout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students’ prior knowledge and confidence levels in highlighting the most important steps, common difficulties and misconceptions.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73072" y="4954304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it seem achievable.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B6AE2-4ABC-1C45-821D-596399AF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8" name="Picture 27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AA6438B-3C9F-A64C-9A1F-C84682C5A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5" y="1070665"/>
            <a:ext cx="5743305" cy="56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2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 PRACTICE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SHORT TASK USING MODELLED KNOWLEDGE </a:t>
            </a:r>
          </a:p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 SKILL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244734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Initiate practice tasks in which students are asked to follow the method or use the ideas that have been modelled.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8EBED-A3D3-974A-A916-1552F2895610}"/>
              </a:ext>
            </a:extLst>
          </p:cNvPr>
          <p:cNvSpPr txBox="1"/>
          <p:nvPr/>
        </p:nvSpPr>
        <p:spPr>
          <a:xfrm>
            <a:off x="6381537" y="365120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needed, keep the worked examples or exemplars in view as students engage in the practice.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B317906-174F-EA49-8A3B-1A019FD8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AF97966C-8A5E-8E4E-ACE4-1C640E3A0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77" y="1047645"/>
            <a:ext cx="4697112" cy="58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2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 PRACTICE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CIRCULATE ACTIVELY CHECKING FOR SUCCESS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5031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Move around the teaching space looking for success with the modelled knowledge or skill.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8549" y="342900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Walk amongst students rather than relying on observing from the front of the class and asking questions.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1922FB-B563-6549-90AE-25C944F650C7}"/>
              </a:ext>
            </a:extLst>
          </p:cNvPr>
          <p:cNvSpPr txBox="1"/>
          <p:nvPr/>
        </p:nvSpPr>
        <p:spPr>
          <a:xfrm>
            <a:off x="6381537" y="455369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in individual feedback conversations as you circulate; gather information to inform whole-class feedback.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A46E2DD-992E-9148-8801-18D72A1F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1331A047-D912-2047-9D55-878E9461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949839"/>
            <a:ext cx="4822079" cy="57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THE ANSWERS FOR STUDENTS TO SELF OR </a:t>
            </a:r>
          </a:p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PEER-CHECK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36450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Once the students have completed the quiz, provide the answers for them to check.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7574" y="351707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time-efficient process is to reveal all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answers simultaneously on a slide or </a:t>
            </a:r>
          </a:p>
          <a:p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visualiser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86558" y="4732509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key is that students see or hear the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answers so they can compare their own for accuracy. Peer checking is a useful alternative.</a:t>
            </a:r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25B74D-EEC1-9742-B2D1-FEDC13263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805"/>
            <a:ext cx="5269653" cy="58606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023873C-1481-8E45-9B42-44ECAC12E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 PRACTICE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ERROR; AFFIRM SUCCESS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6041" y="222360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early successes to reinforce the ideas or elements of performance to build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confidence.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53547" y="3444263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Highlight key elements of weak performance or errors in understanding.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65560" y="436915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these are common to the class,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address the whole group to restate or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remodel aspects of the material.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023873C-1481-8E45-9B42-44ECAC12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34" name="Picture 3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765419E-013D-924B-AF06-EAF6EFAFA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57" y="1092066"/>
            <a:ext cx="4137906" cy="57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 PRACTICE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RE-TEACH OR EXTEND THE PRACTICE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vigilant in detecting students who are struggling and students who are flying through the material. In either case, initiate an appropriate response: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0BC939-67BC-D241-BEC0-2F8836355A57}"/>
              </a:ext>
            </a:extLst>
          </p:cNvPr>
          <p:cNvSpPr txBox="1"/>
          <p:nvPr/>
        </p:nvSpPr>
        <p:spPr>
          <a:xfrm>
            <a:off x="6377574" y="373749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Re-teach or provide more modelled answers to reinforce first steps.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23FDCF0-895B-EC43-B68D-2066F965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D6387B-FF2D-BE46-87A1-2C9D0D323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582" y="881122"/>
            <a:ext cx="6040496" cy="599015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517FF29-9447-E749-B818-32FCB2D7D49B}"/>
              </a:ext>
            </a:extLst>
          </p:cNvPr>
          <p:cNvSpPr txBox="1"/>
          <p:nvPr/>
        </p:nvSpPr>
        <p:spPr>
          <a:xfrm>
            <a:off x="6377574" y="461537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Or, extend the practice to include a wider range of examples or more challenging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content.</a:t>
            </a:r>
          </a:p>
        </p:txBody>
      </p:sp>
    </p:spTree>
    <p:extLst>
      <p:ext uri="{BB962C8B-B14F-4D97-AF65-F5344CB8AC3E}">
        <p14:creationId xmlns:p14="http://schemas.microsoft.com/office/powerpoint/2010/main" val="21467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3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 PRACTICE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SHORT TASK USING MODELLED KNOWLEDGE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 SKILL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 AND MODEL THE NEW LEARNING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CIRCULATE ACTIVELY CHECKING FOR SUCCESS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ERROR; AFFIRM SUCCESS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57048" y="3131613"/>
            <a:ext cx="232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RE-TEACH OR EXTEND THE PRACTICE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299613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Rosenshine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suggests students need a high success rate when learning new material.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9420" y="5072371"/>
            <a:ext cx="994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requires clear models and scaffolds with teachers guiding early stages of practice, making sure students get details right,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practising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doing things right.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3464" y="5787335"/>
            <a:ext cx="1013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Re-teach material if students are struggling or, conversely, move students onto n independent practice if they are gaining fluency. 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43" name="Picture 42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E68645BA-98EA-6341-9FC0-28CCD8BFE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5" y="1070665"/>
            <a:ext cx="1972129" cy="1923634"/>
          </a:xfrm>
          <a:prstGeom prst="rect">
            <a:avLst/>
          </a:prstGeom>
        </p:spPr>
      </p:pic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AE824B72-04EB-FE48-B559-5373BADDF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632" y="1109899"/>
            <a:ext cx="1570027" cy="1942133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9F21C48D-D8C9-3342-B136-DBE9CE5D1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372" y="1051401"/>
            <a:ext cx="1609256" cy="1922705"/>
          </a:xfrm>
          <a:prstGeom prst="rect">
            <a:avLst/>
          </a:prstGeom>
        </p:spPr>
      </p:pic>
      <p:pic>
        <p:nvPicPr>
          <p:cNvPr id="49" name="Picture 4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EDE2678-1767-8645-BF29-F6248A367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580" y="1177857"/>
            <a:ext cx="1345241" cy="1874516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0F8849-38C3-1C46-9693-F2D69D758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0516" y="1098776"/>
            <a:ext cx="1958449" cy="19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35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2" y="726440"/>
            <a:ext cx="887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13336" y="732971"/>
            <a:ext cx="123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31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</p:spTree>
    <p:extLst>
      <p:ext uri="{BB962C8B-B14F-4D97-AF65-F5344CB8AC3E}">
        <p14:creationId xmlns:p14="http://schemas.microsoft.com/office/powerpoint/2010/main" val="1629939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&amp; RETRIEVAL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SECURE GUIDED SUCCESS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536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REMOVE SCAFFOLDS AND INITIATE PRACTICE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62920" y="4266857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AND FEEDBACK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89881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 GUIDANCE OVER TIME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2920" y="513718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CHALLENGE OVER TIME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0" y="-4980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E94876-84E1-8D4A-BDCB-3DD06879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0" y="711893"/>
            <a:ext cx="5333452" cy="55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470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REMOVE SCAFFOLDS AND INITIATE PRACTICE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SECURE GUIDED SUCCESS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AND FEEDBACK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 GUIDANCE OVER TIME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57048" y="3131613"/>
            <a:ext cx="232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CHALLENGE OVER TIME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299613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students to apply learning independently with a level of fluency requires extensive practice.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9420" y="5072371"/>
            <a:ext cx="994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 supports the overlearning essential to develop the automaticity needed for fluent application and recall in future.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3464" y="5787335"/>
            <a:ext cx="1013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Moving from guided practice to independent practice is a continuum as teachers gradually reduce the level of guidance. 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44DB780-A878-2A4D-922B-ACFA2F874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17" y="1064549"/>
            <a:ext cx="1188166" cy="1980276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335389C-6D3F-0041-946C-01D4ABB50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440" y="1549399"/>
            <a:ext cx="1902782" cy="1346201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3F1D016E-68E1-6C48-8062-555477D17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264" y="1255770"/>
            <a:ext cx="1227726" cy="1743429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481C45-0B34-5A49-A4EF-8268E70A1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158" y="1300368"/>
            <a:ext cx="1581866" cy="1659983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1CF10E08-D518-DC47-87C3-335FD22FC9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3098" y="1121547"/>
            <a:ext cx="1636900" cy="17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7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SECURE GUIDED SUCCESS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46397" y="222247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Before students engage in independent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practice, make sure that they have reached a certain level of confidence.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3072" y="3401841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students are to succeed and build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confidence, they need to be getting things mostly right, with practice aimed at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improving fluency. 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68570" y="488682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they are not ready, it can back-fire. Teacher judgement is critical 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B6AE2-4ABC-1C45-821D-596399AF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39E8E795-161E-4946-90C1-4E2F884F7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27" y="1040137"/>
            <a:ext cx="3490719" cy="58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REMOVE SCAFFOLDS AND INITIATE PRACTICE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1442" y="2225907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tasks that use the same material featured during guided practice, e.g. near identical questions and activities to those that were previously modelled and supported with scaffolds.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8EBED-A3D3-974A-A916-1552F2895610}"/>
              </a:ext>
            </a:extLst>
          </p:cNvPr>
          <p:cNvSpPr txBox="1"/>
          <p:nvPr/>
        </p:nvSpPr>
        <p:spPr>
          <a:xfrm>
            <a:off x="6353579" y="403720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 set an extension of those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activites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increasing levels of challenge as students’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fluency develops.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B317906-174F-EA49-8A3B-1A019FD8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3CD992CF-8AC9-504D-8120-104A07129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78" y="2225907"/>
            <a:ext cx="5302043" cy="37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6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AND FEEDBACK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50311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Evaluate the success of students’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practice, providing feedback to ensure they are continuing to produce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accurate responses and their level of fluency is improving.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1922FB-B563-6549-90AE-25C944F650C7}"/>
              </a:ext>
            </a:extLst>
          </p:cNvPr>
          <p:cNvSpPr txBox="1"/>
          <p:nvPr/>
        </p:nvSpPr>
        <p:spPr>
          <a:xfrm>
            <a:off x="6353547" y="405296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Unchecked practice can result in drift from the original standards or a rate of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improvement below the level expected.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A46E2DD-992E-9148-8801-18D72A1F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80B06E04-4E75-814A-8490-7F8A53FBC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91" y="1381368"/>
            <a:ext cx="3340414" cy="47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 GUIDANCE OVER 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9440" y="223050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Feedback That Moves Forward avoiding ‘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SatNav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syndrome’.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51561" y="2999946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it explicit that students must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self-evaluate the quality of their performance or their success rate, using answer sheets or success criteria and exemplars.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61082" y="478505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performance is achieved when students self-diagnose gaps in their learning and take steps to address them.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023873C-1481-8E45-9B42-44ECAC12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02D9D-111E-EF44-8D4C-F67AA161A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88" y="1574536"/>
            <a:ext cx="4490224" cy="47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AFFIRM GOOD PERFORMANCE AND SEEK OUT WRONG ANSWERS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addition to the retrieval practice itself, the most useful outcome from a quiz is that each student learns where they have gaps in their knowledge and the teacher learns what the common gaps are.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0BC939-67BC-D241-BEC0-2F8836355A57}"/>
              </a:ext>
            </a:extLst>
          </p:cNvPr>
          <p:cNvSpPr txBox="1"/>
          <p:nvPr/>
        </p:nvSpPr>
        <p:spPr>
          <a:xfrm>
            <a:off x="6377574" y="4058279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answers have been checked, ask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for examples of questions they got wrong. Explore the reasons,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re-teaching as needed.</a:t>
            </a:r>
          </a:p>
        </p:txBody>
      </p:sp>
      <p:pic>
        <p:nvPicPr>
          <p:cNvPr id="43" name="Picture 4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5939476-7E29-C74F-8CF9-6A88F97AD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905907"/>
            <a:ext cx="5635625" cy="49603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23FDCF0-895B-EC43-B68D-2066F9653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CHALLENGE OVER 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4233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students’ confidence and success rate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improves, direct them towards tasks with a greater level of challenge.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23FDCF0-895B-EC43-B68D-2066F965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517FF29-9447-E749-B818-32FCB2D7D49B}"/>
              </a:ext>
            </a:extLst>
          </p:cNvPr>
          <p:cNvSpPr txBox="1"/>
          <p:nvPr/>
        </p:nvSpPr>
        <p:spPr>
          <a:xfrm>
            <a:off x="6365560" y="3350327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attempting more synoptic questions, spanning multiple concepts; writing more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extended pieces; attempting more difficult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 more abstract problems; increasing the scope, pace or stamina in performance. </a:t>
            </a:r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07BE16AD-5CD3-D140-AE20-FC6E83FD5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70" y="1317380"/>
            <a:ext cx="4605459" cy="49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REMOVE SCAFFOLDS AND INITIATE PRACTICE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SECURE GUIDED SUCCESS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AND FEEDBACK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 GUIDANCE OVER TIME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57048" y="3131613"/>
            <a:ext cx="232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CHALLENGE OVER TIME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299613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students to apply learning independently with a level of fluency requires extensive practice.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9420" y="5072371"/>
            <a:ext cx="994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 supports the overlearning essential to develop the automaticity needed for fluent application and recall in future.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3464" y="5787335"/>
            <a:ext cx="1013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Moving from guided practice to independent practice is a continuum as teachers gradually reduce the level of guidance. 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44DB780-A878-2A4D-922B-ACFA2F874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17" y="1064549"/>
            <a:ext cx="1188166" cy="1980276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335389C-6D3F-0041-946C-01D4ABB50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440" y="1549399"/>
            <a:ext cx="1902782" cy="1346201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3F1D016E-68E1-6C48-8062-555477D17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264" y="1255770"/>
            <a:ext cx="1227726" cy="1743429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481C45-0B34-5A49-A4EF-8268E70A1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158" y="1300368"/>
            <a:ext cx="1581866" cy="1659983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1CF10E08-D518-DC47-87C3-335FD22FC9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3098" y="1121547"/>
            <a:ext cx="1636900" cy="17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654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FLUENCY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67467" y="307488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2" y="726440"/>
            <a:ext cx="887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257959" y="732972"/>
            <a:ext cx="12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ELABORATIVE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INTERROGATION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A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13336" y="732971"/>
            <a:ext cx="123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REHEARSAL &amp;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PEER-SUPPORTED RETRIEVAL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284" y="68319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WEEKLY &amp; MONTHLY REVIEW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20710" y="739078"/>
            <a:ext cx="131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CONCRETE EXAMPLES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GUIDED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PRACTICE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</p:spTree>
    <p:extLst>
      <p:ext uri="{BB962C8B-B14F-4D97-AF65-F5344CB8AC3E}">
        <p14:creationId xmlns:p14="http://schemas.microsoft.com/office/powerpoint/2010/main" val="14414083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&amp; RETRIEVAL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DRILLABLE ELEMENTS</a:t>
            </a:r>
            <a:endParaRPr lang="en-US" sz="11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536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STUDENTS IN REPEATED LOW–STAKES PRACTICE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62920" y="4266857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ACCURACY AND PRECISION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89881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THE RANGE, PACE AND VARIETY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2920" y="513718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INTEGRATE THE ELEMENTS BACK INTO MORE COMPLEX TASKS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0" y="-4980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29946E-3D43-2C43-A16B-821979274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70" y="443671"/>
            <a:ext cx="3677712" cy="60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317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STUDENTS IN REPEATED LOW–STAKES PRACTICE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DRILLABLE ELEMENTS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ACCURACY AND PRECISION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THE RANGE, PACE AND VARIETY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57048" y="3131613"/>
            <a:ext cx="232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INTEGRATE THE ELEMENTS BACK INTO MORE COMPLEX TASKS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299613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Fluency suggests recall from memory with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miminal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effort and a level of automaticity.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9420" y="4795851"/>
            <a:ext cx="994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physical aspects of playing sport or an instrument; performing a manual task; reading and using language; performing computational tasks; retrieving factual knowledge.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9420" y="5835650"/>
            <a:ext cx="1013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Fluency is secured through repeated practice with high success rate. 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6DA2FF-4D19-DC4E-A323-2A99BFD62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185368"/>
            <a:ext cx="1118532" cy="1746790"/>
          </a:xfrm>
          <a:prstGeom prst="rect">
            <a:avLst/>
          </a:prstGeom>
        </p:spPr>
      </p:pic>
      <p:pic>
        <p:nvPicPr>
          <p:cNvPr id="42" name="Picture 41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F753533-D65B-F24F-9A67-51B99B83B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575" y="1282513"/>
            <a:ext cx="1310512" cy="1645052"/>
          </a:xfrm>
          <a:prstGeom prst="rect">
            <a:avLst/>
          </a:prstGeom>
        </p:spPr>
      </p:pic>
      <p:pic>
        <p:nvPicPr>
          <p:cNvPr id="46" name="Picture 45" descr="A picture containing drawing, clock, knife, sign&#10;&#10;Description automatically generated">
            <a:extLst>
              <a:ext uri="{FF2B5EF4-FFF2-40B4-BE49-F238E27FC236}">
                <a16:creationId xmlns:a16="http://schemas.microsoft.com/office/drawing/2014/main" id="{E64631BF-1AFF-164B-988C-825296093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569" y="1220569"/>
            <a:ext cx="1654481" cy="162444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54277AFA-3D15-BC47-8836-714CE6297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8782" y="1150501"/>
            <a:ext cx="1750029" cy="1907083"/>
          </a:xfrm>
          <a:prstGeom prst="rect">
            <a:avLst/>
          </a:prstGeom>
        </p:spPr>
      </p:pic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6A2146-6F45-A34A-A85D-ABED12894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4210" y="1149182"/>
            <a:ext cx="1113441" cy="18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7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DRILLABLE ELEMENTS</a:t>
            </a:r>
            <a:endParaRPr lang="en-US" sz="24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1393" y="2207267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Examine knowledge and skills you want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to learn and break them down,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identifying what can be performed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repeatedly. 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68888" y="3653817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Desconstruct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complex tasks like speaking a language, playing sport or writing an essay into small, specific drillable elements.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B6AE2-4ABC-1C45-821D-596399AF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9301C4-9108-484F-B953-12DDC4B67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25" y="1127502"/>
            <a:ext cx="3507698" cy="547790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FD30641-B032-4945-9767-CFDC2EBDFFFD}"/>
              </a:ext>
            </a:extLst>
          </p:cNvPr>
          <p:cNvSpPr txBox="1"/>
          <p:nvPr/>
        </p:nvSpPr>
        <p:spPr>
          <a:xfrm>
            <a:off x="6375705" y="510036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provides the building blocks of building fluency. Model each of the elements to your students.</a:t>
            </a:r>
          </a:p>
        </p:txBody>
      </p:sp>
    </p:spTree>
    <p:extLst>
      <p:ext uri="{BB962C8B-B14F-4D97-AF65-F5344CB8AC3E}">
        <p14:creationId xmlns:p14="http://schemas.microsoft.com/office/powerpoint/2010/main" val="41182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  <p:bldP spid="3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STUDENTS IN REPEATED LOW–STAKES PRACTICE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0820" y="222500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will be very context specific but might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8EBED-A3D3-974A-A916-1552F2895610}"/>
              </a:ext>
            </a:extLst>
          </p:cNvPr>
          <p:cNvSpPr txBox="1"/>
          <p:nvPr/>
        </p:nvSpPr>
        <p:spPr>
          <a:xfrm>
            <a:off x="6353547" y="3024552"/>
            <a:ext cx="57213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Repeating words and phrases in a language; repeating mathematical operations; repeating a mechanical/physical skill or process.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B317906-174F-EA49-8A3B-1A019FD8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24" name="Picture 2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149FFC6-ACE5-4248-A35B-DC180DE26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3" y="1462628"/>
            <a:ext cx="4178930" cy="524570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FFA872-6682-1546-BFDA-2D07DE8DAC81}"/>
              </a:ext>
            </a:extLst>
          </p:cNvPr>
          <p:cNvSpPr txBox="1"/>
          <p:nvPr/>
        </p:nvSpPr>
        <p:spPr>
          <a:xfrm>
            <a:off x="6374508" y="4471102"/>
            <a:ext cx="57213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Repeating the explanation of an idea;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repeating a quote or the sequence of a set of facts.</a:t>
            </a:r>
          </a:p>
        </p:txBody>
      </p:sp>
    </p:spTree>
    <p:extLst>
      <p:ext uri="{BB962C8B-B14F-4D97-AF65-F5344CB8AC3E}">
        <p14:creationId xmlns:p14="http://schemas.microsoft.com/office/powerpoint/2010/main" val="276872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ACCURACY AND PRECISION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896" y="221046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While students perform their repeated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routines,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focusly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sharply on accuracy and precision.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1922FB-B563-6549-90AE-25C944F650C7}"/>
              </a:ext>
            </a:extLst>
          </p:cNvPr>
          <p:cNvSpPr txBox="1"/>
          <p:nvPr/>
        </p:nvSpPr>
        <p:spPr>
          <a:xfrm>
            <a:off x="6358896" y="3313792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it matters that words are pronounced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correctly or that every single detail in a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procedure is recalled or performed, then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highlight them as areas for students to </a:t>
            </a:r>
          </a:p>
          <a:p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A46E2DD-992E-9148-8801-18D72A1F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38" name="Picture 37" descr="A picture containing drawing, clock, knife, sign&#10;&#10;Description automatically generated">
            <a:extLst>
              <a:ext uri="{FF2B5EF4-FFF2-40B4-BE49-F238E27FC236}">
                <a16:creationId xmlns:a16="http://schemas.microsoft.com/office/drawing/2014/main" id="{5DFB35A3-7803-9748-8AE7-4301F6AF3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70" y="1347986"/>
            <a:ext cx="5159686" cy="50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THE RANGE, PACE AND VARIETY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5560" y="2201005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practice routines include variety so that physical skills or knowledge-recall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activities require students to become agile in the way their fluency develops.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4CEA04-101B-3A42-ACCC-91E95528F3AF}"/>
              </a:ext>
            </a:extLst>
          </p:cNvPr>
          <p:cNvSpPr txBox="1"/>
          <p:nvPr/>
        </p:nvSpPr>
        <p:spPr>
          <a:xfrm>
            <a:off x="6377574" y="371688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an initial level of fluency is achieved, add complexity, increasing the range of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material involved.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023873C-1481-8E45-9B42-44ECAC12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E8822DA0-DA18-FB44-B715-5C49E9003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5" y="1251679"/>
            <a:ext cx="5196285" cy="56626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9D4C3EE-82D1-C44B-9B28-A16D75FBD39E}"/>
              </a:ext>
            </a:extLst>
          </p:cNvPr>
          <p:cNvSpPr txBox="1"/>
          <p:nvPr/>
        </p:nvSpPr>
        <p:spPr>
          <a:xfrm>
            <a:off x="6358896" y="483112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expectations of pace where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appropriate and extend the material’s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difficulty.</a:t>
            </a:r>
          </a:p>
        </p:txBody>
      </p:sp>
    </p:spTree>
    <p:extLst>
      <p:ext uri="{BB962C8B-B14F-4D97-AF65-F5344CB8AC3E}">
        <p14:creationId xmlns:p14="http://schemas.microsoft.com/office/powerpoint/2010/main" val="2997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/>
      <p:bldP spid="3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INTEGRATE THE ELEMENTS BACK INTO MORE COMPLEX TASKS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197067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Once students are developing fluency in the component drills, put them back into their wider context by setting tasks combining the elements into a whole.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23FDCF0-895B-EC43-B68D-2066F965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92" y="6286500"/>
            <a:ext cx="5421084" cy="38258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517FF29-9447-E749-B818-32FCB2D7D49B}"/>
              </a:ext>
            </a:extLst>
          </p:cNvPr>
          <p:cNvSpPr txBox="1"/>
          <p:nvPr/>
        </p:nvSpPr>
        <p:spPr>
          <a:xfrm>
            <a:off x="6377574" y="361410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playing a basketball match, producing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extended writing, engaging in a French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conversation. </a:t>
            </a: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61C2BB-8564-EB41-BB75-20BE8F31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86" y="1059306"/>
            <a:ext cx="3249833" cy="53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A SET OF SHORT FACTUAL RECALL  QUESTIONS, VARYING IN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SPECIFY THE MATERIAL IN ADVANCE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ALL STUDENTS TIME TO ANSWER ALL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THE QUESTIONS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THE ANSWERS FOR STUDENTS TO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 OR PEER-CHECK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AFFIRM GOOD PERFORMANCE AND SEEK OUT WRONG ANSWERS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327653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routine quiz helps check that students have learned the material.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19500" y="4779463"/>
            <a:ext cx="994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 provides information to student and teacher about where gaps exist.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22274" y="5233956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reinforces the retrieval strength of the material so it’s easier to remember later.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19500" y="5705533"/>
            <a:ext cx="1013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Quizzing is a form of practice; the more it is done, the more fluently students remember.</a:t>
            </a:r>
          </a:p>
        </p:txBody>
      </p:sp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C0BB30C6-E2BE-F241-8512-61C1C78F2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3" y="1188767"/>
            <a:ext cx="1789992" cy="1868500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36A05D78-54A2-1644-9780-60B99EDF2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352" y="1270238"/>
            <a:ext cx="1902444" cy="1779802"/>
          </a:xfrm>
          <a:prstGeom prst="rect">
            <a:avLst/>
          </a:prstGeom>
        </p:spPr>
      </p:pic>
      <p:pic>
        <p:nvPicPr>
          <p:cNvPr id="78" name="Picture 7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E5736211-551D-9146-ADE1-C5D7014F4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125" y="1134813"/>
            <a:ext cx="1917593" cy="1914376"/>
          </a:xfrm>
          <a:prstGeom prst="rect">
            <a:avLst/>
          </a:prstGeom>
        </p:spPr>
      </p:pic>
      <p:pic>
        <p:nvPicPr>
          <p:cNvPr id="80" name="Picture 7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55D6B2-84E5-A04A-A7A4-7C2096849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843" y="1152467"/>
            <a:ext cx="1700105" cy="1890771"/>
          </a:xfrm>
          <a:prstGeom prst="rect">
            <a:avLst/>
          </a:prstGeom>
        </p:spPr>
      </p:pic>
      <p:pic>
        <p:nvPicPr>
          <p:cNvPr id="82" name="Picture 8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F40ADB2-4C2F-F54C-82FB-9B61D0D5A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1348" y="1084668"/>
            <a:ext cx="2227002" cy="1960157"/>
          </a:xfrm>
          <a:prstGeom prst="rect">
            <a:avLst/>
          </a:prstGeom>
        </p:spPr>
      </p:pic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52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BUILDING FLUENCY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STUDENTS IN REPEATED LOW–STAKES PRACTICE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DRILLABLE ELEMENTS</a:t>
            </a:r>
            <a:endParaRPr lang="en-US" sz="12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ACCURACY AND PRECISION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THE RANGE, PACE AND VARIETY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57048" y="3131613"/>
            <a:ext cx="232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INTEGRATE THE ELEMENTS BACK INTO MORE COMPLEX TASKS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420" y="4299613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Fluency suggests recall from memory with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miminal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effort and a level of automaticity.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9420" y="4795851"/>
            <a:ext cx="994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physical aspects of playing sport or an instrument; performing a manual task; reading and using language; performing computational tasks; retrieving factual knowledge.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A00E9A-775A-F343-93F5-080AE61D2CCF}"/>
              </a:ext>
            </a:extLst>
          </p:cNvPr>
          <p:cNvSpPr txBox="1"/>
          <p:nvPr/>
        </p:nvSpPr>
        <p:spPr>
          <a:xfrm>
            <a:off x="2209420" y="5835650"/>
            <a:ext cx="1013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Fluency is secured through repeated practice with high success rate. </a:t>
            </a:r>
          </a:p>
        </p:txBody>
      </p:sp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9EAC4A-C012-0140-9410-52328DD5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2" y="4410383"/>
            <a:ext cx="1399101" cy="1180111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6DA2FF-4D19-DC4E-A323-2A99BFD62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185368"/>
            <a:ext cx="1118532" cy="1746790"/>
          </a:xfrm>
          <a:prstGeom prst="rect">
            <a:avLst/>
          </a:prstGeom>
        </p:spPr>
      </p:pic>
      <p:pic>
        <p:nvPicPr>
          <p:cNvPr id="42" name="Picture 41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F753533-D65B-F24F-9A67-51B99B83B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575" y="1282513"/>
            <a:ext cx="1310512" cy="1645052"/>
          </a:xfrm>
          <a:prstGeom prst="rect">
            <a:avLst/>
          </a:prstGeom>
        </p:spPr>
      </p:pic>
      <p:pic>
        <p:nvPicPr>
          <p:cNvPr id="46" name="Picture 45" descr="A picture containing drawing, clock, knife, sign&#10;&#10;Description automatically generated">
            <a:extLst>
              <a:ext uri="{FF2B5EF4-FFF2-40B4-BE49-F238E27FC236}">
                <a16:creationId xmlns:a16="http://schemas.microsoft.com/office/drawing/2014/main" id="{E64631BF-1AFF-164B-988C-825296093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569" y="1220569"/>
            <a:ext cx="1654481" cy="162444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54277AFA-3D15-BC47-8836-714CE6297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8782" y="1150501"/>
            <a:ext cx="1750029" cy="1907083"/>
          </a:xfrm>
          <a:prstGeom prst="rect">
            <a:avLst/>
          </a:prstGeom>
        </p:spPr>
      </p:pic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6A2146-6F45-A34A-A85D-ABED12894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4210" y="1149182"/>
            <a:ext cx="1113441" cy="18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0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596890021734449965474930E5BC56" ma:contentTypeVersion="21" ma:contentTypeDescription="Create a new document." ma:contentTypeScope="" ma:versionID="0303e1e41cf3df2c91d69c3f444c00f3">
  <xsd:schema xmlns:xsd="http://www.w3.org/2001/XMLSchema" xmlns:xs="http://www.w3.org/2001/XMLSchema" xmlns:p="http://schemas.microsoft.com/office/2006/metadata/properties" xmlns:ns2="35190a7b-30f5-4cce-b7f0-877bdf7b4a7b" xmlns:ns3="617caeb7-04a7-40ce-9c0a-6dbb8b1c6386" targetNamespace="http://schemas.microsoft.com/office/2006/metadata/properties" ma:root="true" ma:fieldsID="6b99aa33734e74d131529541bf18162b" ns2:_="" ns3:_="">
    <xsd:import namespace="35190a7b-30f5-4cce-b7f0-877bdf7b4a7b"/>
    <xsd:import namespace="617caeb7-04a7-40ce-9c0a-6dbb8b1c638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igrationWizIdVers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90a7b-30f5-4cce-b7f0-877bdf7b4a7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Document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Document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Document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c29303b-1952-4e44-9c71-ce741b4f3f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igrationWizIdVersion" ma:index="25" nillable="true" ma:displayName="MigrationWizIdVersion" ma:internalName="MigrationWizIdVersion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caeb7-04a7-40ce-9c0a-6dbb8b1c638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0634c9b-284b-49d1-9444-e6dbacce9cbf}" ma:internalName="TaxCatchAll" ma:showField="CatchAllData" ma:web="617caeb7-04a7-40ce-9c0a-6dbb8b1c6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90a7b-30f5-4cce-b7f0-877bdf7b4a7b">
      <Terms xmlns="http://schemas.microsoft.com/office/infopath/2007/PartnerControls"/>
    </lcf76f155ced4ddcb4097134ff3c332f>
    <MigrationWizIdPermissionLevels xmlns="35190a7b-30f5-4cce-b7f0-877bdf7b4a7b" xsi:nil="true"/>
    <MigrationWizId xmlns="35190a7b-30f5-4cce-b7f0-877bdf7b4a7b" xsi:nil="true"/>
    <MigrationWizIdPermissions xmlns="35190a7b-30f5-4cce-b7f0-877bdf7b4a7b" xsi:nil="true"/>
    <TaxCatchAll xmlns="617caeb7-04a7-40ce-9c0a-6dbb8b1c6386" xsi:nil="true"/>
    <MigrationWizIdVersion xmlns="35190a7b-30f5-4cce-b7f0-877bdf7b4a7b" xsi:nil="true"/>
    <MigrationWizIdDocumentLibraryPermissions xmlns="35190a7b-30f5-4cce-b7f0-877bdf7b4a7b" xsi:nil="true"/>
    <MigrationWizIdSecurityGroups xmlns="35190a7b-30f5-4cce-b7f0-877bdf7b4a7b" xsi:nil="true"/>
  </documentManagement>
</p:properties>
</file>

<file path=customXml/itemProps1.xml><?xml version="1.0" encoding="utf-8"?>
<ds:datastoreItem xmlns:ds="http://schemas.openxmlformats.org/officeDocument/2006/customXml" ds:itemID="{51578598-84A6-43D2-A92F-7A77F49B8E06}"/>
</file>

<file path=customXml/itemProps2.xml><?xml version="1.0" encoding="utf-8"?>
<ds:datastoreItem xmlns:ds="http://schemas.openxmlformats.org/officeDocument/2006/customXml" ds:itemID="{41C8DE49-5725-489E-AE79-B234CB3D96E4}"/>
</file>

<file path=customXml/itemProps3.xml><?xml version="1.0" encoding="utf-8"?>
<ds:datastoreItem xmlns:ds="http://schemas.openxmlformats.org/officeDocument/2006/customXml" ds:itemID="{C6B70F7C-B662-437B-8195-84F7F35102A8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5897</Words>
  <Application>Microsoft Office PowerPoint</Application>
  <PresentationFormat>Widescreen</PresentationFormat>
  <Paragraphs>1266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7" baseType="lpstr">
      <vt:lpstr>Arial</vt:lpstr>
      <vt:lpstr>Calibri</vt:lpstr>
      <vt:lpstr>Calibri Light</vt:lpstr>
      <vt:lpstr>Helvetica Neue</vt:lpstr>
      <vt:lpstr>Helvetica Neue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oliver@olicav.com</dc:creator>
  <cp:lastModifiedBy>Richard Lucas (Central)</cp:lastModifiedBy>
  <cp:revision>13</cp:revision>
  <dcterms:created xsi:type="dcterms:W3CDTF">2020-07-07T13:47:24Z</dcterms:created>
  <dcterms:modified xsi:type="dcterms:W3CDTF">2025-03-13T16:10:43Z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0x0101006E596890021734449965474930E5BC56</vt:lpwstr>
  </property>
  <property fmtid="{D5CDD505-2E9C-101B-9397-08002B2CF9AE}" pid="3" name="MediaServiceImageTags">
    <vt:lpwstr/>
  </property>
</Properties>
</file>