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3"/>
  </p:notesMasterIdLst>
  <p:sldIdLst>
    <p:sldId id="256" r:id="rId6"/>
    <p:sldId id="767" r:id="rId7"/>
    <p:sldId id="748" r:id="rId8"/>
    <p:sldId id="749" r:id="rId9"/>
    <p:sldId id="750" r:id="rId10"/>
    <p:sldId id="751" r:id="rId11"/>
    <p:sldId id="753" r:id="rId12"/>
    <p:sldId id="752" r:id="rId13"/>
    <p:sldId id="754" r:id="rId14"/>
    <p:sldId id="756" r:id="rId15"/>
    <p:sldId id="768" r:id="rId16"/>
    <p:sldId id="757" r:id="rId17"/>
    <p:sldId id="770" r:id="rId18"/>
    <p:sldId id="758" r:id="rId19"/>
    <p:sldId id="771" r:id="rId20"/>
    <p:sldId id="773" r:id="rId21"/>
    <p:sldId id="772" r:id="rId22"/>
    <p:sldId id="759" r:id="rId23"/>
    <p:sldId id="760" r:id="rId24"/>
    <p:sldId id="769" r:id="rId25"/>
    <p:sldId id="762" r:id="rId26"/>
    <p:sldId id="763" r:id="rId27"/>
    <p:sldId id="764" r:id="rId28"/>
    <p:sldId id="761" r:id="rId29"/>
    <p:sldId id="268" r:id="rId30"/>
    <p:sldId id="278" r:id="rId31"/>
    <p:sldId id="277" r:id="rId32"/>
    <p:sldId id="276" r:id="rId33"/>
    <p:sldId id="747" r:id="rId34"/>
    <p:sldId id="273" r:id="rId35"/>
    <p:sldId id="272" r:id="rId36"/>
    <p:sldId id="274" r:id="rId37"/>
    <p:sldId id="269" r:id="rId38"/>
    <p:sldId id="271" r:id="rId39"/>
    <p:sldId id="270" r:id="rId40"/>
    <p:sldId id="765" r:id="rId41"/>
    <p:sldId id="76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79B16C-4C39-40D6-9CF9-E5D8035E3612}">
          <p14:sldIdLst>
            <p14:sldId id="256"/>
            <p14:sldId id="767"/>
            <p14:sldId id="748"/>
            <p14:sldId id="749"/>
            <p14:sldId id="750"/>
            <p14:sldId id="751"/>
            <p14:sldId id="753"/>
            <p14:sldId id="752"/>
            <p14:sldId id="754"/>
            <p14:sldId id="756"/>
            <p14:sldId id="768"/>
            <p14:sldId id="757"/>
            <p14:sldId id="770"/>
            <p14:sldId id="758"/>
            <p14:sldId id="771"/>
            <p14:sldId id="773"/>
            <p14:sldId id="772"/>
            <p14:sldId id="759"/>
            <p14:sldId id="760"/>
            <p14:sldId id="769"/>
            <p14:sldId id="762"/>
            <p14:sldId id="763"/>
            <p14:sldId id="764"/>
            <p14:sldId id="761"/>
            <p14:sldId id="268"/>
            <p14:sldId id="278"/>
            <p14:sldId id="277"/>
            <p14:sldId id="276"/>
            <p14:sldId id="747"/>
            <p14:sldId id="273"/>
            <p14:sldId id="272"/>
            <p14:sldId id="274"/>
            <p14:sldId id="269"/>
            <p14:sldId id="271"/>
            <p14:sldId id="270"/>
            <p14:sldId id="765"/>
            <p14:sldId id="7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DDE13-6C28-4AC1-89A0-2F7806569A7B}" v="10" dt="2025-07-01T16:03:30.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94660"/>
  </p:normalViewPr>
  <p:slideViewPr>
    <p:cSldViewPr snapToGrid="0">
      <p:cViewPr varScale="1">
        <p:scale>
          <a:sx n="106" d="100"/>
          <a:sy n="106"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A4CC2-95FC-49FF-BC9F-A9671A64C777}"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59810F2-AEB0-4F8B-A53D-225CE3956A96}">
      <dgm:prSet/>
      <dgm:spPr/>
      <dgm:t>
        <a:bodyPr/>
        <a:lstStyle/>
        <a:p>
          <a:r>
            <a:rPr lang="en-GB"/>
            <a:t>Legal Framework -   The Education Act 2005 says that education of children should include supporting them to develop their spiritual moral, social and culture understanding. </a:t>
          </a:r>
          <a:endParaRPr lang="en-US"/>
        </a:p>
      </dgm:t>
    </dgm:pt>
    <dgm:pt modelId="{F55FEAC1-FA43-4AA2-961B-15021623BB5D}" type="parTrans" cxnId="{7496931B-50BC-4E44-B8F0-F6DDB618838C}">
      <dgm:prSet/>
      <dgm:spPr/>
      <dgm:t>
        <a:bodyPr/>
        <a:lstStyle/>
        <a:p>
          <a:endParaRPr lang="en-US"/>
        </a:p>
      </dgm:t>
    </dgm:pt>
    <dgm:pt modelId="{7DE377D2-3360-4505-84FD-622497FCC78B}" type="sibTrans" cxnId="{7496931B-50BC-4E44-B8F0-F6DDB618838C}">
      <dgm:prSet/>
      <dgm:spPr/>
      <dgm:t>
        <a:bodyPr/>
        <a:lstStyle/>
        <a:p>
          <a:endParaRPr lang="en-US"/>
        </a:p>
      </dgm:t>
    </dgm:pt>
    <dgm:pt modelId="{D0E1FB08-3B2A-47AD-9B1A-563A865A725F}">
      <dgm:prSet/>
      <dgm:spPr/>
      <dgm:t>
        <a:bodyPr/>
        <a:lstStyle/>
        <a:p>
          <a:r>
            <a:rPr lang="en-GB"/>
            <a:t>Both Ofsted and SIAMS will evaluate the impact of leaders work in ensuring that this is being delivered. </a:t>
          </a:r>
          <a:endParaRPr lang="en-US"/>
        </a:p>
      </dgm:t>
    </dgm:pt>
    <dgm:pt modelId="{B474800E-B93D-4F1C-878D-7235201E85F5}" type="parTrans" cxnId="{88E1582C-F70B-4B92-B250-F0624C03E3CF}">
      <dgm:prSet/>
      <dgm:spPr/>
      <dgm:t>
        <a:bodyPr/>
        <a:lstStyle/>
        <a:p>
          <a:endParaRPr lang="en-US"/>
        </a:p>
      </dgm:t>
    </dgm:pt>
    <dgm:pt modelId="{3265C200-82E8-485F-BB9C-5619A9C5A32F}" type="sibTrans" cxnId="{88E1582C-F70B-4B92-B250-F0624C03E3CF}">
      <dgm:prSet/>
      <dgm:spPr/>
      <dgm:t>
        <a:bodyPr/>
        <a:lstStyle/>
        <a:p>
          <a:endParaRPr lang="en-US"/>
        </a:p>
      </dgm:t>
    </dgm:pt>
    <dgm:pt modelId="{894AFAD3-425F-441D-848A-29B1BA39FC03}" type="pres">
      <dgm:prSet presAssocID="{C1EA4CC2-95FC-49FF-BC9F-A9671A64C777}" presName="hierChild1" presStyleCnt="0">
        <dgm:presLayoutVars>
          <dgm:chPref val="1"/>
          <dgm:dir/>
          <dgm:animOne val="branch"/>
          <dgm:animLvl val="lvl"/>
          <dgm:resizeHandles/>
        </dgm:presLayoutVars>
      </dgm:prSet>
      <dgm:spPr/>
    </dgm:pt>
    <dgm:pt modelId="{FA3D189A-0FEF-47C3-A6BD-D91752850C6C}" type="pres">
      <dgm:prSet presAssocID="{059810F2-AEB0-4F8B-A53D-225CE3956A96}" presName="hierRoot1" presStyleCnt="0"/>
      <dgm:spPr/>
    </dgm:pt>
    <dgm:pt modelId="{EC39F46D-85CB-45BC-BF10-F30711DFAAEF}" type="pres">
      <dgm:prSet presAssocID="{059810F2-AEB0-4F8B-A53D-225CE3956A96}" presName="composite" presStyleCnt="0"/>
      <dgm:spPr/>
    </dgm:pt>
    <dgm:pt modelId="{6DE5822D-4542-4280-87DA-74D181853CD1}" type="pres">
      <dgm:prSet presAssocID="{059810F2-AEB0-4F8B-A53D-225CE3956A96}" presName="background" presStyleLbl="node0" presStyleIdx="0" presStyleCnt="2"/>
      <dgm:spPr/>
    </dgm:pt>
    <dgm:pt modelId="{D8B4E51F-BFC2-48E1-853A-2B84B50AB742}" type="pres">
      <dgm:prSet presAssocID="{059810F2-AEB0-4F8B-A53D-225CE3956A96}" presName="text" presStyleLbl="fgAcc0" presStyleIdx="0" presStyleCnt="2">
        <dgm:presLayoutVars>
          <dgm:chPref val="3"/>
        </dgm:presLayoutVars>
      </dgm:prSet>
      <dgm:spPr/>
    </dgm:pt>
    <dgm:pt modelId="{71FE84DE-3ACF-4CE9-BD2E-C0903C326921}" type="pres">
      <dgm:prSet presAssocID="{059810F2-AEB0-4F8B-A53D-225CE3956A96}" presName="hierChild2" presStyleCnt="0"/>
      <dgm:spPr/>
    </dgm:pt>
    <dgm:pt modelId="{B712B785-909F-486D-953B-9641AA8FBA70}" type="pres">
      <dgm:prSet presAssocID="{D0E1FB08-3B2A-47AD-9B1A-563A865A725F}" presName="hierRoot1" presStyleCnt="0"/>
      <dgm:spPr/>
    </dgm:pt>
    <dgm:pt modelId="{339F2901-D0F8-4D7D-A768-B12EE913A747}" type="pres">
      <dgm:prSet presAssocID="{D0E1FB08-3B2A-47AD-9B1A-563A865A725F}" presName="composite" presStyleCnt="0"/>
      <dgm:spPr/>
    </dgm:pt>
    <dgm:pt modelId="{46F9B46D-5148-43C7-8513-DB88F8C93B5A}" type="pres">
      <dgm:prSet presAssocID="{D0E1FB08-3B2A-47AD-9B1A-563A865A725F}" presName="background" presStyleLbl="node0" presStyleIdx="1" presStyleCnt="2"/>
      <dgm:spPr/>
    </dgm:pt>
    <dgm:pt modelId="{D51C63DA-A463-4946-BE23-009B29E244B5}" type="pres">
      <dgm:prSet presAssocID="{D0E1FB08-3B2A-47AD-9B1A-563A865A725F}" presName="text" presStyleLbl="fgAcc0" presStyleIdx="1" presStyleCnt="2">
        <dgm:presLayoutVars>
          <dgm:chPref val="3"/>
        </dgm:presLayoutVars>
      </dgm:prSet>
      <dgm:spPr/>
    </dgm:pt>
    <dgm:pt modelId="{6A2BC1C4-22CD-4F00-96B5-BDFD5BC3EAEC}" type="pres">
      <dgm:prSet presAssocID="{D0E1FB08-3B2A-47AD-9B1A-563A865A725F}" presName="hierChild2" presStyleCnt="0"/>
      <dgm:spPr/>
    </dgm:pt>
  </dgm:ptLst>
  <dgm:cxnLst>
    <dgm:cxn modelId="{7496931B-50BC-4E44-B8F0-F6DDB618838C}" srcId="{C1EA4CC2-95FC-49FF-BC9F-A9671A64C777}" destId="{059810F2-AEB0-4F8B-A53D-225CE3956A96}" srcOrd="0" destOrd="0" parTransId="{F55FEAC1-FA43-4AA2-961B-15021623BB5D}" sibTransId="{7DE377D2-3360-4505-84FD-622497FCC78B}"/>
    <dgm:cxn modelId="{88E1582C-F70B-4B92-B250-F0624C03E3CF}" srcId="{C1EA4CC2-95FC-49FF-BC9F-A9671A64C777}" destId="{D0E1FB08-3B2A-47AD-9B1A-563A865A725F}" srcOrd="1" destOrd="0" parTransId="{B474800E-B93D-4F1C-878D-7235201E85F5}" sibTransId="{3265C200-82E8-485F-BB9C-5619A9C5A32F}"/>
    <dgm:cxn modelId="{9D66C551-B008-4786-8287-42F19E87BCB2}" type="presOf" srcId="{C1EA4CC2-95FC-49FF-BC9F-A9671A64C777}" destId="{894AFAD3-425F-441D-848A-29B1BA39FC03}" srcOrd="0" destOrd="0" presId="urn:microsoft.com/office/officeart/2005/8/layout/hierarchy1"/>
    <dgm:cxn modelId="{A95D09AE-0AD7-40D3-B8BB-25A0EF1E7054}" type="presOf" srcId="{059810F2-AEB0-4F8B-A53D-225CE3956A96}" destId="{D8B4E51F-BFC2-48E1-853A-2B84B50AB742}" srcOrd="0" destOrd="0" presId="urn:microsoft.com/office/officeart/2005/8/layout/hierarchy1"/>
    <dgm:cxn modelId="{1F95B6DE-3E66-4360-A71B-6F65154404D1}" type="presOf" srcId="{D0E1FB08-3B2A-47AD-9B1A-563A865A725F}" destId="{D51C63DA-A463-4946-BE23-009B29E244B5}" srcOrd="0" destOrd="0" presId="urn:microsoft.com/office/officeart/2005/8/layout/hierarchy1"/>
    <dgm:cxn modelId="{F2557ABC-5C73-44C7-BD2A-1F445395AED4}" type="presParOf" srcId="{894AFAD3-425F-441D-848A-29B1BA39FC03}" destId="{FA3D189A-0FEF-47C3-A6BD-D91752850C6C}" srcOrd="0" destOrd="0" presId="urn:microsoft.com/office/officeart/2005/8/layout/hierarchy1"/>
    <dgm:cxn modelId="{EFE473DC-A962-4F21-9D7D-9BA85217AFD4}" type="presParOf" srcId="{FA3D189A-0FEF-47C3-A6BD-D91752850C6C}" destId="{EC39F46D-85CB-45BC-BF10-F30711DFAAEF}" srcOrd="0" destOrd="0" presId="urn:microsoft.com/office/officeart/2005/8/layout/hierarchy1"/>
    <dgm:cxn modelId="{BD40AE7D-CE14-40DB-8C48-3A01F0281985}" type="presParOf" srcId="{EC39F46D-85CB-45BC-BF10-F30711DFAAEF}" destId="{6DE5822D-4542-4280-87DA-74D181853CD1}" srcOrd="0" destOrd="0" presId="urn:microsoft.com/office/officeart/2005/8/layout/hierarchy1"/>
    <dgm:cxn modelId="{8DF9879C-D7D9-412D-8411-A2094E40C6C8}" type="presParOf" srcId="{EC39F46D-85CB-45BC-BF10-F30711DFAAEF}" destId="{D8B4E51F-BFC2-48E1-853A-2B84B50AB742}" srcOrd="1" destOrd="0" presId="urn:microsoft.com/office/officeart/2005/8/layout/hierarchy1"/>
    <dgm:cxn modelId="{BACF9469-587D-4492-8141-150265C9BEC3}" type="presParOf" srcId="{FA3D189A-0FEF-47C3-A6BD-D91752850C6C}" destId="{71FE84DE-3ACF-4CE9-BD2E-C0903C326921}" srcOrd="1" destOrd="0" presId="urn:microsoft.com/office/officeart/2005/8/layout/hierarchy1"/>
    <dgm:cxn modelId="{58EF0DBA-46A3-478A-BD58-825F68C278C8}" type="presParOf" srcId="{894AFAD3-425F-441D-848A-29B1BA39FC03}" destId="{B712B785-909F-486D-953B-9641AA8FBA70}" srcOrd="1" destOrd="0" presId="urn:microsoft.com/office/officeart/2005/8/layout/hierarchy1"/>
    <dgm:cxn modelId="{D6C13405-8CA3-4497-830F-7153D5EA8F2B}" type="presParOf" srcId="{B712B785-909F-486D-953B-9641AA8FBA70}" destId="{339F2901-D0F8-4D7D-A768-B12EE913A747}" srcOrd="0" destOrd="0" presId="urn:microsoft.com/office/officeart/2005/8/layout/hierarchy1"/>
    <dgm:cxn modelId="{0DB085A2-7DF7-4CAB-A4E6-2DCACE58DBC2}" type="presParOf" srcId="{339F2901-D0F8-4D7D-A768-B12EE913A747}" destId="{46F9B46D-5148-43C7-8513-DB88F8C93B5A}" srcOrd="0" destOrd="0" presId="urn:microsoft.com/office/officeart/2005/8/layout/hierarchy1"/>
    <dgm:cxn modelId="{7E18E7CE-5E1E-403F-82CC-17EF60D0F3D9}" type="presParOf" srcId="{339F2901-D0F8-4D7D-A768-B12EE913A747}" destId="{D51C63DA-A463-4946-BE23-009B29E244B5}" srcOrd="1" destOrd="0" presId="urn:microsoft.com/office/officeart/2005/8/layout/hierarchy1"/>
    <dgm:cxn modelId="{DF238E88-9907-4E23-AC60-543A25EDD10E}" type="presParOf" srcId="{B712B785-909F-486D-953B-9641AA8FBA70}" destId="{6A2BC1C4-22CD-4F00-96B5-BDFD5BC3EA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008EE-5E3D-4001-9FFF-4381BDE23F1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83E6123-7FCE-4F65-8207-7A77AD2F3644}">
      <dgm:prSet/>
      <dgm:spPr/>
      <dgm:t>
        <a:bodyPr/>
        <a:lstStyle/>
        <a:p>
          <a:r>
            <a:rPr lang="en-GB" b="0"/>
            <a:t>Support their mental health and wellbeing, enabling a sense of calm and peace</a:t>
          </a:r>
          <a:r>
            <a:rPr lang="en-GB" b="1"/>
            <a:t>.</a:t>
          </a:r>
          <a:endParaRPr lang="en-US"/>
        </a:p>
      </dgm:t>
    </dgm:pt>
    <dgm:pt modelId="{FA691B7A-80DD-4E70-8D57-1428E363990D}" type="parTrans" cxnId="{6F0FA228-D197-40F3-BD97-F631D16D271C}">
      <dgm:prSet/>
      <dgm:spPr/>
      <dgm:t>
        <a:bodyPr/>
        <a:lstStyle/>
        <a:p>
          <a:endParaRPr lang="en-US"/>
        </a:p>
      </dgm:t>
    </dgm:pt>
    <dgm:pt modelId="{3C6C9A7E-1F32-421D-80B4-16C74D892CB8}" type="sibTrans" cxnId="{6F0FA228-D197-40F3-BD97-F631D16D271C}">
      <dgm:prSet/>
      <dgm:spPr/>
      <dgm:t>
        <a:bodyPr/>
        <a:lstStyle/>
        <a:p>
          <a:endParaRPr lang="en-US"/>
        </a:p>
      </dgm:t>
    </dgm:pt>
    <dgm:pt modelId="{C4DBE753-990F-4FC5-BF4B-EA9462D0299F}">
      <dgm:prSet/>
      <dgm:spPr/>
      <dgm:t>
        <a:bodyPr/>
        <a:lstStyle/>
        <a:p>
          <a:r>
            <a:rPr lang="en-GB" b="0"/>
            <a:t>To appreciate the beautiful world, we live in and to be alive to experiences of awe and wonder. </a:t>
          </a:r>
          <a:endParaRPr lang="en-US"/>
        </a:p>
      </dgm:t>
    </dgm:pt>
    <dgm:pt modelId="{1302C30C-B42F-427D-AAB6-68DFC407B463}" type="parTrans" cxnId="{CEB95A38-B85D-4919-848D-236A28E78F31}">
      <dgm:prSet/>
      <dgm:spPr/>
      <dgm:t>
        <a:bodyPr/>
        <a:lstStyle/>
        <a:p>
          <a:endParaRPr lang="en-US"/>
        </a:p>
      </dgm:t>
    </dgm:pt>
    <dgm:pt modelId="{7291F5C9-F1A3-44D0-AFDD-FB66D84EE7CB}" type="sibTrans" cxnId="{CEB95A38-B85D-4919-848D-236A28E78F31}">
      <dgm:prSet/>
      <dgm:spPr/>
      <dgm:t>
        <a:bodyPr/>
        <a:lstStyle/>
        <a:p>
          <a:endParaRPr lang="en-US"/>
        </a:p>
      </dgm:t>
    </dgm:pt>
    <dgm:pt modelId="{418FF90C-4F1D-4F7F-9186-3D64D71261E6}">
      <dgm:prSet/>
      <dgm:spPr/>
      <dgm:t>
        <a:bodyPr/>
        <a:lstStyle/>
        <a:p>
          <a:r>
            <a:rPr lang="en-GB" b="0"/>
            <a:t>To develop that toddler-like curiosity and questioning (why, what, where, how etc) </a:t>
          </a:r>
          <a:endParaRPr lang="en-US"/>
        </a:p>
      </dgm:t>
    </dgm:pt>
    <dgm:pt modelId="{0E587405-20CE-487F-9AC3-F951D0FC614A}" type="parTrans" cxnId="{ED7A8F60-FB34-4E66-BE92-7ED24D5E19BE}">
      <dgm:prSet/>
      <dgm:spPr/>
      <dgm:t>
        <a:bodyPr/>
        <a:lstStyle/>
        <a:p>
          <a:endParaRPr lang="en-US"/>
        </a:p>
      </dgm:t>
    </dgm:pt>
    <dgm:pt modelId="{9CBD164B-3989-4237-824A-768A2039C12A}" type="sibTrans" cxnId="{ED7A8F60-FB34-4E66-BE92-7ED24D5E19BE}">
      <dgm:prSet/>
      <dgm:spPr/>
      <dgm:t>
        <a:bodyPr/>
        <a:lstStyle/>
        <a:p>
          <a:endParaRPr lang="en-US"/>
        </a:p>
      </dgm:t>
    </dgm:pt>
    <dgm:pt modelId="{0FFCBD02-ECBB-4B03-9CDC-57E0DF81BB29}">
      <dgm:prSet/>
      <dgm:spPr/>
      <dgm:t>
        <a:bodyPr/>
        <a:lstStyle/>
        <a:p>
          <a:r>
            <a:rPr lang="en-GB" b="0"/>
            <a:t>To stop, reflect and be grateful. To heighten our senses and pay attention to detail. </a:t>
          </a:r>
          <a:endParaRPr lang="en-US"/>
        </a:p>
      </dgm:t>
    </dgm:pt>
    <dgm:pt modelId="{E3524C83-67B3-4793-8272-7762DB96744E}" type="parTrans" cxnId="{DC50225A-F370-4516-B585-E2EF66F645F4}">
      <dgm:prSet/>
      <dgm:spPr/>
      <dgm:t>
        <a:bodyPr/>
        <a:lstStyle/>
        <a:p>
          <a:endParaRPr lang="en-US"/>
        </a:p>
      </dgm:t>
    </dgm:pt>
    <dgm:pt modelId="{3249A2AB-13DB-458A-9E2C-32DF956C641D}" type="sibTrans" cxnId="{DC50225A-F370-4516-B585-E2EF66F645F4}">
      <dgm:prSet/>
      <dgm:spPr/>
      <dgm:t>
        <a:bodyPr/>
        <a:lstStyle/>
        <a:p>
          <a:endParaRPr lang="en-US"/>
        </a:p>
      </dgm:t>
    </dgm:pt>
    <dgm:pt modelId="{1EE40BD1-CF41-4E48-9F17-93BF88EFE020}">
      <dgm:prSet/>
      <dgm:spPr/>
      <dgm:t>
        <a:bodyPr/>
        <a:lstStyle/>
        <a:p>
          <a:r>
            <a:rPr lang="en-GB" b="0"/>
            <a:t>To understand that when times are tough or when we make mistakes that we are forgiven and we can move forward positively to grow.</a:t>
          </a:r>
          <a:endParaRPr lang="en-US"/>
        </a:p>
      </dgm:t>
    </dgm:pt>
    <dgm:pt modelId="{EC50148A-4811-464F-A582-51E4FCD7662C}" type="parTrans" cxnId="{2C8BBF2B-E054-474C-ADF0-70AC41C7EC32}">
      <dgm:prSet/>
      <dgm:spPr/>
      <dgm:t>
        <a:bodyPr/>
        <a:lstStyle/>
        <a:p>
          <a:endParaRPr lang="en-US"/>
        </a:p>
      </dgm:t>
    </dgm:pt>
    <dgm:pt modelId="{ABEE77FD-3723-4876-8776-0C69C72D3A41}" type="sibTrans" cxnId="{2C8BBF2B-E054-474C-ADF0-70AC41C7EC32}">
      <dgm:prSet/>
      <dgm:spPr/>
      <dgm:t>
        <a:bodyPr/>
        <a:lstStyle/>
        <a:p>
          <a:endParaRPr lang="en-US"/>
        </a:p>
      </dgm:t>
    </dgm:pt>
    <dgm:pt modelId="{0C3F4F9E-DCB4-40B5-8ED5-D62BB29A6084}">
      <dgm:prSet/>
      <dgm:spPr/>
      <dgm:t>
        <a:bodyPr/>
        <a:lstStyle/>
        <a:p>
          <a:r>
            <a:rPr lang="en-GB" b="0"/>
            <a:t>To develop perseverance and self-efficacy building confidence and supporting our children to achieve goals. </a:t>
          </a:r>
          <a:endParaRPr lang="en-US"/>
        </a:p>
      </dgm:t>
    </dgm:pt>
    <dgm:pt modelId="{728B77DC-B055-4CE3-ABC2-F16167D40EE8}" type="parTrans" cxnId="{AD14D12D-C3E8-455C-A46A-4081E0CEA3C7}">
      <dgm:prSet/>
      <dgm:spPr/>
      <dgm:t>
        <a:bodyPr/>
        <a:lstStyle/>
        <a:p>
          <a:endParaRPr lang="en-US"/>
        </a:p>
      </dgm:t>
    </dgm:pt>
    <dgm:pt modelId="{2A9704ED-F7B3-4006-AEB0-AA7BAAF9179E}" type="sibTrans" cxnId="{AD14D12D-C3E8-455C-A46A-4081E0CEA3C7}">
      <dgm:prSet/>
      <dgm:spPr/>
      <dgm:t>
        <a:bodyPr/>
        <a:lstStyle/>
        <a:p>
          <a:endParaRPr lang="en-US"/>
        </a:p>
      </dgm:t>
    </dgm:pt>
    <dgm:pt modelId="{F3B81A46-5CDB-4983-8106-7A877DFCD93F}">
      <dgm:prSet/>
      <dgm:spPr/>
      <dgm:t>
        <a:bodyPr/>
        <a:lstStyle/>
        <a:p>
          <a:r>
            <a:rPr lang="en-GB" b="0"/>
            <a:t>To marvel at the simple and beautiful. To enjoy sound, colour, structure and form.</a:t>
          </a:r>
          <a:endParaRPr lang="en-US"/>
        </a:p>
      </dgm:t>
    </dgm:pt>
    <dgm:pt modelId="{0FCA3745-6F1E-4D2A-9C2C-12F9B68F39EF}" type="parTrans" cxnId="{FFAD88C3-CAEB-4706-B019-6598503BDF9C}">
      <dgm:prSet/>
      <dgm:spPr/>
      <dgm:t>
        <a:bodyPr/>
        <a:lstStyle/>
        <a:p>
          <a:endParaRPr lang="en-US"/>
        </a:p>
      </dgm:t>
    </dgm:pt>
    <dgm:pt modelId="{F6FF422F-D99C-4DF5-9FD8-8EDAFCEC5B1E}" type="sibTrans" cxnId="{FFAD88C3-CAEB-4706-B019-6598503BDF9C}">
      <dgm:prSet/>
      <dgm:spPr/>
      <dgm:t>
        <a:bodyPr/>
        <a:lstStyle/>
        <a:p>
          <a:endParaRPr lang="en-US"/>
        </a:p>
      </dgm:t>
    </dgm:pt>
    <dgm:pt modelId="{6E9D0CFC-5E98-449D-B6FE-61192DEFC508}">
      <dgm:prSet/>
      <dgm:spPr/>
      <dgm:t>
        <a:bodyPr/>
        <a:lstStyle/>
        <a:p>
          <a:r>
            <a:rPr lang="en-GB" b="0"/>
            <a:t>To think about other people, places and see the wider picture.</a:t>
          </a:r>
          <a:endParaRPr lang="en-US"/>
        </a:p>
      </dgm:t>
    </dgm:pt>
    <dgm:pt modelId="{FC1259AA-DCF3-4FAB-9BAE-FB059D2017B4}" type="parTrans" cxnId="{A3F9D924-C1F2-4D9B-A385-EB2CA805EB3E}">
      <dgm:prSet/>
      <dgm:spPr/>
      <dgm:t>
        <a:bodyPr/>
        <a:lstStyle/>
        <a:p>
          <a:endParaRPr lang="en-US"/>
        </a:p>
      </dgm:t>
    </dgm:pt>
    <dgm:pt modelId="{E7C5A081-4C09-46D1-A71B-DE0F1D572485}" type="sibTrans" cxnId="{A3F9D924-C1F2-4D9B-A385-EB2CA805EB3E}">
      <dgm:prSet/>
      <dgm:spPr/>
      <dgm:t>
        <a:bodyPr/>
        <a:lstStyle/>
        <a:p>
          <a:endParaRPr lang="en-US"/>
        </a:p>
      </dgm:t>
    </dgm:pt>
    <dgm:pt modelId="{9C0340F8-AAE9-4E83-9E0D-98B0B22D3E85}">
      <dgm:prSet/>
      <dgm:spPr/>
      <dgm:t>
        <a:bodyPr/>
        <a:lstStyle/>
        <a:p>
          <a:r>
            <a:rPr lang="en-GB"/>
            <a:t>To enable us to better value our place in this world.</a:t>
          </a:r>
          <a:endParaRPr lang="en-US"/>
        </a:p>
      </dgm:t>
    </dgm:pt>
    <dgm:pt modelId="{E4833929-B741-4183-B06D-A2FDF3C38F57}" type="parTrans" cxnId="{2C2820D2-CF29-45AC-B8CB-CD3E83836BEF}">
      <dgm:prSet/>
      <dgm:spPr/>
      <dgm:t>
        <a:bodyPr/>
        <a:lstStyle/>
        <a:p>
          <a:endParaRPr lang="en-US"/>
        </a:p>
      </dgm:t>
    </dgm:pt>
    <dgm:pt modelId="{C2B56DAE-7F73-41A5-983F-C8144A5D8738}" type="sibTrans" cxnId="{2C2820D2-CF29-45AC-B8CB-CD3E83836BEF}">
      <dgm:prSet/>
      <dgm:spPr/>
      <dgm:t>
        <a:bodyPr/>
        <a:lstStyle/>
        <a:p>
          <a:endParaRPr lang="en-US"/>
        </a:p>
      </dgm:t>
    </dgm:pt>
    <dgm:pt modelId="{8CF44FAE-65B6-43BB-90CE-0485C054BDB5}" type="pres">
      <dgm:prSet presAssocID="{1D7008EE-5E3D-4001-9FFF-4381BDE23F14}" presName="diagram" presStyleCnt="0">
        <dgm:presLayoutVars>
          <dgm:dir/>
          <dgm:resizeHandles val="exact"/>
        </dgm:presLayoutVars>
      </dgm:prSet>
      <dgm:spPr/>
    </dgm:pt>
    <dgm:pt modelId="{70621180-14FD-4E21-A5C7-A5A42F58A434}" type="pres">
      <dgm:prSet presAssocID="{783E6123-7FCE-4F65-8207-7A77AD2F3644}" presName="node" presStyleLbl="node1" presStyleIdx="0" presStyleCnt="9">
        <dgm:presLayoutVars>
          <dgm:bulletEnabled val="1"/>
        </dgm:presLayoutVars>
      </dgm:prSet>
      <dgm:spPr/>
    </dgm:pt>
    <dgm:pt modelId="{54A12C02-269B-46C3-9EE6-1B94B41922C0}" type="pres">
      <dgm:prSet presAssocID="{3C6C9A7E-1F32-421D-80B4-16C74D892CB8}" presName="sibTrans" presStyleCnt="0"/>
      <dgm:spPr/>
    </dgm:pt>
    <dgm:pt modelId="{DCFF42EF-9904-4C8A-80CA-688969094B1E}" type="pres">
      <dgm:prSet presAssocID="{C4DBE753-990F-4FC5-BF4B-EA9462D0299F}" presName="node" presStyleLbl="node1" presStyleIdx="1" presStyleCnt="9">
        <dgm:presLayoutVars>
          <dgm:bulletEnabled val="1"/>
        </dgm:presLayoutVars>
      </dgm:prSet>
      <dgm:spPr/>
    </dgm:pt>
    <dgm:pt modelId="{5DCF3A4A-EFB5-4C52-8353-7B2CCF2B6353}" type="pres">
      <dgm:prSet presAssocID="{7291F5C9-F1A3-44D0-AFDD-FB66D84EE7CB}" presName="sibTrans" presStyleCnt="0"/>
      <dgm:spPr/>
    </dgm:pt>
    <dgm:pt modelId="{47F0934D-AF70-497C-A516-49029FF908C7}" type="pres">
      <dgm:prSet presAssocID="{418FF90C-4F1D-4F7F-9186-3D64D71261E6}" presName="node" presStyleLbl="node1" presStyleIdx="2" presStyleCnt="9">
        <dgm:presLayoutVars>
          <dgm:bulletEnabled val="1"/>
        </dgm:presLayoutVars>
      </dgm:prSet>
      <dgm:spPr/>
    </dgm:pt>
    <dgm:pt modelId="{DA401962-2DD5-4137-8338-1E2B613FFDA7}" type="pres">
      <dgm:prSet presAssocID="{9CBD164B-3989-4237-824A-768A2039C12A}" presName="sibTrans" presStyleCnt="0"/>
      <dgm:spPr/>
    </dgm:pt>
    <dgm:pt modelId="{5D93AFDE-A444-4FE0-ABE3-52A26F735846}" type="pres">
      <dgm:prSet presAssocID="{0FFCBD02-ECBB-4B03-9CDC-57E0DF81BB29}" presName="node" presStyleLbl="node1" presStyleIdx="3" presStyleCnt="9">
        <dgm:presLayoutVars>
          <dgm:bulletEnabled val="1"/>
        </dgm:presLayoutVars>
      </dgm:prSet>
      <dgm:spPr/>
    </dgm:pt>
    <dgm:pt modelId="{88E8BAFB-5178-41AA-B6DC-A4EBDE3776F4}" type="pres">
      <dgm:prSet presAssocID="{3249A2AB-13DB-458A-9E2C-32DF956C641D}" presName="sibTrans" presStyleCnt="0"/>
      <dgm:spPr/>
    </dgm:pt>
    <dgm:pt modelId="{3BEC768C-501C-45F6-BEE6-AC6CA6563DEB}" type="pres">
      <dgm:prSet presAssocID="{1EE40BD1-CF41-4E48-9F17-93BF88EFE020}" presName="node" presStyleLbl="node1" presStyleIdx="4" presStyleCnt="9">
        <dgm:presLayoutVars>
          <dgm:bulletEnabled val="1"/>
        </dgm:presLayoutVars>
      </dgm:prSet>
      <dgm:spPr/>
    </dgm:pt>
    <dgm:pt modelId="{41E0784C-236B-4C2D-A7F4-2E9F300AFA57}" type="pres">
      <dgm:prSet presAssocID="{ABEE77FD-3723-4876-8776-0C69C72D3A41}" presName="sibTrans" presStyleCnt="0"/>
      <dgm:spPr/>
    </dgm:pt>
    <dgm:pt modelId="{590D9EE0-8CC7-47CF-83A2-4EC0B693C375}" type="pres">
      <dgm:prSet presAssocID="{0C3F4F9E-DCB4-40B5-8ED5-D62BB29A6084}" presName="node" presStyleLbl="node1" presStyleIdx="5" presStyleCnt="9">
        <dgm:presLayoutVars>
          <dgm:bulletEnabled val="1"/>
        </dgm:presLayoutVars>
      </dgm:prSet>
      <dgm:spPr/>
    </dgm:pt>
    <dgm:pt modelId="{760CE5F9-C2D4-44B0-B309-07ECC4149DA9}" type="pres">
      <dgm:prSet presAssocID="{2A9704ED-F7B3-4006-AEB0-AA7BAAF9179E}" presName="sibTrans" presStyleCnt="0"/>
      <dgm:spPr/>
    </dgm:pt>
    <dgm:pt modelId="{A4432ED0-DD23-4215-8CF3-16292F091169}" type="pres">
      <dgm:prSet presAssocID="{F3B81A46-5CDB-4983-8106-7A877DFCD93F}" presName="node" presStyleLbl="node1" presStyleIdx="6" presStyleCnt="9">
        <dgm:presLayoutVars>
          <dgm:bulletEnabled val="1"/>
        </dgm:presLayoutVars>
      </dgm:prSet>
      <dgm:spPr/>
    </dgm:pt>
    <dgm:pt modelId="{2A975469-3C94-4095-9D3E-65FD06FE9DB6}" type="pres">
      <dgm:prSet presAssocID="{F6FF422F-D99C-4DF5-9FD8-8EDAFCEC5B1E}" presName="sibTrans" presStyleCnt="0"/>
      <dgm:spPr/>
    </dgm:pt>
    <dgm:pt modelId="{B78A0D0C-20DF-4DF0-934E-032A332D5C2B}" type="pres">
      <dgm:prSet presAssocID="{6E9D0CFC-5E98-449D-B6FE-61192DEFC508}" presName="node" presStyleLbl="node1" presStyleIdx="7" presStyleCnt="9">
        <dgm:presLayoutVars>
          <dgm:bulletEnabled val="1"/>
        </dgm:presLayoutVars>
      </dgm:prSet>
      <dgm:spPr/>
    </dgm:pt>
    <dgm:pt modelId="{88D0F390-9340-4D26-900D-D3457D504D9F}" type="pres">
      <dgm:prSet presAssocID="{E7C5A081-4C09-46D1-A71B-DE0F1D572485}" presName="sibTrans" presStyleCnt="0"/>
      <dgm:spPr/>
    </dgm:pt>
    <dgm:pt modelId="{03726B5B-6758-41DE-A3CA-ED449DB43B93}" type="pres">
      <dgm:prSet presAssocID="{9C0340F8-AAE9-4E83-9E0D-98B0B22D3E85}" presName="node" presStyleLbl="node1" presStyleIdx="8" presStyleCnt="9">
        <dgm:presLayoutVars>
          <dgm:bulletEnabled val="1"/>
        </dgm:presLayoutVars>
      </dgm:prSet>
      <dgm:spPr/>
    </dgm:pt>
  </dgm:ptLst>
  <dgm:cxnLst>
    <dgm:cxn modelId="{A3F9D924-C1F2-4D9B-A385-EB2CA805EB3E}" srcId="{1D7008EE-5E3D-4001-9FFF-4381BDE23F14}" destId="{6E9D0CFC-5E98-449D-B6FE-61192DEFC508}" srcOrd="7" destOrd="0" parTransId="{FC1259AA-DCF3-4FAB-9BAE-FB059D2017B4}" sibTransId="{E7C5A081-4C09-46D1-A71B-DE0F1D572485}"/>
    <dgm:cxn modelId="{6F0FA228-D197-40F3-BD97-F631D16D271C}" srcId="{1D7008EE-5E3D-4001-9FFF-4381BDE23F14}" destId="{783E6123-7FCE-4F65-8207-7A77AD2F3644}" srcOrd="0" destOrd="0" parTransId="{FA691B7A-80DD-4E70-8D57-1428E363990D}" sibTransId="{3C6C9A7E-1F32-421D-80B4-16C74D892CB8}"/>
    <dgm:cxn modelId="{2C8BBF2B-E054-474C-ADF0-70AC41C7EC32}" srcId="{1D7008EE-5E3D-4001-9FFF-4381BDE23F14}" destId="{1EE40BD1-CF41-4E48-9F17-93BF88EFE020}" srcOrd="4" destOrd="0" parTransId="{EC50148A-4811-464F-A582-51E4FCD7662C}" sibTransId="{ABEE77FD-3723-4876-8776-0C69C72D3A41}"/>
    <dgm:cxn modelId="{AD14D12D-C3E8-455C-A46A-4081E0CEA3C7}" srcId="{1D7008EE-5E3D-4001-9FFF-4381BDE23F14}" destId="{0C3F4F9E-DCB4-40B5-8ED5-D62BB29A6084}" srcOrd="5" destOrd="0" parTransId="{728B77DC-B055-4CE3-ABC2-F16167D40EE8}" sibTransId="{2A9704ED-F7B3-4006-AEB0-AA7BAAF9179E}"/>
    <dgm:cxn modelId="{CEB95A38-B85D-4919-848D-236A28E78F31}" srcId="{1D7008EE-5E3D-4001-9FFF-4381BDE23F14}" destId="{C4DBE753-990F-4FC5-BF4B-EA9462D0299F}" srcOrd="1" destOrd="0" parTransId="{1302C30C-B42F-427D-AAB6-68DFC407B463}" sibTransId="{7291F5C9-F1A3-44D0-AFDD-FB66D84EE7CB}"/>
    <dgm:cxn modelId="{ED7A8F60-FB34-4E66-BE92-7ED24D5E19BE}" srcId="{1D7008EE-5E3D-4001-9FFF-4381BDE23F14}" destId="{418FF90C-4F1D-4F7F-9186-3D64D71261E6}" srcOrd="2" destOrd="0" parTransId="{0E587405-20CE-487F-9AC3-F951D0FC614A}" sibTransId="{9CBD164B-3989-4237-824A-768A2039C12A}"/>
    <dgm:cxn modelId="{A5CD3748-7E3D-4809-8005-11B7514CC852}" type="presOf" srcId="{F3B81A46-5CDB-4983-8106-7A877DFCD93F}" destId="{A4432ED0-DD23-4215-8CF3-16292F091169}" srcOrd="0" destOrd="0" presId="urn:microsoft.com/office/officeart/2005/8/layout/default"/>
    <dgm:cxn modelId="{27C6516D-EEA8-407C-8A9E-C7C68C1052C5}" type="presOf" srcId="{9C0340F8-AAE9-4E83-9E0D-98B0B22D3E85}" destId="{03726B5B-6758-41DE-A3CA-ED449DB43B93}" srcOrd="0" destOrd="0" presId="urn:microsoft.com/office/officeart/2005/8/layout/default"/>
    <dgm:cxn modelId="{98B5F956-1F7C-45BE-9864-B0FBCC660431}" type="presOf" srcId="{0C3F4F9E-DCB4-40B5-8ED5-D62BB29A6084}" destId="{590D9EE0-8CC7-47CF-83A2-4EC0B693C375}" srcOrd="0" destOrd="0" presId="urn:microsoft.com/office/officeart/2005/8/layout/default"/>
    <dgm:cxn modelId="{DC50225A-F370-4516-B585-E2EF66F645F4}" srcId="{1D7008EE-5E3D-4001-9FFF-4381BDE23F14}" destId="{0FFCBD02-ECBB-4B03-9CDC-57E0DF81BB29}" srcOrd="3" destOrd="0" parTransId="{E3524C83-67B3-4793-8272-7762DB96744E}" sibTransId="{3249A2AB-13DB-458A-9E2C-32DF956C641D}"/>
    <dgm:cxn modelId="{3CA90A87-F261-4EF9-8DDB-EBE2E23D7916}" type="presOf" srcId="{783E6123-7FCE-4F65-8207-7A77AD2F3644}" destId="{70621180-14FD-4E21-A5C7-A5A42F58A434}" srcOrd="0" destOrd="0" presId="urn:microsoft.com/office/officeart/2005/8/layout/default"/>
    <dgm:cxn modelId="{B17E6989-CCCA-44A5-BBB7-5CFD24AB1077}" type="presOf" srcId="{1EE40BD1-CF41-4E48-9F17-93BF88EFE020}" destId="{3BEC768C-501C-45F6-BEE6-AC6CA6563DEB}" srcOrd="0" destOrd="0" presId="urn:microsoft.com/office/officeart/2005/8/layout/default"/>
    <dgm:cxn modelId="{91841D95-74A7-4E6D-B27A-E484A006E771}" type="presOf" srcId="{6E9D0CFC-5E98-449D-B6FE-61192DEFC508}" destId="{B78A0D0C-20DF-4DF0-934E-032A332D5C2B}" srcOrd="0" destOrd="0" presId="urn:microsoft.com/office/officeart/2005/8/layout/default"/>
    <dgm:cxn modelId="{0A7A3798-6B29-4AF4-86C0-F4FD08CC7981}" type="presOf" srcId="{C4DBE753-990F-4FC5-BF4B-EA9462D0299F}" destId="{DCFF42EF-9904-4C8A-80CA-688969094B1E}" srcOrd="0" destOrd="0" presId="urn:microsoft.com/office/officeart/2005/8/layout/default"/>
    <dgm:cxn modelId="{1A1E149C-BDAB-46ED-9C33-168FC094DFF3}" type="presOf" srcId="{0FFCBD02-ECBB-4B03-9CDC-57E0DF81BB29}" destId="{5D93AFDE-A444-4FE0-ABE3-52A26F735846}" srcOrd="0" destOrd="0" presId="urn:microsoft.com/office/officeart/2005/8/layout/default"/>
    <dgm:cxn modelId="{BA6D44A0-6947-4C27-AF80-DFF38325F32E}" type="presOf" srcId="{1D7008EE-5E3D-4001-9FFF-4381BDE23F14}" destId="{8CF44FAE-65B6-43BB-90CE-0485C054BDB5}" srcOrd="0" destOrd="0" presId="urn:microsoft.com/office/officeart/2005/8/layout/default"/>
    <dgm:cxn modelId="{FFAD88C3-CAEB-4706-B019-6598503BDF9C}" srcId="{1D7008EE-5E3D-4001-9FFF-4381BDE23F14}" destId="{F3B81A46-5CDB-4983-8106-7A877DFCD93F}" srcOrd="6" destOrd="0" parTransId="{0FCA3745-6F1E-4D2A-9C2C-12F9B68F39EF}" sibTransId="{F6FF422F-D99C-4DF5-9FD8-8EDAFCEC5B1E}"/>
    <dgm:cxn modelId="{2C2820D2-CF29-45AC-B8CB-CD3E83836BEF}" srcId="{1D7008EE-5E3D-4001-9FFF-4381BDE23F14}" destId="{9C0340F8-AAE9-4E83-9E0D-98B0B22D3E85}" srcOrd="8" destOrd="0" parTransId="{E4833929-B741-4183-B06D-A2FDF3C38F57}" sibTransId="{C2B56DAE-7F73-41A5-983F-C8144A5D8738}"/>
    <dgm:cxn modelId="{B2C8DDF2-6D5E-4344-83EA-77A141E8C48B}" type="presOf" srcId="{418FF90C-4F1D-4F7F-9186-3D64D71261E6}" destId="{47F0934D-AF70-497C-A516-49029FF908C7}" srcOrd="0" destOrd="0" presId="urn:microsoft.com/office/officeart/2005/8/layout/default"/>
    <dgm:cxn modelId="{8E3CF014-0C42-46F9-B41F-1F35CE657255}" type="presParOf" srcId="{8CF44FAE-65B6-43BB-90CE-0485C054BDB5}" destId="{70621180-14FD-4E21-A5C7-A5A42F58A434}" srcOrd="0" destOrd="0" presId="urn:microsoft.com/office/officeart/2005/8/layout/default"/>
    <dgm:cxn modelId="{A9E7ED41-30CA-4ADC-AF59-A789F517DEA7}" type="presParOf" srcId="{8CF44FAE-65B6-43BB-90CE-0485C054BDB5}" destId="{54A12C02-269B-46C3-9EE6-1B94B41922C0}" srcOrd="1" destOrd="0" presId="urn:microsoft.com/office/officeart/2005/8/layout/default"/>
    <dgm:cxn modelId="{226E32C8-CB09-4558-9AEC-6FB554F5CFA1}" type="presParOf" srcId="{8CF44FAE-65B6-43BB-90CE-0485C054BDB5}" destId="{DCFF42EF-9904-4C8A-80CA-688969094B1E}" srcOrd="2" destOrd="0" presId="urn:microsoft.com/office/officeart/2005/8/layout/default"/>
    <dgm:cxn modelId="{1525F683-C816-4832-B21A-41D742AB0842}" type="presParOf" srcId="{8CF44FAE-65B6-43BB-90CE-0485C054BDB5}" destId="{5DCF3A4A-EFB5-4C52-8353-7B2CCF2B6353}" srcOrd="3" destOrd="0" presId="urn:microsoft.com/office/officeart/2005/8/layout/default"/>
    <dgm:cxn modelId="{5130BF83-6A49-4352-B496-33851C304E4D}" type="presParOf" srcId="{8CF44FAE-65B6-43BB-90CE-0485C054BDB5}" destId="{47F0934D-AF70-497C-A516-49029FF908C7}" srcOrd="4" destOrd="0" presId="urn:microsoft.com/office/officeart/2005/8/layout/default"/>
    <dgm:cxn modelId="{E76DF091-48EC-472B-A35C-E2665D7A518B}" type="presParOf" srcId="{8CF44FAE-65B6-43BB-90CE-0485C054BDB5}" destId="{DA401962-2DD5-4137-8338-1E2B613FFDA7}" srcOrd="5" destOrd="0" presId="urn:microsoft.com/office/officeart/2005/8/layout/default"/>
    <dgm:cxn modelId="{56F9947F-8B42-48AA-B567-C1563F9FB694}" type="presParOf" srcId="{8CF44FAE-65B6-43BB-90CE-0485C054BDB5}" destId="{5D93AFDE-A444-4FE0-ABE3-52A26F735846}" srcOrd="6" destOrd="0" presId="urn:microsoft.com/office/officeart/2005/8/layout/default"/>
    <dgm:cxn modelId="{9B620642-57FB-44BB-B6C5-5135EC08D8CE}" type="presParOf" srcId="{8CF44FAE-65B6-43BB-90CE-0485C054BDB5}" destId="{88E8BAFB-5178-41AA-B6DC-A4EBDE3776F4}" srcOrd="7" destOrd="0" presId="urn:microsoft.com/office/officeart/2005/8/layout/default"/>
    <dgm:cxn modelId="{3C0679E5-0358-4267-8DC8-C24444F219DC}" type="presParOf" srcId="{8CF44FAE-65B6-43BB-90CE-0485C054BDB5}" destId="{3BEC768C-501C-45F6-BEE6-AC6CA6563DEB}" srcOrd="8" destOrd="0" presId="urn:microsoft.com/office/officeart/2005/8/layout/default"/>
    <dgm:cxn modelId="{FCE3C53C-63AC-4791-829F-90B5BE941082}" type="presParOf" srcId="{8CF44FAE-65B6-43BB-90CE-0485C054BDB5}" destId="{41E0784C-236B-4C2D-A7F4-2E9F300AFA57}" srcOrd="9" destOrd="0" presId="urn:microsoft.com/office/officeart/2005/8/layout/default"/>
    <dgm:cxn modelId="{00BA02CE-03CD-4C93-8B23-811D62984DB6}" type="presParOf" srcId="{8CF44FAE-65B6-43BB-90CE-0485C054BDB5}" destId="{590D9EE0-8CC7-47CF-83A2-4EC0B693C375}" srcOrd="10" destOrd="0" presId="urn:microsoft.com/office/officeart/2005/8/layout/default"/>
    <dgm:cxn modelId="{2EF61FC1-165B-4725-AD70-30D877FB74B8}" type="presParOf" srcId="{8CF44FAE-65B6-43BB-90CE-0485C054BDB5}" destId="{760CE5F9-C2D4-44B0-B309-07ECC4149DA9}" srcOrd="11" destOrd="0" presId="urn:microsoft.com/office/officeart/2005/8/layout/default"/>
    <dgm:cxn modelId="{E300DB53-40CB-4EB6-A6CF-02190B093EE7}" type="presParOf" srcId="{8CF44FAE-65B6-43BB-90CE-0485C054BDB5}" destId="{A4432ED0-DD23-4215-8CF3-16292F091169}" srcOrd="12" destOrd="0" presId="urn:microsoft.com/office/officeart/2005/8/layout/default"/>
    <dgm:cxn modelId="{75B7DECD-FDF0-43D0-A8B1-8B8D223FC9DF}" type="presParOf" srcId="{8CF44FAE-65B6-43BB-90CE-0485C054BDB5}" destId="{2A975469-3C94-4095-9D3E-65FD06FE9DB6}" srcOrd="13" destOrd="0" presId="urn:microsoft.com/office/officeart/2005/8/layout/default"/>
    <dgm:cxn modelId="{373CB843-2415-4708-8B45-6BF8A9408DFA}" type="presParOf" srcId="{8CF44FAE-65B6-43BB-90CE-0485C054BDB5}" destId="{B78A0D0C-20DF-4DF0-934E-032A332D5C2B}" srcOrd="14" destOrd="0" presId="urn:microsoft.com/office/officeart/2005/8/layout/default"/>
    <dgm:cxn modelId="{DA9B4FB9-B3BC-410B-9E70-14E98466388E}" type="presParOf" srcId="{8CF44FAE-65B6-43BB-90CE-0485C054BDB5}" destId="{88D0F390-9340-4D26-900D-D3457D504D9F}" srcOrd="15" destOrd="0" presId="urn:microsoft.com/office/officeart/2005/8/layout/default"/>
    <dgm:cxn modelId="{AE629DCF-6908-4362-BEF1-DC8382F0803F}" type="presParOf" srcId="{8CF44FAE-65B6-43BB-90CE-0485C054BDB5}" destId="{03726B5B-6758-41DE-A3CA-ED449DB43B9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5822D-4542-4280-87DA-74D181853CD1}">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4E51F-BFC2-48E1-853A-2B84B50AB742}">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Legal Framework -   The Education Act 2005 says that education of children should include supporting them to develop their spiritual moral, social and culture understanding. </a:t>
          </a:r>
          <a:endParaRPr lang="en-US" sz="2400" kern="1200"/>
        </a:p>
      </dsp:txBody>
      <dsp:txXfrm>
        <a:off x="696297" y="538547"/>
        <a:ext cx="4171627" cy="2590157"/>
      </dsp:txXfrm>
    </dsp:sp>
    <dsp:sp modelId="{46F9B46D-5148-43C7-8513-DB88F8C93B5A}">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C63DA-A463-4946-BE23-009B29E244B5}">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Both Ofsted and SIAMS will evaluate the impact of leaders work in ensuring that this is being delivered. </a:t>
          </a:r>
          <a:endParaRPr lang="en-US" sz="24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21180-14FD-4E21-A5C7-A5A42F58A434}">
      <dsp:nvSpPr>
        <dsp:cNvPr id="0" name=""/>
        <dsp:cNvSpPr/>
      </dsp:nvSpPr>
      <dsp:spPr>
        <a:xfrm>
          <a:off x="0" y="721618"/>
          <a:ext cx="2171700" cy="130302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Support their mental health and wellbeing, enabling a sense of calm and peace</a:t>
          </a:r>
          <a:r>
            <a:rPr lang="en-GB" sz="1400" b="1" kern="1200"/>
            <a:t>.</a:t>
          </a:r>
          <a:endParaRPr lang="en-US" sz="1400" kern="1200"/>
        </a:p>
      </dsp:txBody>
      <dsp:txXfrm>
        <a:off x="0" y="721618"/>
        <a:ext cx="2171700" cy="1303020"/>
      </dsp:txXfrm>
    </dsp:sp>
    <dsp:sp modelId="{DCFF42EF-9904-4C8A-80CA-688969094B1E}">
      <dsp:nvSpPr>
        <dsp:cNvPr id="0" name=""/>
        <dsp:cNvSpPr/>
      </dsp:nvSpPr>
      <dsp:spPr>
        <a:xfrm>
          <a:off x="2388870" y="721618"/>
          <a:ext cx="2171700" cy="130302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appreciate the beautiful world, we live in and to be alive to experiences of awe and wonder. </a:t>
          </a:r>
          <a:endParaRPr lang="en-US" sz="1400" kern="1200"/>
        </a:p>
      </dsp:txBody>
      <dsp:txXfrm>
        <a:off x="2388870" y="721618"/>
        <a:ext cx="2171700" cy="1303020"/>
      </dsp:txXfrm>
    </dsp:sp>
    <dsp:sp modelId="{47F0934D-AF70-497C-A516-49029FF908C7}">
      <dsp:nvSpPr>
        <dsp:cNvPr id="0" name=""/>
        <dsp:cNvSpPr/>
      </dsp:nvSpPr>
      <dsp:spPr>
        <a:xfrm>
          <a:off x="4777739" y="721618"/>
          <a:ext cx="2171700" cy="130302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develop that toddler-like curiosity and questioning (why, what, where, how etc) </a:t>
          </a:r>
          <a:endParaRPr lang="en-US" sz="1400" kern="1200"/>
        </a:p>
      </dsp:txBody>
      <dsp:txXfrm>
        <a:off x="4777739" y="721618"/>
        <a:ext cx="2171700" cy="1303020"/>
      </dsp:txXfrm>
    </dsp:sp>
    <dsp:sp modelId="{5D93AFDE-A444-4FE0-ABE3-52A26F735846}">
      <dsp:nvSpPr>
        <dsp:cNvPr id="0" name=""/>
        <dsp:cNvSpPr/>
      </dsp:nvSpPr>
      <dsp:spPr>
        <a:xfrm>
          <a:off x="0" y="2241809"/>
          <a:ext cx="2171700" cy="130302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stop, reflect and be grateful. To heighten our senses and pay attention to detail. </a:t>
          </a:r>
          <a:endParaRPr lang="en-US" sz="1400" kern="1200"/>
        </a:p>
      </dsp:txBody>
      <dsp:txXfrm>
        <a:off x="0" y="2241809"/>
        <a:ext cx="2171700" cy="1303020"/>
      </dsp:txXfrm>
    </dsp:sp>
    <dsp:sp modelId="{3BEC768C-501C-45F6-BEE6-AC6CA6563DEB}">
      <dsp:nvSpPr>
        <dsp:cNvPr id="0" name=""/>
        <dsp:cNvSpPr/>
      </dsp:nvSpPr>
      <dsp:spPr>
        <a:xfrm>
          <a:off x="2388870" y="2241809"/>
          <a:ext cx="2171700" cy="130302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understand that when times are tough or when we make mistakes that we are forgiven and we can move forward positively to grow.</a:t>
          </a:r>
          <a:endParaRPr lang="en-US" sz="1400" kern="1200"/>
        </a:p>
      </dsp:txBody>
      <dsp:txXfrm>
        <a:off x="2388870" y="2241809"/>
        <a:ext cx="2171700" cy="1303020"/>
      </dsp:txXfrm>
    </dsp:sp>
    <dsp:sp modelId="{590D9EE0-8CC7-47CF-83A2-4EC0B693C375}">
      <dsp:nvSpPr>
        <dsp:cNvPr id="0" name=""/>
        <dsp:cNvSpPr/>
      </dsp:nvSpPr>
      <dsp:spPr>
        <a:xfrm>
          <a:off x="4777739" y="2241809"/>
          <a:ext cx="2171700" cy="130302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develop perseverance and self-efficacy building confidence and supporting our children to achieve goals. </a:t>
          </a:r>
          <a:endParaRPr lang="en-US" sz="1400" kern="1200"/>
        </a:p>
      </dsp:txBody>
      <dsp:txXfrm>
        <a:off x="4777739" y="2241809"/>
        <a:ext cx="2171700" cy="1303020"/>
      </dsp:txXfrm>
    </dsp:sp>
    <dsp:sp modelId="{A4432ED0-DD23-4215-8CF3-16292F091169}">
      <dsp:nvSpPr>
        <dsp:cNvPr id="0" name=""/>
        <dsp:cNvSpPr/>
      </dsp:nvSpPr>
      <dsp:spPr>
        <a:xfrm>
          <a:off x="0" y="3761998"/>
          <a:ext cx="2171700" cy="130302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marvel at the simple and beautiful. To enjoy sound, colour, structure and form.</a:t>
          </a:r>
          <a:endParaRPr lang="en-US" sz="1400" kern="1200"/>
        </a:p>
      </dsp:txBody>
      <dsp:txXfrm>
        <a:off x="0" y="3761998"/>
        <a:ext cx="2171700" cy="1303020"/>
      </dsp:txXfrm>
    </dsp:sp>
    <dsp:sp modelId="{B78A0D0C-20DF-4DF0-934E-032A332D5C2B}">
      <dsp:nvSpPr>
        <dsp:cNvPr id="0" name=""/>
        <dsp:cNvSpPr/>
      </dsp:nvSpPr>
      <dsp:spPr>
        <a:xfrm>
          <a:off x="2388870" y="3761998"/>
          <a:ext cx="2171700" cy="130302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To think about other people, places and see the wider picture.</a:t>
          </a:r>
          <a:endParaRPr lang="en-US" sz="1400" kern="1200"/>
        </a:p>
      </dsp:txBody>
      <dsp:txXfrm>
        <a:off x="2388870" y="3761998"/>
        <a:ext cx="2171700" cy="1303020"/>
      </dsp:txXfrm>
    </dsp:sp>
    <dsp:sp modelId="{03726B5B-6758-41DE-A3CA-ED449DB43B93}">
      <dsp:nvSpPr>
        <dsp:cNvPr id="0" name=""/>
        <dsp:cNvSpPr/>
      </dsp:nvSpPr>
      <dsp:spPr>
        <a:xfrm>
          <a:off x="4777739" y="3761998"/>
          <a:ext cx="2171700" cy="130302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To enable us to better value our place in this world.</a:t>
          </a:r>
          <a:endParaRPr lang="en-US" sz="1400" kern="1200"/>
        </a:p>
      </dsp:txBody>
      <dsp:txXfrm>
        <a:off x="4777739" y="3761998"/>
        <a:ext cx="2171700" cy="13030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F62DE-B492-4414-BD7A-A4C4CC0D9D30}" type="datetimeFigureOut">
              <a:rPr lang="en-GB" smtClean="0"/>
              <a:t>24/07/2025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0C7B-8E79-4CEE-8097-EE7BA5399806}" type="slidenum">
              <a:rPr lang="en-GB" smtClean="0"/>
              <a:t>‹#›</a:t>
            </a:fld>
            <a:endParaRPr lang="en-GB"/>
          </a:p>
        </p:txBody>
      </p:sp>
    </p:spTree>
    <p:extLst>
      <p:ext uri="{BB962C8B-B14F-4D97-AF65-F5344CB8AC3E}">
        <p14:creationId xmlns:p14="http://schemas.microsoft.com/office/powerpoint/2010/main" val="258001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2B0C7B-8E79-4CEE-8097-EE7BA5399806}" type="slidenum">
              <a:rPr lang="en-GB" smtClean="0"/>
              <a:t>9</a:t>
            </a:fld>
            <a:endParaRPr lang="en-GB"/>
          </a:p>
        </p:txBody>
      </p:sp>
    </p:spTree>
    <p:extLst>
      <p:ext uri="{BB962C8B-B14F-4D97-AF65-F5344CB8AC3E}">
        <p14:creationId xmlns:p14="http://schemas.microsoft.com/office/powerpoint/2010/main" val="85149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3AF7-CE8F-724F-83B8-014A276C80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9AE4FA-085B-898D-34B2-F58C5DD07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7AE050-2DBC-B3E4-FFAC-FC89D9E7E400}"/>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5" name="Footer Placeholder 4">
            <a:extLst>
              <a:ext uri="{FF2B5EF4-FFF2-40B4-BE49-F238E27FC236}">
                <a16:creationId xmlns:a16="http://schemas.microsoft.com/office/drawing/2014/main" id="{DDD3EBD7-4AAC-6D67-0728-F41AC0DA2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54C29-2231-BAE4-14FD-3F6CB6FF980F}"/>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403554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D5E7-D982-43E3-CCE8-F439E71E75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E1FF67-F136-26A9-AFBD-F644097141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D7E48B-DF1E-EF50-5788-96A6A2B7104A}"/>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5" name="Footer Placeholder 4">
            <a:extLst>
              <a:ext uri="{FF2B5EF4-FFF2-40B4-BE49-F238E27FC236}">
                <a16:creationId xmlns:a16="http://schemas.microsoft.com/office/drawing/2014/main" id="{032F7F8D-0F0A-B5F5-C55E-8BB0E30ED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19FF8-EB19-6F59-21B7-6F05F928F406}"/>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347443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3B2B9-765F-6FDD-A765-A516F8F911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ADF774-492B-75F3-75FC-45E8CF01B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9689CA-AA8D-158F-FF98-200AD773DB95}"/>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5" name="Footer Placeholder 4">
            <a:extLst>
              <a:ext uri="{FF2B5EF4-FFF2-40B4-BE49-F238E27FC236}">
                <a16:creationId xmlns:a16="http://schemas.microsoft.com/office/drawing/2014/main" id="{94A3C357-E1A6-C9D7-4D6F-F52163F831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12E34-B0EA-5BDE-D273-826644D2BE4A}"/>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57222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CA34-9B28-8C08-042A-97EEBCBB52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CAD3CE-61DF-87AA-EF7F-8EDE4FE23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5B3E1-0B04-61A8-4A8F-1DE1D5E6D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D344FD-C275-D907-2D15-CE461ACB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963DF3-3352-CBA4-74B9-4335A7AA9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1DCA68-C464-250C-D5B0-60E104408574}"/>
              </a:ext>
            </a:extLst>
          </p:cNvPr>
          <p:cNvSpPr>
            <a:spLocks noGrp="1"/>
          </p:cNvSpPr>
          <p:nvPr>
            <p:ph type="dt" sz="half" idx="10"/>
          </p:nvPr>
        </p:nvSpPr>
        <p:spPr/>
        <p:txBody>
          <a:bodyPr/>
          <a:lstStyle/>
          <a:p>
            <a:fld id="{3A092715-4CF1-461F-BBB4-DB5528E4078F}" type="datetimeFigureOut">
              <a:rPr lang="en-GB" smtClean="0"/>
              <a:t>24/07/2025</a:t>
            </a:fld>
            <a:endParaRPr lang="en-GB"/>
          </a:p>
        </p:txBody>
      </p:sp>
      <p:sp>
        <p:nvSpPr>
          <p:cNvPr id="8" name="Footer Placeholder 7">
            <a:extLst>
              <a:ext uri="{FF2B5EF4-FFF2-40B4-BE49-F238E27FC236}">
                <a16:creationId xmlns:a16="http://schemas.microsoft.com/office/drawing/2014/main" id="{DFD7D0E1-E8A5-0177-1922-EFE2967A21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83992A-7278-06F8-9E80-6CFE5135E252}"/>
              </a:ext>
            </a:extLst>
          </p:cNvPr>
          <p:cNvSpPr>
            <a:spLocks noGrp="1"/>
          </p:cNvSpPr>
          <p:nvPr>
            <p:ph type="sldNum" sz="quarter" idx="12"/>
          </p:nvPr>
        </p:nvSpPr>
        <p:spPr/>
        <p:txBody>
          <a:bodyPr/>
          <a:lstStyle/>
          <a:p>
            <a:fld id="{EDFA9CA2-7C6E-42C0-894A-299AED864B20}" type="slidenum">
              <a:rPr lang="en-GB" smtClean="0"/>
              <a:t>‹#›</a:t>
            </a:fld>
            <a:endParaRPr lang="en-GB"/>
          </a:p>
        </p:txBody>
      </p:sp>
    </p:spTree>
    <p:extLst>
      <p:ext uri="{BB962C8B-B14F-4D97-AF65-F5344CB8AC3E}">
        <p14:creationId xmlns:p14="http://schemas.microsoft.com/office/powerpoint/2010/main" val="334018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93EC8-F02E-AE12-44DE-5925C3B45D39}"/>
              </a:ext>
            </a:extLst>
          </p:cNvPr>
          <p:cNvSpPr>
            <a:spLocks noGrp="1"/>
          </p:cNvSpPr>
          <p:nvPr>
            <p:ph type="dt" sz="half" idx="10"/>
          </p:nvPr>
        </p:nvSpPr>
        <p:spPr/>
        <p:txBody>
          <a:bodyPr/>
          <a:lstStyle/>
          <a:p>
            <a:fld id="{3A092715-4CF1-461F-BBB4-DB5528E4078F}" type="datetimeFigureOut">
              <a:rPr lang="en-GB" smtClean="0"/>
              <a:t>24/07/2025</a:t>
            </a:fld>
            <a:endParaRPr lang="en-GB"/>
          </a:p>
        </p:txBody>
      </p:sp>
      <p:sp>
        <p:nvSpPr>
          <p:cNvPr id="3" name="Footer Placeholder 2">
            <a:extLst>
              <a:ext uri="{FF2B5EF4-FFF2-40B4-BE49-F238E27FC236}">
                <a16:creationId xmlns:a16="http://schemas.microsoft.com/office/drawing/2014/main" id="{1AC3D043-5CCB-CFE3-9582-30D47FC2C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0DFAD5-AE96-FD63-02AB-B7E32BBF1FB5}"/>
              </a:ext>
            </a:extLst>
          </p:cNvPr>
          <p:cNvSpPr>
            <a:spLocks noGrp="1"/>
          </p:cNvSpPr>
          <p:nvPr>
            <p:ph type="sldNum" sz="quarter" idx="12"/>
          </p:nvPr>
        </p:nvSpPr>
        <p:spPr/>
        <p:txBody>
          <a:bodyPr/>
          <a:lstStyle/>
          <a:p>
            <a:fld id="{EDFA9CA2-7C6E-42C0-894A-299AED864B20}" type="slidenum">
              <a:rPr lang="en-GB" smtClean="0"/>
              <a:t>‹#›</a:t>
            </a:fld>
            <a:endParaRPr lang="en-GB"/>
          </a:p>
        </p:txBody>
      </p:sp>
    </p:spTree>
    <p:extLst>
      <p:ext uri="{BB962C8B-B14F-4D97-AF65-F5344CB8AC3E}">
        <p14:creationId xmlns:p14="http://schemas.microsoft.com/office/powerpoint/2010/main" val="339097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C42A-E5FD-4C65-87AC-ADAF18196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CD1F1C-EB42-11C7-3E2B-F746CCE0D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4C95C-DB1C-74D3-3161-AF21364A05F4}"/>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5" name="Footer Placeholder 4">
            <a:extLst>
              <a:ext uri="{FF2B5EF4-FFF2-40B4-BE49-F238E27FC236}">
                <a16:creationId xmlns:a16="http://schemas.microsoft.com/office/drawing/2014/main" id="{17C6F74A-F0E2-3FB0-1B18-7BD4754F8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854121-B553-DA3B-82A7-D8972E4B70E4}"/>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223489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B5F9-9F4A-E35A-5F93-F0B7E27B2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91E816-F60A-3E74-FE7F-35A1D7D5CA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CF9767-8AC0-CB53-514C-3790B849610D}"/>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5" name="Footer Placeholder 4">
            <a:extLst>
              <a:ext uri="{FF2B5EF4-FFF2-40B4-BE49-F238E27FC236}">
                <a16:creationId xmlns:a16="http://schemas.microsoft.com/office/drawing/2014/main" id="{76BE6200-3196-10A0-5EF6-24507AF49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65AF7-6537-65C1-BBC8-42818F37398C}"/>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4535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0DB7-52EF-BEC2-62E6-24A7DDE681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AEF99-A239-90FE-5313-5FD582F0F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E2F6BD-6D0B-3FF4-E7E2-4CADB2CB5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635A76-0EE9-A48E-D002-0E2A432CD7CE}"/>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6" name="Footer Placeholder 5">
            <a:extLst>
              <a:ext uri="{FF2B5EF4-FFF2-40B4-BE49-F238E27FC236}">
                <a16:creationId xmlns:a16="http://schemas.microsoft.com/office/drawing/2014/main" id="{F7EA9104-520C-3E70-0604-69E7C23266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2F893-A994-1216-D58B-50384AF008FA}"/>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252015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983F-5723-A1E5-5315-2DC0905761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14888-44FA-A438-3617-D2862DAD2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5189C3-2334-CFB2-B86D-F0C65247B2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D82EE6-7942-A527-2D2F-BAA587749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DF686A-17A6-1FF0-4A79-F4550F0E5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067597-9A35-4AF5-B3CC-E137077692CD}"/>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8" name="Footer Placeholder 7">
            <a:extLst>
              <a:ext uri="{FF2B5EF4-FFF2-40B4-BE49-F238E27FC236}">
                <a16:creationId xmlns:a16="http://schemas.microsoft.com/office/drawing/2014/main" id="{1768DB83-4BC3-097D-78D0-2017E0804E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233FFC-0AC7-CAA5-3344-695B080F2DAB}"/>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405781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6A29-0594-2CE6-2FE4-1B88EA8B1B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084CA1-DC36-1B82-F483-F08763B494F1}"/>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4" name="Footer Placeholder 3">
            <a:extLst>
              <a:ext uri="{FF2B5EF4-FFF2-40B4-BE49-F238E27FC236}">
                <a16:creationId xmlns:a16="http://schemas.microsoft.com/office/drawing/2014/main" id="{987B9E13-9956-5D0B-607F-0CFF023F46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9E3804-CD94-6695-3696-A9FAB4CB791D}"/>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92956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20C23-5735-02A8-A8E2-CB0A67C38C5B}"/>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3" name="Footer Placeholder 2">
            <a:extLst>
              <a:ext uri="{FF2B5EF4-FFF2-40B4-BE49-F238E27FC236}">
                <a16:creationId xmlns:a16="http://schemas.microsoft.com/office/drawing/2014/main" id="{C6A82607-9E86-A9D0-A3FA-FD71409D10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B8C2BE-1063-DDC7-7BF7-892B4237323F}"/>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238799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5570-3BF2-314F-A275-E27A98710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BAB22A-A768-3C64-0BBF-096053F46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104307-6F08-B045-722D-163ABA898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DA0D9-0DC9-58F8-20D5-28B09637867A}"/>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6" name="Footer Placeholder 5">
            <a:extLst>
              <a:ext uri="{FF2B5EF4-FFF2-40B4-BE49-F238E27FC236}">
                <a16:creationId xmlns:a16="http://schemas.microsoft.com/office/drawing/2014/main" id="{C8710E3B-0F99-A71A-BB8C-B72027DCB7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A53F4C-ED36-80D5-1887-C308F1663351}"/>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21491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0AA0-0589-9E4F-3AD6-2084F723D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E96234-BB2C-00F5-FD6C-1A164E95F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DC4D62-69B5-D843-4A49-76E0A64E7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E94C6-4D3C-481F-05B1-7EF0CC9C6CE3}"/>
              </a:ext>
            </a:extLst>
          </p:cNvPr>
          <p:cNvSpPr>
            <a:spLocks noGrp="1"/>
          </p:cNvSpPr>
          <p:nvPr>
            <p:ph type="dt" sz="half" idx="10"/>
          </p:nvPr>
        </p:nvSpPr>
        <p:spPr/>
        <p:txBody>
          <a:bodyPr/>
          <a:lstStyle/>
          <a:p>
            <a:fld id="{00DE89DA-855D-46EB-B1A8-B369B8B5AFBD}" type="datetimeFigureOut">
              <a:rPr lang="en-GB" smtClean="0"/>
              <a:t>24/07/2025</a:t>
            </a:fld>
            <a:endParaRPr lang="en-GB"/>
          </a:p>
        </p:txBody>
      </p:sp>
      <p:sp>
        <p:nvSpPr>
          <p:cNvPr id="6" name="Footer Placeholder 5">
            <a:extLst>
              <a:ext uri="{FF2B5EF4-FFF2-40B4-BE49-F238E27FC236}">
                <a16:creationId xmlns:a16="http://schemas.microsoft.com/office/drawing/2014/main" id="{9AFFD815-5F7C-265E-5338-EAC640880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676C5-2483-01D1-CB7F-70CC8E91F3FB}"/>
              </a:ext>
            </a:extLst>
          </p:cNvPr>
          <p:cNvSpPr>
            <a:spLocks noGrp="1"/>
          </p:cNvSpPr>
          <p:nvPr>
            <p:ph type="sldNum" sz="quarter" idx="12"/>
          </p:nvPr>
        </p:nvSpPr>
        <p:spPr/>
        <p:txBody>
          <a:bodyPr/>
          <a:lstStyle/>
          <a:p>
            <a:fld id="{F85B997F-2B98-46D9-8F52-B246A9E43AAC}" type="slidenum">
              <a:rPr lang="en-GB" smtClean="0"/>
              <a:t>‹#›</a:t>
            </a:fld>
            <a:endParaRPr lang="en-GB"/>
          </a:p>
        </p:txBody>
      </p:sp>
    </p:spTree>
    <p:extLst>
      <p:ext uri="{BB962C8B-B14F-4D97-AF65-F5344CB8AC3E}">
        <p14:creationId xmlns:p14="http://schemas.microsoft.com/office/powerpoint/2010/main" val="171601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F9209-A786-4A84-4351-762BBF791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C2A4B9-79B2-F1AC-8295-4181F0B3F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C00DF-E833-73DB-353C-A5F34D15F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DE89DA-855D-46EB-B1A8-B369B8B5AFBD}" type="datetimeFigureOut">
              <a:rPr lang="en-GB" smtClean="0"/>
              <a:t>24/07/2025</a:t>
            </a:fld>
            <a:endParaRPr lang="en-GB"/>
          </a:p>
        </p:txBody>
      </p:sp>
      <p:sp>
        <p:nvSpPr>
          <p:cNvPr id="5" name="Footer Placeholder 4">
            <a:extLst>
              <a:ext uri="{FF2B5EF4-FFF2-40B4-BE49-F238E27FC236}">
                <a16:creationId xmlns:a16="http://schemas.microsoft.com/office/drawing/2014/main" id="{4F4F80C0-C079-A029-F768-3D95D6EA7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BF7A2C-84B6-F5C0-8210-015517ED5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5B997F-2B98-46D9-8F52-B246A9E43AAC}" type="slidenum">
              <a:rPr lang="en-GB" smtClean="0"/>
              <a:t>‹#›</a:t>
            </a:fld>
            <a:endParaRPr lang="en-GB"/>
          </a:p>
        </p:txBody>
      </p:sp>
    </p:spTree>
    <p:extLst>
      <p:ext uri="{BB962C8B-B14F-4D97-AF65-F5344CB8AC3E}">
        <p14:creationId xmlns:p14="http://schemas.microsoft.com/office/powerpoint/2010/main" val="58688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65CB2-3D78-3609-FE5A-5EFE48608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EBC55B-F126-CEC4-A517-BE643CC08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21542-5C6D-DA4C-9BE3-45BEA40AE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92715-4CF1-461F-BBB4-DB5528E4078F}" type="datetimeFigureOut">
              <a:rPr lang="en-GB" smtClean="0"/>
              <a:t>24/07/2025</a:t>
            </a:fld>
            <a:endParaRPr lang="en-GB"/>
          </a:p>
        </p:txBody>
      </p:sp>
      <p:sp>
        <p:nvSpPr>
          <p:cNvPr id="5" name="Footer Placeholder 4">
            <a:extLst>
              <a:ext uri="{FF2B5EF4-FFF2-40B4-BE49-F238E27FC236}">
                <a16:creationId xmlns:a16="http://schemas.microsoft.com/office/drawing/2014/main" id="{0A3875B4-01BE-C92C-F8FD-FDD2E6196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E661FA-7DCB-11C4-2BAA-AD3C11B44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A9CA2-7C6E-42C0-894A-299AED864B20}" type="slidenum">
              <a:rPr lang="en-GB" smtClean="0"/>
              <a:t>‹#›</a:t>
            </a:fld>
            <a:endParaRPr lang="en-GB"/>
          </a:p>
        </p:txBody>
      </p:sp>
    </p:spTree>
    <p:extLst>
      <p:ext uri="{BB962C8B-B14F-4D97-AF65-F5344CB8AC3E}">
        <p14:creationId xmlns:p14="http://schemas.microsoft.com/office/powerpoint/2010/main" val="2036968057"/>
      </p:ext>
    </p:extLst>
  </p:cSld>
  <p:clrMap bg1="lt1" tx1="dk1" bg2="lt2" tx2="dk2" accent1="accent1" accent2="accent2" accent3="accent3" accent4="accent4" accent5="accent5" accent6="accent6" hlink="hlink" folHlink="folHlink"/>
  <p:sldLayoutIdLst>
    <p:sldLayoutId id="2147483653"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llpaperflare.com/search?wallpaper=balance"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question-mark-question-help-2314107/"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woman-making-clay-pot-2166456/"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pin-board-pin-list-change-tiller-978197/"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ootsimple.com/2014/05/kintsugi-creating-art-out-of-los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llpaperflare.com/children-blue-sad-rain-cartoon-red-one-person-full-length-wallpaper-csnbo"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814924"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serenity-nature-flower-zen-calm-1851950/"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ris.peabody.vanderbilt.edu/module/acc/cresource/q1/p01/"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hegoodheart.blogspot.com/2012/03/prodigal-god.html"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ja/photo/1427473" TargetMode="External"/><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gandalfsgallery/27485858810/in/photostream/" TargetMode="Externa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onnectedcambridge.com/physical-activity-may-help-to-close-the-wealth-gap-in-school-attainment-by-improving-self-contro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hildandfamilyblog.com/uncategorised/teacher-student-interactions-education-quality/"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adamhinett/8267361454/"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svgsilh.com/image/2099038.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allpaperflare.com/search?wallpaper=seed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7E1CE9-082A-9E9B-8036-93ACA91928E6}"/>
              </a:ext>
            </a:extLst>
          </p:cNvPr>
          <p:cNvPicPr>
            <a:picLocks noChangeAspect="1"/>
          </p:cNvPicPr>
          <p:nvPr/>
        </p:nvPicPr>
        <p:blipFill>
          <a:blip r:embed="rId2">
            <a:alphaModFix amt="50000"/>
          </a:blip>
          <a:srcRect t="4934" b="10160"/>
          <a:stretch/>
        </p:blipFill>
        <p:spPr>
          <a:xfrm>
            <a:off x="20" y="1"/>
            <a:ext cx="12191980" cy="6857999"/>
          </a:xfrm>
          <a:prstGeom prst="rect">
            <a:avLst/>
          </a:prstGeom>
        </p:spPr>
      </p:pic>
      <p:sp>
        <p:nvSpPr>
          <p:cNvPr id="2" name="Title 1">
            <a:extLst>
              <a:ext uri="{FF2B5EF4-FFF2-40B4-BE49-F238E27FC236}">
                <a16:creationId xmlns:a16="http://schemas.microsoft.com/office/drawing/2014/main" id="{D7B66130-5BBC-3F94-F3C6-491F2DEA1164}"/>
              </a:ext>
            </a:extLst>
          </p:cNvPr>
          <p:cNvSpPr>
            <a:spLocks noGrp="1"/>
          </p:cNvSpPr>
          <p:nvPr>
            <p:ph type="ctrTitle"/>
          </p:nvPr>
        </p:nvSpPr>
        <p:spPr>
          <a:xfrm>
            <a:off x="1524000" y="1122362"/>
            <a:ext cx="9144000" cy="2900518"/>
          </a:xfrm>
        </p:spPr>
        <p:txBody>
          <a:bodyPr>
            <a:normAutofit/>
          </a:bodyPr>
          <a:lstStyle/>
          <a:p>
            <a:r>
              <a:rPr lang="en-GB">
                <a:solidFill>
                  <a:srgbClr val="FFFFFF"/>
                </a:solidFill>
              </a:rPr>
              <a:t>Embedding Spirituality across our schools. </a:t>
            </a:r>
          </a:p>
        </p:txBody>
      </p:sp>
      <p:sp>
        <p:nvSpPr>
          <p:cNvPr id="3" name="Subtitle 2">
            <a:extLst>
              <a:ext uri="{FF2B5EF4-FFF2-40B4-BE49-F238E27FC236}">
                <a16:creationId xmlns:a16="http://schemas.microsoft.com/office/drawing/2014/main" id="{6B0696F1-8E7C-90DB-C92A-77809FB8737F}"/>
              </a:ext>
            </a:extLst>
          </p:cNvPr>
          <p:cNvSpPr>
            <a:spLocks noGrp="1"/>
          </p:cNvSpPr>
          <p:nvPr>
            <p:ph type="subTitle" idx="1"/>
          </p:nvPr>
        </p:nvSpPr>
        <p:spPr>
          <a:xfrm>
            <a:off x="1524000" y="4159404"/>
            <a:ext cx="9144000" cy="1098395"/>
          </a:xfrm>
        </p:spPr>
        <p:txBody>
          <a:bodyPr>
            <a:normAutofit/>
          </a:bodyPr>
          <a:lstStyle/>
          <a:p>
            <a:r>
              <a:rPr lang="en-GB" dirty="0">
                <a:solidFill>
                  <a:srgbClr val="FFFFFF"/>
                </a:solidFill>
              </a:rPr>
              <a:t>Autumn 2025</a:t>
            </a:r>
          </a:p>
        </p:txBody>
      </p:sp>
    </p:spTree>
    <p:extLst>
      <p:ext uri="{BB962C8B-B14F-4D97-AF65-F5344CB8AC3E}">
        <p14:creationId xmlns:p14="http://schemas.microsoft.com/office/powerpoint/2010/main" val="33470117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A4F4A-1062-04DA-1A5A-9888B6B3A9C5}"/>
              </a:ext>
            </a:extLst>
          </p:cNvPr>
          <p:cNvSpPr>
            <a:spLocks noGrp="1"/>
          </p:cNvSpPr>
          <p:nvPr>
            <p:ph type="title"/>
          </p:nvPr>
        </p:nvSpPr>
        <p:spPr>
          <a:xfrm>
            <a:off x="572493" y="238539"/>
            <a:ext cx="11018520" cy="1434415"/>
          </a:xfrm>
        </p:spPr>
        <p:txBody>
          <a:bodyPr anchor="b">
            <a:normAutofit/>
          </a:bodyPr>
          <a:lstStyle/>
          <a:p>
            <a:r>
              <a:rPr lang="en-GB" sz="4600" dirty="0"/>
              <a:t>Getting the Culture right to enable all to flourish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DF5BF-ED86-64CB-5D0D-37FF861317A9}"/>
              </a:ext>
            </a:extLst>
          </p:cNvPr>
          <p:cNvSpPr>
            <a:spLocks noGrp="1"/>
          </p:cNvSpPr>
          <p:nvPr>
            <p:ph idx="1"/>
          </p:nvPr>
        </p:nvSpPr>
        <p:spPr>
          <a:xfrm>
            <a:off x="572493" y="2071316"/>
            <a:ext cx="6713552" cy="4119172"/>
          </a:xfrm>
        </p:spPr>
        <p:txBody>
          <a:bodyPr anchor="t">
            <a:normAutofit/>
          </a:bodyPr>
          <a:lstStyle/>
          <a:p>
            <a:pPr marL="0" indent="0">
              <a:buNone/>
            </a:pPr>
            <a:r>
              <a:rPr lang="en-GB" sz="2200" dirty="0">
                <a:effectLst/>
                <a:latin typeface="Aptos" panose="020B0004020202020204" pitchFamily="34" charset="0"/>
                <a:ea typeface="Calibri" panose="020F0502020204030204" pitchFamily="34" charset="0"/>
                <a:cs typeface="Times New Roman" panose="02020603050405020304" pitchFamily="18" charset="0"/>
              </a:rPr>
              <a:t>We create the right culture by ensuring that our Trust vision and values are lived out in all our interactions</a:t>
            </a:r>
          </a:p>
          <a:p>
            <a:pPr marL="0" indent="0">
              <a:buNone/>
            </a:pPr>
            <a:r>
              <a:rPr lang="en-GB" sz="2200" kern="100" dirty="0">
                <a:effectLst/>
                <a:latin typeface="Aptos" panose="020B0004020202020204" pitchFamily="34" charset="0"/>
                <a:ea typeface="Calibri" panose="020F0502020204030204" pitchFamily="34" charset="0"/>
                <a:cs typeface="Times New Roman" panose="02020603050405020304" pitchFamily="18" charset="0"/>
              </a:rPr>
              <a:t>Allowing space to think and reflect.  </a:t>
            </a:r>
          </a:p>
          <a:p>
            <a:pPr marL="0" indent="0">
              <a:buNone/>
            </a:pPr>
            <a:r>
              <a:rPr lang="en-GB" sz="2200" kern="100" dirty="0">
                <a:effectLst/>
                <a:latin typeface="Aptos" panose="020B0004020202020204" pitchFamily="34" charset="0"/>
                <a:ea typeface="Calibri" panose="020F0502020204030204" pitchFamily="34" charset="0"/>
                <a:cs typeface="Times New Roman" panose="02020603050405020304" pitchFamily="18" charset="0"/>
              </a:rPr>
              <a:t>Use of non-verbal ways to elicit and draw out response from children especially important for pupils who are non-verbal or who have SEND.</a:t>
            </a:r>
          </a:p>
          <a:p>
            <a:pPr marL="0" indent="0">
              <a:buNone/>
            </a:pPr>
            <a:r>
              <a:rPr lang="en-GB" sz="2200" kern="100" dirty="0">
                <a:effectLst/>
                <a:latin typeface="Aptos" panose="020B0004020202020204" pitchFamily="34" charset="0"/>
                <a:ea typeface="Calibri" panose="020F0502020204030204" pitchFamily="34" charset="0"/>
                <a:cs typeface="Times New Roman" panose="02020603050405020304" pitchFamily="18" charset="0"/>
              </a:rPr>
              <a:t>Create the space and climate to allow pupils to be mindful of how this makes others feel.</a:t>
            </a:r>
          </a:p>
          <a:p>
            <a:pPr marL="0" indent="0">
              <a:buNone/>
            </a:pPr>
            <a:r>
              <a:rPr lang="en-GB" sz="2200" kern="100" dirty="0">
                <a:latin typeface="Aptos" panose="020B0004020202020204" pitchFamily="34" charset="0"/>
                <a:ea typeface="Calibri" panose="020F0502020204030204" pitchFamily="34" charset="0"/>
                <a:cs typeface="Times New Roman" panose="02020603050405020304" pitchFamily="18" charset="0"/>
              </a:rPr>
              <a:t>Using the learning environment to support and enhance pupils' reflections</a:t>
            </a:r>
          </a:p>
          <a:p>
            <a:pPr marL="0" indent="0">
              <a:buNone/>
            </a:pPr>
            <a:r>
              <a:rPr lang="en-GB" sz="2200" kern="100" dirty="0">
                <a:effectLst/>
                <a:latin typeface="Aptos" panose="020B0004020202020204" pitchFamily="34" charset="0"/>
                <a:ea typeface="Calibri" panose="020F0502020204030204" pitchFamily="34" charset="0"/>
                <a:cs typeface="Times New Roman" panose="02020603050405020304" pitchFamily="18" charset="0"/>
              </a:rPr>
              <a:t>Encouraging stillness and contemplation</a:t>
            </a:r>
            <a:r>
              <a:rPr lang="en-GB" sz="2200" kern="100" dirty="0">
                <a:latin typeface="Aptos" panose="020B0004020202020204" pitchFamily="34" charset="0"/>
                <a:ea typeface="Calibri" panose="020F0502020204030204" pitchFamily="34" charset="0"/>
                <a:cs typeface="Times New Roman" panose="02020603050405020304" pitchFamily="18" charset="0"/>
              </a:rPr>
              <a:t>,</a:t>
            </a:r>
            <a:endParaRPr lang="en-GB" sz="2200" kern="100" dirty="0">
              <a:effectLst/>
              <a:latin typeface="Aptos" panose="020B0004020202020204" pitchFamily="34" charset="0"/>
              <a:ea typeface="Calibri" panose="020F0502020204030204" pitchFamily="34" charset="0"/>
              <a:cs typeface="Times New Roman" panose="02020603050405020304" pitchFamily="18" charset="0"/>
            </a:endParaRPr>
          </a:p>
          <a:p>
            <a:pPr>
              <a:buNone/>
            </a:pPr>
            <a:endParaRPr lang="en-GB" sz="2200" dirty="0">
              <a:effectLst/>
            </a:endParaRPr>
          </a:p>
          <a:p>
            <a:endParaRPr lang="en-GB" sz="2200" dirty="0"/>
          </a:p>
        </p:txBody>
      </p:sp>
      <p:pic>
        <p:nvPicPr>
          <p:cNvPr id="5" name="Picture 4" descr="A water pouring out of a bamboo fountain&#10;&#10;AI-generated content may be incorrect.">
            <a:extLst>
              <a:ext uri="{FF2B5EF4-FFF2-40B4-BE49-F238E27FC236}">
                <a16:creationId xmlns:a16="http://schemas.microsoft.com/office/drawing/2014/main" id="{27028D00-9D71-73BC-6114-44A460C2BD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387" r="12635" b="-3"/>
          <a:stretch/>
        </p:blipFill>
        <p:spPr>
          <a:xfrm>
            <a:off x="7675658" y="2093976"/>
            <a:ext cx="3941064" cy="4096512"/>
          </a:xfrm>
          <a:prstGeom prst="rect">
            <a:avLst/>
          </a:prstGeom>
        </p:spPr>
      </p:pic>
    </p:spTree>
    <p:extLst>
      <p:ext uri="{BB962C8B-B14F-4D97-AF65-F5344CB8AC3E}">
        <p14:creationId xmlns:p14="http://schemas.microsoft.com/office/powerpoint/2010/main" val="184921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F8CB2-AFD5-91AC-7340-2AF2D94878BA}"/>
              </a:ext>
            </a:extLst>
          </p:cNvPr>
          <p:cNvSpPr>
            <a:spLocks noGrp="1"/>
          </p:cNvSpPr>
          <p:nvPr>
            <p:ph type="title"/>
          </p:nvPr>
        </p:nvSpPr>
        <p:spPr>
          <a:xfrm>
            <a:off x="572493" y="238539"/>
            <a:ext cx="11018520" cy="1434415"/>
          </a:xfrm>
        </p:spPr>
        <p:txBody>
          <a:bodyPr anchor="b">
            <a:normAutofit fontScale="90000"/>
          </a:bodyPr>
          <a:lstStyle/>
          <a:p>
            <a:r>
              <a:rPr lang="en-GB" sz="5400" dirty="0"/>
              <a:t>Checking our culture, prompts for staff…</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BF8ACC-C99E-D414-1EBC-E4BB1B7BE19E}"/>
              </a:ext>
            </a:extLst>
          </p:cNvPr>
          <p:cNvSpPr>
            <a:spLocks noGrp="1"/>
          </p:cNvSpPr>
          <p:nvPr>
            <p:ph idx="1"/>
          </p:nvPr>
        </p:nvSpPr>
        <p:spPr>
          <a:xfrm>
            <a:off x="572493" y="2071316"/>
            <a:ext cx="6713552" cy="4119172"/>
          </a:xfrm>
        </p:spPr>
        <p:txBody>
          <a:bodyPr anchor="t">
            <a:normAutofit/>
          </a:bodyPr>
          <a:lstStyle/>
          <a:p>
            <a:pPr marL="0" indent="0">
              <a:buNone/>
            </a:pPr>
            <a:r>
              <a:rPr lang="en-GB" sz="1500" dirty="0"/>
              <a:t>Questions to ask …</a:t>
            </a:r>
          </a:p>
          <a:p>
            <a:pPr>
              <a:buFont typeface="Wingdings" panose="05000000000000000000" pitchFamily="2" charset="2"/>
              <a:buChar char="§"/>
            </a:pPr>
            <a:r>
              <a:rPr lang="en-GB" sz="1500" dirty="0"/>
              <a:t>Are our pupils encouraged to ask questions about the meaning and purpose of life. </a:t>
            </a:r>
          </a:p>
          <a:p>
            <a:pPr>
              <a:buFont typeface="Wingdings" panose="05000000000000000000" pitchFamily="2" charset="2"/>
              <a:buChar char="§"/>
            </a:pPr>
            <a:r>
              <a:rPr lang="en-GB" sz="1500" dirty="0"/>
              <a:t>In what sense is there an ethos in our school/class which values imagination, inspiration and contemplation?</a:t>
            </a:r>
          </a:p>
          <a:p>
            <a:pPr>
              <a:buFont typeface="Wingdings" panose="05000000000000000000" pitchFamily="2" charset="2"/>
              <a:buChar char="§"/>
            </a:pPr>
            <a:r>
              <a:rPr lang="en-GB" sz="1500" dirty="0"/>
              <a:t>In what way does prayer permeate the life of our school ? </a:t>
            </a:r>
          </a:p>
          <a:p>
            <a:pPr>
              <a:buFont typeface="Wingdings" panose="05000000000000000000" pitchFamily="2" charset="2"/>
              <a:buChar char="§"/>
            </a:pPr>
            <a:r>
              <a:rPr lang="en-GB" sz="1500" dirty="0"/>
              <a:t>Are we providing opportunities for pupils to develop empathy and understanding of others ? </a:t>
            </a:r>
          </a:p>
          <a:p>
            <a:pPr>
              <a:buFont typeface="Wingdings" panose="05000000000000000000" pitchFamily="2" charset="2"/>
              <a:buChar char="§"/>
            </a:pPr>
            <a:r>
              <a:rPr lang="en-GB" sz="1500" dirty="0"/>
              <a:t>Can we identify moments for spiritual development within our planning ? </a:t>
            </a:r>
          </a:p>
          <a:p>
            <a:pPr>
              <a:buFont typeface="Wingdings" panose="05000000000000000000" pitchFamily="2" charset="2"/>
              <a:buChar char="§"/>
            </a:pPr>
            <a:r>
              <a:rPr lang="en-GB" sz="1500" dirty="0"/>
              <a:t>How do we know that pupils are responding to the spiritual development that we provide them ? </a:t>
            </a:r>
          </a:p>
          <a:p>
            <a:pPr>
              <a:buFont typeface="Wingdings" panose="05000000000000000000" pitchFamily="2" charset="2"/>
              <a:buChar char="§"/>
            </a:pPr>
            <a:r>
              <a:rPr lang="en-GB" sz="1500" dirty="0"/>
              <a:t>How does the way our curriculum is organised, support /hinder spiritual development ? </a:t>
            </a:r>
          </a:p>
          <a:p>
            <a:pPr marL="0" indent="0">
              <a:buNone/>
            </a:pPr>
            <a:r>
              <a:rPr lang="en-GB" sz="1800" b="1" dirty="0"/>
              <a:t>What does this look like for you ? </a:t>
            </a:r>
          </a:p>
          <a:p>
            <a:endParaRPr lang="en-GB" sz="1500" dirty="0"/>
          </a:p>
        </p:txBody>
      </p:sp>
      <p:pic>
        <p:nvPicPr>
          <p:cNvPr id="5" name="Picture 4" descr="A cartoon figure holding red question marks">
            <a:extLst>
              <a:ext uri="{FF2B5EF4-FFF2-40B4-BE49-F238E27FC236}">
                <a16:creationId xmlns:a16="http://schemas.microsoft.com/office/drawing/2014/main" id="{1F40A0EC-B6A9-4DEA-6290-22BF6066F3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80" r="3012" b="-3"/>
          <a:stretch/>
        </p:blipFill>
        <p:spPr>
          <a:xfrm>
            <a:off x="7675658" y="2093976"/>
            <a:ext cx="3941064" cy="4096512"/>
          </a:xfrm>
          <a:prstGeom prst="rect">
            <a:avLst/>
          </a:prstGeom>
        </p:spPr>
      </p:pic>
    </p:spTree>
    <p:extLst>
      <p:ext uri="{BB962C8B-B14F-4D97-AF65-F5344CB8AC3E}">
        <p14:creationId xmlns:p14="http://schemas.microsoft.com/office/powerpoint/2010/main" val="34234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4BA76-816E-0119-761F-F18E7290C111}"/>
              </a:ext>
            </a:extLst>
          </p:cNvPr>
          <p:cNvSpPr>
            <a:spLocks noGrp="1"/>
          </p:cNvSpPr>
          <p:nvPr>
            <p:ph type="title"/>
          </p:nvPr>
        </p:nvSpPr>
        <p:spPr>
          <a:xfrm>
            <a:off x="572493" y="238539"/>
            <a:ext cx="11018520" cy="1434415"/>
          </a:xfrm>
        </p:spPr>
        <p:txBody>
          <a:bodyPr anchor="b">
            <a:normAutofit/>
          </a:bodyPr>
          <a:lstStyle/>
          <a:p>
            <a:r>
              <a:rPr lang="en-GB" sz="5400"/>
              <a:t>Language of Spirituality</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DF26B0-61B7-11EB-FF35-D1DE1A68ED1C}"/>
              </a:ext>
            </a:extLst>
          </p:cNvPr>
          <p:cNvSpPr>
            <a:spLocks noGrp="1"/>
          </p:cNvSpPr>
          <p:nvPr>
            <p:ph idx="1"/>
          </p:nvPr>
        </p:nvSpPr>
        <p:spPr>
          <a:xfrm>
            <a:off x="572493" y="2071316"/>
            <a:ext cx="6713552" cy="4119172"/>
          </a:xfrm>
        </p:spPr>
        <p:txBody>
          <a:bodyPr anchor="t">
            <a:normAutofit fontScale="92500" lnSpcReduction="10000"/>
          </a:bodyPr>
          <a:lstStyle/>
          <a:p>
            <a:r>
              <a:rPr lang="en-GB" sz="2000" dirty="0">
                <a:effectLst/>
                <a:latin typeface="Aptos" panose="020B0004020202020204" pitchFamily="34" charset="0"/>
                <a:ea typeface="Calibri" panose="020F0502020204030204" pitchFamily="34" charset="0"/>
                <a:cs typeface="Times New Roman" panose="02020603050405020304" pitchFamily="18" charset="0"/>
              </a:rPr>
              <a:t>To talk about spirituality is, essentially, to talk about something which is beyond words.</a:t>
            </a:r>
          </a:p>
          <a:p>
            <a:r>
              <a:rPr lang="en-GB" sz="2000" dirty="0">
                <a:effectLst/>
                <a:latin typeface="Aptos" panose="020B0004020202020204" pitchFamily="34" charset="0"/>
                <a:ea typeface="Calibri" panose="020F0502020204030204" pitchFamily="34" charset="0"/>
                <a:cs typeface="Times New Roman" panose="02020603050405020304" pitchFamily="18" charset="0"/>
              </a:rPr>
              <a:t> To make conversations about spirituality more accessible to every member of our school community, </a:t>
            </a:r>
            <a:r>
              <a:rPr lang="en-GB" sz="2000" dirty="0">
                <a:latin typeface="Aptos" panose="020B0004020202020204" pitchFamily="34" charset="0"/>
                <a:ea typeface="Calibri" panose="020F0502020204030204" pitchFamily="34" charset="0"/>
                <a:cs typeface="Times New Roman" panose="02020603050405020304" pitchFamily="18" charset="0"/>
              </a:rPr>
              <a:t>each school will have identified a language that supports pupils understanding of spirituality.  This might be for example  “</a:t>
            </a:r>
            <a:r>
              <a:rPr lang="en-GB" sz="2000" dirty="0" err="1">
                <a:latin typeface="Aptos" panose="020B0004020202020204" pitchFamily="34" charset="0"/>
                <a:ea typeface="Calibri" panose="020F0502020204030204" pitchFamily="34" charset="0"/>
                <a:cs typeface="Times New Roman" panose="02020603050405020304" pitchFamily="18" charset="0"/>
              </a:rPr>
              <a:t>Ow’s</a:t>
            </a:r>
            <a:r>
              <a:rPr lang="en-GB" sz="2000" dirty="0">
                <a:latin typeface="Aptos" panose="020B0004020202020204" pitchFamily="34" charset="0"/>
                <a:ea typeface="Calibri" panose="020F0502020204030204" pitchFamily="34" charset="0"/>
                <a:cs typeface="Times New Roman" panose="02020603050405020304" pitchFamily="18" charset="0"/>
              </a:rPr>
              <a:t> Wow’s and Now’s”  which are </a:t>
            </a:r>
            <a:r>
              <a:rPr lang="en-GB" sz="2000" dirty="0">
                <a:effectLst/>
                <a:latin typeface="Aptos" panose="020B0004020202020204" pitchFamily="34" charset="0"/>
                <a:ea typeface="Calibri" panose="020F0502020204030204" pitchFamily="34" charset="0"/>
                <a:cs typeface="Times New Roman" panose="02020603050405020304" pitchFamily="18" charset="0"/>
              </a:rPr>
              <a:t>ideas developed by the Education Department at the Diocese of Gloucester. </a:t>
            </a:r>
          </a:p>
          <a:p>
            <a:r>
              <a:rPr lang="en-GB" sz="2000" dirty="0">
                <a:effectLst/>
                <a:latin typeface="Aptos" panose="020B0004020202020204" pitchFamily="34" charset="0"/>
                <a:ea typeface="Calibri" panose="020F0502020204030204" pitchFamily="34" charset="0"/>
                <a:cs typeface="Times New Roman" panose="02020603050405020304" pitchFamily="18" charset="0"/>
              </a:rPr>
              <a:t>This language of spirituality begins from a Christian understanding that everyone is a valued creation, individually and uniquely made by God, like pots made by a potter (Isaiah 64:8). </a:t>
            </a:r>
          </a:p>
          <a:p>
            <a:r>
              <a:rPr lang="en-GB" sz="2000" dirty="0">
                <a:latin typeface="Aptos" panose="020B0004020202020204" pitchFamily="34" charset="0"/>
                <a:cs typeface="Times New Roman" panose="02020603050405020304" pitchFamily="18" charset="0"/>
              </a:rPr>
              <a:t>Using this language helps give our children a framework on which to support their spiritual understanding. </a:t>
            </a:r>
            <a:endParaRPr lang="en-GB" sz="2000" dirty="0"/>
          </a:p>
        </p:txBody>
      </p:sp>
      <p:pic>
        <p:nvPicPr>
          <p:cNvPr id="5" name="Picture 4" descr="A person working on a pottery wheel&#10;&#10;AI-generated content may be incorrect.">
            <a:extLst>
              <a:ext uri="{FF2B5EF4-FFF2-40B4-BE49-F238E27FC236}">
                <a16:creationId xmlns:a16="http://schemas.microsoft.com/office/drawing/2014/main" id="{0B8E8DF2-F811-9384-8BA9-4C73FCBAC2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049" r="8735" b="2"/>
          <a:stretch/>
        </p:blipFill>
        <p:spPr>
          <a:xfrm>
            <a:off x="7675658" y="2093976"/>
            <a:ext cx="3941064" cy="4096512"/>
          </a:xfrm>
          <a:prstGeom prst="rect">
            <a:avLst/>
          </a:prstGeom>
        </p:spPr>
      </p:pic>
    </p:spTree>
    <p:extLst>
      <p:ext uri="{BB962C8B-B14F-4D97-AF65-F5344CB8AC3E}">
        <p14:creationId xmlns:p14="http://schemas.microsoft.com/office/powerpoint/2010/main" val="5814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2891-F189-AACA-43B9-F39862B6C63D}"/>
              </a:ext>
            </a:extLst>
          </p:cNvPr>
          <p:cNvSpPr>
            <a:spLocks noGrp="1"/>
          </p:cNvSpPr>
          <p:nvPr>
            <p:ph type="title"/>
          </p:nvPr>
        </p:nvSpPr>
        <p:spPr/>
        <p:txBody>
          <a:bodyPr/>
          <a:lstStyle/>
          <a:p>
            <a:r>
              <a:rPr lang="en-GB" dirty="0"/>
              <a:t>Change the next slide if your language of spirituality is not </a:t>
            </a:r>
            <a:r>
              <a:rPr lang="en-GB" dirty="0" err="1"/>
              <a:t>Ow’s</a:t>
            </a:r>
            <a:r>
              <a:rPr lang="en-GB" dirty="0"/>
              <a:t> Wow’s and Now’s. </a:t>
            </a:r>
          </a:p>
        </p:txBody>
      </p:sp>
      <p:pic>
        <p:nvPicPr>
          <p:cNvPr id="5" name="Content Placeholder 4" descr="A cork board with white cards with black letters and colorful push pins&#10;&#10;AI-generated content may be incorrect.">
            <a:extLst>
              <a:ext uri="{FF2B5EF4-FFF2-40B4-BE49-F238E27FC236}">
                <a16:creationId xmlns:a16="http://schemas.microsoft.com/office/drawing/2014/main" id="{67077E7A-E145-DF26-407A-C21609D6C2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32496" y="1825625"/>
            <a:ext cx="6527007" cy="4351338"/>
          </a:xfrm>
        </p:spPr>
      </p:pic>
    </p:spTree>
    <p:extLst>
      <p:ext uri="{BB962C8B-B14F-4D97-AF65-F5344CB8AC3E}">
        <p14:creationId xmlns:p14="http://schemas.microsoft.com/office/powerpoint/2010/main" val="150363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1734C-079D-D222-D13F-AF409CE4A6EE}"/>
              </a:ext>
            </a:extLst>
          </p:cNvPr>
          <p:cNvSpPr>
            <a:spLocks noGrp="1"/>
          </p:cNvSpPr>
          <p:nvPr>
            <p:ph type="title"/>
          </p:nvPr>
        </p:nvSpPr>
        <p:spPr>
          <a:xfrm>
            <a:off x="5568534" y="603504"/>
            <a:ext cx="5916169" cy="1527048"/>
          </a:xfrm>
        </p:spPr>
        <p:txBody>
          <a:bodyPr anchor="b">
            <a:normAutofit/>
          </a:bodyPr>
          <a:lstStyle/>
          <a:p>
            <a:r>
              <a:rPr lang="en-GB" dirty="0" err="1"/>
              <a:t>Ow’s</a:t>
            </a:r>
            <a:r>
              <a:rPr lang="en-GB" dirty="0"/>
              <a:t>  Wow’s and Now’s </a:t>
            </a:r>
          </a:p>
        </p:txBody>
      </p:sp>
      <p:pic>
        <p:nvPicPr>
          <p:cNvPr id="5" name="Picture 4" descr="A bowl with gold crack on it&#10;&#10;AI-generated content may be incorrect.">
            <a:extLst>
              <a:ext uri="{FF2B5EF4-FFF2-40B4-BE49-F238E27FC236}">
                <a16:creationId xmlns:a16="http://schemas.microsoft.com/office/drawing/2014/main" id="{B3C3B588-8152-9BF0-C10B-7DC021C267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867" r="26519"/>
          <a:stretch>
            <a:fillRect/>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598262CD-CCE9-31CB-7FB4-8D31CC2E6D0D}"/>
              </a:ext>
            </a:extLst>
          </p:cNvPr>
          <p:cNvSpPr>
            <a:spLocks noGrp="1"/>
          </p:cNvSpPr>
          <p:nvPr>
            <p:ph idx="1"/>
          </p:nvPr>
        </p:nvSpPr>
        <p:spPr>
          <a:xfrm>
            <a:off x="5568533" y="2214282"/>
            <a:ext cx="5916169" cy="4095078"/>
          </a:xfrm>
        </p:spPr>
        <p:txBody>
          <a:bodyPr>
            <a:normAutofit/>
          </a:bodyPr>
          <a:lstStyle/>
          <a:p>
            <a:pPr>
              <a:spcAft>
                <a:spcPts val="800"/>
              </a:spcAft>
              <a:buNone/>
            </a:pPr>
            <a:r>
              <a:rPr lang="en-GB" sz="1500" kern="100" dirty="0">
                <a:effectLst/>
                <a:latin typeface="Aptos" panose="020B0004020202020204" pitchFamily="34" charset="0"/>
                <a:ea typeface="Calibri" panose="020F0502020204030204" pitchFamily="34" charset="0"/>
                <a:cs typeface="Times New Roman" panose="02020603050405020304" pitchFamily="18" charset="0"/>
              </a:rPr>
              <a:t>In </a:t>
            </a:r>
            <a:r>
              <a:rPr lang="en-GB" sz="1500" kern="100" dirty="0">
                <a:latin typeface="Aptos" panose="020B0004020202020204" pitchFamily="34" charset="0"/>
                <a:ea typeface="Calibri" panose="020F0502020204030204" pitchFamily="34" charset="0"/>
                <a:cs typeface="Times New Roman" panose="02020603050405020304" pitchFamily="18" charset="0"/>
              </a:rPr>
              <a:t>life things happen that impact on the physical pot of life and create cracks that provide a glimpse of something beyond the tangible.  </a:t>
            </a:r>
          </a:p>
          <a:p>
            <a:pPr>
              <a:spcAft>
                <a:spcPts val="800"/>
              </a:spcAft>
              <a:buNone/>
            </a:pPr>
            <a:r>
              <a:rPr lang="en-GB" sz="1500" kern="100" dirty="0">
                <a:effectLst/>
                <a:latin typeface="Aptos" panose="020B0004020202020204" pitchFamily="34" charset="0"/>
                <a:ea typeface="Calibri" panose="020F0502020204030204" pitchFamily="34" charset="0"/>
                <a:cs typeface="Times New Roman" panose="02020603050405020304" pitchFamily="18" charset="0"/>
              </a:rPr>
              <a:t>Cracks may be caused when something so good and breath taking happens that the pot </a:t>
            </a:r>
            <a:r>
              <a:rPr lang="en-GB" sz="1500" kern="100" dirty="0">
                <a:latin typeface="Aptos" panose="020B0004020202020204" pitchFamily="34" charset="0"/>
                <a:ea typeface="Calibri" panose="020F0502020204030204" pitchFamily="34" charset="0"/>
                <a:cs typeface="Times New Roman" panose="02020603050405020304" pitchFamily="18" charset="0"/>
              </a:rPr>
              <a:t>expands and cracks  -  this is the wows of life. </a:t>
            </a:r>
          </a:p>
          <a:p>
            <a:pPr>
              <a:spcAft>
                <a:spcPts val="800"/>
              </a:spcAft>
              <a:buNone/>
            </a:pPr>
            <a:r>
              <a:rPr lang="en-GB" sz="1500" kern="100" dirty="0">
                <a:effectLst/>
                <a:latin typeface="Aptos" panose="020B0004020202020204" pitchFamily="34" charset="0"/>
                <a:ea typeface="Calibri" panose="020F0502020204030204" pitchFamily="34" charset="0"/>
                <a:cs typeface="Times New Roman" panose="02020603050405020304" pitchFamily="18" charset="0"/>
              </a:rPr>
              <a:t>Cracks can also happen in the stillness and ordinariness of everyday – the </a:t>
            </a:r>
            <a:r>
              <a:rPr lang="en-GB" sz="1500" kern="100">
                <a:effectLst/>
                <a:latin typeface="Aptos" panose="020B0004020202020204" pitchFamily="34" charset="0"/>
                <a:ea typeface="Calibri" panose="020F0502020204030204" pitchFamily="34" charset="0"/>
                <a:cs typeface="Times New Roman" panose="02020603050405020304" pitchFamily="18" charset="0"/>
              </a:rPr>
              <a:t>nows</a:t>
            </a:r>
            <a:r>
              <a:rPr lang="en-GB" sz="1500" kern="100" dirty="0">
                <a:effectLst/>
                <a:latin typeface="Aptos" panose="020B0004020202020204" pitchFamily="34" charset="0"/>
                <a:ea typeface="Calibri" panose="020F0502020204030204" pitchFamily="34" charset="0"/>
                <a:cs typeface="Times New Roman" panose="02020603050405020304" pitchFamily="18" charset="0"/>
              </a:rPr>
              <a:t> of life, when a moment of stillness, a pause or prayer creates a crack in the normal, physical every day. </a:t>
            </a:r>
          </a:p>
          <a:p>
            <a:pPr marL="0" indent="0">
              <a:spcAft>
                <a:spcPts val="800"/>
              </a:spcAft>
              <a:buNone/>
            </a:pPr>
            <a:r>
              <a:rPr lang="en-GB" sz="1500" kern="100" dirty="0">
                <a:effectLst/>
                <a:latin typeface="Aptos" panose="020B0004020202020204" pitchFamily="34" charset="0"/>
                <a:ea typeface="Calibri" panose="020F0502020204030204" pitchFamily="34" charset="0"/>
                <a:cs typeface="Times New Roman" panose="02020603050405020304" pitchFamily="18" charset="0"/>
              </a:rPr>
              <a:t>In these special moments there is a spiritual opportunity. Kintsugi, the Japanese art of mending broken ceramics with golden joinery or glue, creates something that has been broken into something even more beautiful. Using this metaphor, the wows, </a:t>
            </a:r>
            <a:r>
              <a:rPr lang="en-GB" sz="1500" kern="100">
                <a:effectLst/>
                <a:latin typeface="Aptos" panose="020B0004020202020204" pitchFamily="34" charset="0"/>
                <a:ea typeface="Calibri" panose="020F0502020204030204" pitchFamily="34" charset="0"/>
                <a:cs typeface="Times New Roman" panose="02020603050405020304" pitchFamily="18" charset="0"/>
              </a:rPr>
              <a:t>ows</a:t>
            </a:r>
            <a:r>
              <a:rPr lang="en-GB" sz="1500" kern="100" dirty="0">
                <a:effectLst/>
                <a:latin typeface="Aptos" panose="020B0004020202020204" pitchFamily="34" charset="0"/>
                <a:ea typeface="Calibri" panose="020F0502020204030204" pitchFamily="34" charset="0"/>
                <a:cs typeface="Times New Roman" panose="02020603050405020304" pitchFamily="18" charset="0"/>
              </a:rPr>
              <a:t> and </a:t>
            </a:r>
            <a:r>
              <a:rPr lang="en-GB" sz="1500" kern="100">
                <a:effectLst/>
                <a:latin typeface="Aptos" panose="020B0004020202020204" pitchFamily="34" charset="0"/>
                <a:ea typeface="Calibri" panose="020F0502020204030204" pitchFamily="34" charset="0"/>
                <a:cs typeface="Times New Roman" panose="02020603050405020304" pitchFamily="18" charset="0"/>
              </a:rPr>
              <a:t>nows</a:t>
            </a:r>
            <a:r>
              <a:rPr lang="en-GB" sz="1500" kern="100" dirty="0">
                <a:effectLst/>
                <a:latin typeface="Aptos" panose="020B0004020202020204" pitchFamily="34" charset="0"/>
                <a:ea typeface="Calibri" panose="020F0502020204030204" pitchFamily="34" charset="0"/>
                <a:cs typeface="Times New Roman" panose="02020603050405020304" pitchFamily="18" charset="0"/>
              </a:rPr>
              <a:t> of life offer the possibility of cracks that are filled with gold and make the pot even more beautiful. The gold in the cracks reflect a little of the wonder of spirituality. </a:t>
            </a:r>
          </a:p>
          <a:p>
            <a:endParaRPr lang="en-GB" sz="1500" dirty="0"/>
          </a:p>
        </p:txBody>
      </p:sp>
    </p:spTree>
    <p:extLst>
      <p:ext uri="{BB962C8B-B14F-4D97-AF65-F5344CB8AC3E}">
        <p14:creationId xmlns:p14="http://schemas.microsoft.com/office/powerpoint/2010/main" val="291400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1B60B-FA0C-7478-5646-29749B70C9B7}"/>
              </a:ext>
            </a:extLst>
          </p:cNvPr>
          <p:cNvSpPr>
            <a:spLocks noGrp="1"/>
          </p:cNvSpPr>
          <p:nvPr>
            <p:ph type="title"/>
          </p:nvPr>
        </p:nvSpPr>
        <p:spPr>
          <a:xfrm>
            <a:off x="612648" y="603504"/>
            <a:ext cx="3553412" cy="1527048"/>
          </a:xfrm>
        </p:spPr>
        <p:txBody>
          <a:bodyPr anchor="b">
            <a:normAutofit/>
          </a:bodyPr>
          <a:lstStyle/>
          <a:p>
            <a:r>
              <a:rPr lang="en-GB" sz="3400" dirty="0"/>
              <a:t>How do we use </a:t>
            </a:r>
            <a:r>
              <a:rPr lang="en-GB" sz="3400" dirty="0" err="1"/>
              <a:t>Ow’s</a:t>
            </a:r>
            <a:r>
              <a:rPr lang="en-GB" sz="3400" dirty="0"/>
              <a:t> in our daily practice? </a:t>
            </a:r>
          </a:p>
        </p:txBody>
      </p:sp>
      <p:sp>
        <p:nvSpPr>
          <p:cNvPr id="3" name="Content Placeholder 2">
            <a:extLst>
              <a:ext uri="{FF2B5EF4-FFF2-40B4-BE49-F238E27FC236}">
                <a16:creationId xmlns:a16="http://schemas.microsoft.com/office/drawing/2014/main" id="{8CF862F7-DA3B-F76F-5AF9-A282F2BDBD8C}"/>
              </a:ext>
            </a:extLst>
          </p:cNvPr>
          <p:cNvSpPr>
            <a:spLocks noGrp="1"/>
          </p:cNvSpPr>
          <p:nvPr>
            <p:ph idx="1"/>
          </p:nvPr>
        </p:nvSpPr>
        <p:spPr>
          <a:xfrm>
            <a:off x="612648" y="2212848"/>
            <a:ext cx="3553412" cy="4122420"/>
          </a:xfrm>
        </p:spPr>
        <p:txBody>
          <a:bodyPr>
            <a:normAutofit/>
          </a:bodyPr>
          <a:lstStyle/>
          <a:p>
            <a:pPr marL="0" indent="0">
              <a:buNone/>
            </a:pPr>
            <a:r>
              <a:rPr lang="en-GB" sz="1800"/>
              <a:t>Ow moments might be... </a:t>
            </a:r>
          </a:p>
          <a:p>
            <a:pPr>
              <a:buFont typeface="Wingdings" panose="05000000000000000000" pitchFamily="2" charset="2"/>
              <a:buChar char="§"/>
            </a:pPr>
            <a:r>
              <a:rPr lang="en-GB" sz="1800"/>
              <a:t>Thinking about a time when we felt sad, </a:t>
            </a:r>
          </a:p>
          <a:p>
            <a:pPr>
              <a:buFont typeface="Wingdings" panose="05000000000000000000" pitchFamily="2" charset="2"/>
              <a:buChar char="§"/>
            </a:pPr>
            <a:r>
              <a:rPr lang="en-GB" sz="1800"/>
              <a:t>Responding to a  challenging world situation</a:t>
            </a:r>
          </a:p>
          <a:p>
            <a:pPr>
              <a:buFont typeface="Wingdings" panose="05000000000000000000" pitchFamily="2" charset="2"/>
              <a:buChar char="§"/>
            </a:pPr>
            <a:r>
              <a:rPr lang="en-GB" sz="1800"/>
              <a:t>Making a mistake in maths. </a:t>
            </a:r>
          </a:p>
        </p:txBody>
      </p:sp>
      <p:pic>
        <p:nvPicPr>
          <p:cNvPr id="5" name="Picture 4" descr="A person sitting on a dock with fire coming out of her head">
            <a:extLst>
              <a:ext uri="{FF2B5EF4-FFF2-40B4-BE49-F238E27FC236}">
                <a16:creationId xmlns:a16="http://schemas.microsoft.com/office/drawing/2014/main" id="{BBABE4FE-0652-7A16-931E-4EA57C9863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27" r="13562" b="-1"/>
          <a:stretch>
            <a:fillRect/>
          </a:stretch>
        </p:blipFill>
        <p:spPr>
          <a:xfrm>
            <a:off x="4752550" y="10"/>
            <a:ext cx="7439450" cy="6857990"/>
          </a:xfrm>
          <a:prstGeom prst="rect">
            <a:avLst/>
          </a:prstGeom>
        </p:spPr>
      </p:pic>
    </p:spTree>
    <p:extLst>
      <p:ext uri="{BB962C8B-B14F-4D97-AF65-F5344CB8AC3E}">
        <p14:creationId xmlns:p14="http://schemas.microsoft.com/office/powerpoint/2010/main" val="368718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88822-7B2A-854B-9F3A-38E940DF88BA}"/>
              </a:ext>
            </a:extLst>
          </p:cNvPr>
          <p:cNvSpPr>
            <a:spLocks noGrp="1"/>
          </p:cNvSpPr>
          <p:nvPr>
            <p:ph type="title"/>
          </p:nvPr>
        </p:nvSpPr>
        <p:spPr>
          <a:xfrm>
            <a:off x="612648" y="603504"/>
            <a:ext cx="4361686" cy="1527048"/>
          </a:xfrm>
        </p:spPr>
        <p:txBody>
          <a:bodyPr anchor="b">
            <a:normAutofit/>
          </a:bodyPr>
          <a:lstStyle/>
          <a:p>
            <a:r>
              <a:rPr lang="en-GB" sz="3400" dirty="0"/>
              <a:t>How do we use Wow’s in our daily practice? </a:t>
            </a:r>
          </a:p>
        </p:txBody>
      </p:sp>
      <p:sp>
        <p:nvSpPr>
          <p:cNvPr id="3" name="Content Placeholder 2">
            <a:extLst>
              <a:ext uri="{FF2B5EF4-FFF2-40B4-BE49-F238E27FC236}">
                <a16:creationId xmlns:a16="http://schemas.microsoft.com/office/drawing/2014/main" id="{508C3263-3485-9E12-70E5-1CFDDC9D0920}"/>
              </a:ext>
            </a:extLst>
          </p:cNvPr>
          <p:cNvSpPr>
            <a:spLocks noGrp="1"/>
          </p:cNvSpPr>
          <p:nvPr>
            <p:ph idx="1"/>
          </p:nvPr>
        </p:nvSpPr>
        <p:spPr>
          <a:xfrm>
            <a:off x="612647" y="2212848"/>
            <a:ext cx="4361687" cy="4096512"/>
          </a:xfrm>
        </p:spPr>
        <p:txBody>
          <a:bodyPr>
            <a:normAutofit/>
          </a:bodyPr>
          <a:lstStyle/>
          <a:p>
            <a:pPr marL="0" indent="0">
              <a:buNone/>
            </a:pPr>
            <a:r>
              <a:rPr lang="en-GB" sz="1800" dirty="0"/>
              <a:t>Wow moments might be…</a:t>
            </a:r>
          </a:p>
          <a:p>
            <a:pPr marL="0" indent="0">
              <a:buNone/>
            </a:pPr>
            <a:r>
              <a:rPr lang="en-GB" sz="1800" dirty="0"/>
              <a:t>Celebrating an achievement ? </a:t>
            </a:r>
          </a:p>
          <a:p>
            <a:pPr marL="0" indent="0">
              <a:buNone/>
            </a:pPr>
            <a:r>
              <a:rPr lang="en-GB" sz="1800" dirty="0"/>
              <a:t> Wonder at an outcome of an experiment ? </a:t>
            </a:r>
          </a:p>
          <a:p>
            <a:pPr marL="0" indent="0">
              <a:buNone/>
            </a:pPr>
            <a:r>
              <a:rPr lang="en-GB" sz="1800" dirty="0"/>
              <a:t>Just appreciate the beauty of where you are .</a:t>
            </a:r>
          </a:p>
        </p:txBody>
      </p:sp>
      <p:pic>
        <p:nvPicPr>
          <p:cNvPr id="5" name="Picture 4" descr="A mountain lake surrounded by trees&#10;&#10;AI-generated content may be incorrect.">
            <a:extLst>
              <a:ext uri="{FF2B5EF4-FFF2-40B4-BE49-F238E27FC236}">
                <a16:creationId xmlns:a16="http://schemas.microsoft.com/office/drawing/2014/main" id="{671E60CD-BE27-F1C1-E863-1803C418E5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147" r="22153"/>
          <a:stretch>
            <a:fillRect/>
          </a:stretch>
        </p:blipFill>
        <p:spPr>
          <a:xfrm>
            <a:off x="5818632" y="-1"/>
            <a:ext cx="6373368" cy="6858001"/>
          </a:xfrm>
          <a:prstGeom prst="rect">
            <a:avLst/>
          </a:prstGeom>
        </p:spPr>
      </p:pic>
    </p:spTree>
    <p:extLst>
      <p:ext uri="{BB962C8B-B14F-4D97-AF65-F5344CB8AC3E}">
        <p14:creationId xmlns:p14="http://schemas.microsoft.com/office/powerpoint/2010/main" val="31023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27BE6-567B-52BF-1153-56EE79BC0635}"/>
              </a:ext>
            </a:extLst>
          </p:cNvPr>
          <p:cNvSpPr>
            <a:spLocks noGrp="1"/>
          </p:cNvSpPr>
          <p:nvPr>
            <p:ph type="title"/>
          </p:nvPr>
        </p:nvSpPr>
        <p:spPr>
          <a:xfrm>
            <a:off x="612648" y="603504"/>
            <a:ext cx="4361686" cy="1527048"/>
          </a:xfrm>
        </p:spPr>
        <p:txBody>
          <a:bodyPr anchor="b">
            <a:normAutofit/>
          </a:bodyPr>
          <a:lstStyle/>
          <a:p>
            <a:r>
              <a:rPr lang="en-GB" sz="3700"/>
              <a:t>How do we use Now’s in our daily practice? </a:t>
            </a:r>
          </a:p>
        </p:txBody>
      </p:sp>
      <p:sp>
        <p:nvSpPr>
          <p:cNvPr id="3" name="Content Placeholder 2">
            <a:extLst>
              <a:ext uri="{FF2B5EF4-FFF2-40B4-BE49-F238E27FC236}">
                <a16:creationId xmlns:a16="http://schemas.microsoft.com/office/drawing/2014/main" id="{7F5376A5-2155-10E8-DBED-E96DFC7C450E}"/>
              </a:ext>
            </a:extLst>
          </p:cNvPr>
          <p:cNvSpPr>
            <a:spLocks noGrp="1"/>
          </p:cNvSpPr>
          <p:nvPr>
            <p:ph idx="1"/>
          </p:nvPr>
        </p:nvSpPr>
        <p:spPr>
          <a:xfrm>
            <a:off x="612647" y="2212848"/>
            <a:ext cx="4361687" cy="4096512"/>
          </a:xfrm>
        </p:spPr>
        <p:txBody>
          <a:bodyPr>
            <a:normAutofit/>
          </a:bodyPr>
          <a:lstStyle/>
          <a:p>
            <a:pPr marL="0" indent="0">
              <a:buNone/>
            </a:pPr>
            <a:r>
              <a:rPr lang="en-GB" sz="1800"/>
              <a:t>Now moments are the everyday ordinary times, being present in the moment and being open and receptive to life. </a:t>
            </a:r>
          </a:p>
          <a:p>
            <a:pPr marL="0" indent="0">
              <a:buNone/>
            </a:pPr>
            <a:r>
              <a:rPr lang="en-GB" sz="1800"/>
              <a:t>Valuing opportunities for stillness and reflection as part of collective worship or through a lesson. </a:t>
            </a:r>
          </a:p>
          <a:p>
            <a:pPr marL="0" indent="0">
              <a:buNone/>
            </a:pPr>
            <a:r>
              <a:rPr lang="en-GB" sz="1800"/>
              <a:t>Noticing how something makes you feel in a piece of art or music.</a:t>
            </a:r>
          </a:p>
          <a:p>
            <a:pPr marL="0" indent="0">
              <a:buNone/>
            </a:pPr>
            <a:r>
              <a:rPr lang="en-GB" sz="1800"/>
              <a:t>A moment for quiet reading</a:t>
            </a:r>
          </a:p>
        </p:txBody>
      </p:sp>
      <p:pic>
        <p:nvPicPr>
          <p:cNvPr id="5" name="Picture 4" descr="A purple flower on a black plate in water&#10;&#10;AI-generated content may be incorrect.">
            <a:extLst>
              <a:ext uri="{FF2B5EF4-FFF2-40B4-BE49-F238E27FC236}">
                <a16:creationId xmlns:a16="http://schemas.microsoft.com/office/drawing/2014/main" id="{B3A69FA9-5844-4FBA-D7D5-B197130C6A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023" r="20965"/>
          <a:stretch>
            <a:fillRect/>
          </a:stretch>
        </p:blipFill>
        <p:spPr>
          <a:xfrm>
            <a:off x="5818632" y="-1"/>
            <a:ext cx="6373368" cy="6858001"/>
          </a:xfrm>
          <a:prstGeom prst="rect">
            <a:avLst/>
          </a:prstGeom>
        </p:spPr>
      </p:pic>
    </p:spTree>
    <p:extLst>
      <p:ext uri="{BB962C8B-B14F-4D97-AF65-F5344CB8AC3E}">
        <p14:creationId xmlns:p14="http://schemas.microsoft.com/office/powerpoint/2010/main" val="56879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44D6C-C453-F983-2BEE-96E6D09613BD}"/>
              </a:ext>
            </a:extLst>
          </p:cNvPr>
          <p:cNvSpPr>
            <a:spLocks noGrp="1"/>
          </p:cNvSpPr>
          <p:nvPr>
            <p:ph type="title"/>
          </p:nvPr>
        </p:nvSpPr>
        <p:spPr>
          <a:xfrm>
            <a:off x="612648" y="600074"/>
            <a:ext cx="6035040" cy="1529932"/>
          </a:xfrm>
        </p:spPr>
        <p:txBody>
          <a:bodyPr anchor="b">
            <a:normAutofit/>
          </a:bodyPr>
          <a:lstStyle/>
          <a:p>
            <a:r>
              <a:rPr lang="en-GB" sz="4100"/>
              <a:t>Supporting pupils' development in Spirituality</a:t>
            </a:r>
          </a:p>
        </p:txBody>
      </p:sp>
      <p:sp>
        <p:nvSpPr>
          <p:cNvPr id="3" name="Content Placeholder 2">
            <a:extLst>
              <a:ext uri="{FF2B5EF4-FFF2-40B4-BE49-F238E27FC236}">
                <a16:creationId xmlns:a16="http://schemas.microsoft.com/office/drawing/2014/main" id="{3361B008-3382-96AD-1DBC-809FCAED1EF0}"/>
              </a:ext>
            </a:extLst>
          </p:cNvPr>
          <p:cNvSpPr>
            <a:spLocks noGrp="1"/>
          </p:cNvSpPr>
          <p:nvPr>
            <p:ph idx="1"/>
          </p:nvPr>
        </p:nvSpPr>
        <p:spPr>
          <a:xfrm>
            <a:off x="612647" y="2212848"/>
            <a:ext cx="6035041" cy="4096512"/>
          </a:xfrm>
        </p:spPr>
        <p:txBody>
          <a:bodyPr>
            <a:normAutofit fontScale="92500" lnSpcReduction="10000"/>
          </a:bodyPr>
          <a:lstStyle/>
          <a:p>
            <a:pPr marL="0" indent="0">
              <a:buNone/>
            </a:pPr>
            <a:r>
              <a:rPr lang="en-GB" sz="1800" kern="100" dirty="0">
                <a:effectLst/>
                <a:latin typeface="Aptos" panose="020B0004020202020204" pitchFamily="34" charset="0"/>
                <a:ea typeface="Calibri" panose="020F0502020204030204" pitchFamily="34" charset="0"/>
                <a:cs typeface="Times New Roman" panose="02020603050405020304" pitchFamily="18" charset="0"/>
              </a:rPr>
              <a:t>Opportunities for the spiritual growth of pupils is developed in every aspect of our school day. </a:t>
            </a:r>
            <a:endParaRPr lang="en-GB" sz="1800" dirty="0"/>
          </a:p>
          <a:p>
            <a:pPr marL="0" indent="0">
              <a:buNone/>
            </a:pPr>
            <a:r>
              <a:rPr lang="en-GB" sz="1800" dirty="0"/>
              <a:t>This might be on the playground when there is a falling out, or you notice something beautiful. It might be a quiet moment of reflection in the class or in collective worship, or it could be when a mistake has been made in a piece of learning.  Whatever it is, we need to recognise how to stop and help our children to grow from these opportunities. </a:t>
            </a:r>
          </a:p>
          <a:p>
            <a:pPr marL="0" indent="0">
              <a:buNone/>
            </a:pPr>
            <a:r>
              <a:rPr lang="en-GB" sz="1800" dirty="0"/>
              <a:t>To help you with this, we have created a document to support your understanding, which gives some stem sentences and questions you can use to deepen pupils spiritual flourishing, through understanding themselves and others and then asking questions about life beyond. </a:t>
            </a:r>
          </a:p>
          <a:p>
            <a:pPr marL="0" indent="0">
              <a:buNone/>
            </a:pPr>
            <a:r>
              <a:rPr lang="en-GB" sz="1800" dirty="0"/>
              <a:t>This is the DGAT and Spirituality Document . </a:t>
            </a:r>
            <a:r>
              <a:rPr lang="en-GB" sz="1800" kern="100" dirty="0">
                <a:latin typeface="Aptos" panose="020B0004020202020204" pitchFamily="34" charset="0"/>
                <a:ea typeface="Aptos" panose="020B0004020202020204" pitchFamily="34" charset="0"/>
                <a:cs typeface="Times New Roman" panose="02020603050405020304" pitchFamily="18" charset="0"/>
              </a:rPr>
              <a:t>This provides all DGAT staff with a core understanding of what Spirituality is and what it means to our Trust. It offers a range of  tools including stem sentences and tips to use and support staff . </a:t>
            </a:r>
          </a:p>
          <a:p>
            <a:pPr marL="0" indent="0">
              <a:buNone/>
            </a:pPr>
            <a:endParaRPr lang="en-GB" sz="1800" dirty="0"/>
          </a:p>
        </p:txBody>
      </p:sp>
      <p:pic>
        <p:nvPicPr>
          <p:cNvPr id="12" name="Picture 11">
            <a:extLst>
              <a:ext uri="{FF2B5EF4-FFF2-40B4-BE49-F238E27FC236}">
                <a16:creationId xmlns:a16="http://schemas.microsoft.com/office/drawing/2014/main" id="{4FC618AA-EB00-E72A-D72C-E4C924181732}"/>
              </a:ext>
            </a:extLst>
          </p:cNvPr>
          <p:cNvPicPr>
            <a:picLocks noChangeAspect="1"/>
          </p:cNvPicPr>
          <p:nvPr/>
        </p:nvPicPr>
        <p:blipFill>
          <a:blip r:embed="rId2"/>
          <a:srcRect l="34352" r="25898"/>
          <a:stretch>
            <a:fillRect/>
          </a:stretch>
        </p:blipFill>
        <p:spPr>
          <a:xfrm>
            <a:off x="7345680" y="10"/>
            <a:ext cx="4846320" cy="6857990"/>
          </a:xfrm>
          <a:prstGeom prst="rect">
            <a:avLst/>
          </a:prstGeom>
        </p:spPr>
      </p:pic>
    </p:spTree>
    <p:extLst>
      <p:ext uri="{BB962C8B-B14F-4D97-AF65-F5344CB8AC3E}">
        <p14:creationId xmlns:p14="http://schemas.microsoft.com/office/powerpoint/2010/main" val="196477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30AE7-0FEE-28C6-B359-C619569EAA0A}"/>
              </a:ext>
            </a:extLst>
          </p:cNvPr>
          <p:cNvSpPr>
            <a:spLocks noGrp="1"/>
          </p:cNvSpPr>
          <p:nvPr>
            <p:ph type="title"/>
          </p:nvPr>
        </p:nvSpPr>
        <p:spPr>
          <a:xfrm>
            <a:off x="572493" y="238539"/>
            <a:ext cx="11018520" cy="1434415"/>
          </a:xfrm>
        </p:spPr>
        <p:txBody>
          <a:bodyPr anchor="b">
            <a:normAutofit/>
          </a:bodyPr>
          <a:lstStyle/>
          <a:p>
            <a:r>
              <a:rPr lang="en-GB" sz="3000" kern="100">
                <a:latin typeface="Aptos" panose="020B0004020202020204" pitchFamily="34" charset="0"/>
                <a:ea typeface="Aptos" panose="020B0004020202020204" pitchFamily="34" charset="0"/>
                <a:cs typeface="Times New Roman" panose="02020603050405020304" pitchFamily="18" charset="0"/>
              </a:rPr>
              <a:t>Tips for using Stem Sentences to develop pupils' spirituality:</a:t>
            </a:r>
            <a:br>
              <a:rPr lang="en-GB" sz="3000" kern="100">
                <a:latin typeface="Aptos" panose="020B0004020202020204" pitchFamily="34" charset="0"/>
                <a:ea typeface="Aptos" panose="020B0004020202020204" pitchFamily="34" charset="0"/>
                <a:cs typeface="Times New Roman" panose="02020603050405020304" pitchFamily="18" charset="0"/>
              </a:rPr>
            </a:br>
            <a:endParaRPr lang="en-GB" sz="30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57ED23-CDC7-DB68-8C72-67CCD55FC9AE}"/>
              </a:ext>
            </a:extLst>
          </p:cNvPr>
          <p:cNvSpPr>
            <a:spLocks noGrp="1"/>
          </p:cNvSpPr>
          <p:nvPr>
            <p:ph idx="1"/>
          </p:nvPr>
        </p:nvSpPr>
        <p:spPr>
          <a:xfrm>
            <a:off x="572493" y="2071316"/>
            <a:ext cx="6713552" cy="4119172"/>
          </a:xfrm>
        </p:spPr>
        <p:txBody>
          <a:bodyPr anchor="t">
            <a:normAutofit/>
          </a:bodyPr>
          <a:lstStyle/>
          <a:p>
            <a:pPr lvl="0">
              <a:spcAft>
                <a:spcPts val="800"/>
              </a:spcAft>
              <a:buSzPts val="1000"/>
              <a:buFont typeface="Wingdings" panose="05000000000000000000" pitchFamily="2" charset="2"/>
              <a:buChar char="§"/>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Model the language:</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Read the sentences aloud and model how to use them in conversation. </a:t>
            </a:r>
          </a:p>
          <a:p>
            <a:pPr lvl="0">
              <a:spcAft>
                <a:spcPts val="800"/>
              </a:spcAft>
              <a:buSzPts val="1000"/>
              <a:buFont typeface="Wingdings" panose="05000000000000000000" pitchFamily="2" charset="2"/>
              <a:buChar char="§"/>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Provide a variety of options:</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Offer different stem sentences to cater to various interests and ages. </a:t>
            </a:r>
          </a:p>
          <a:p>
            <a:pPr lvl="0">
              <a:spcAft>
                <a:spcPts val="800"/>
              </a:spcAft>
              <a:buSzPts val="1000"/>
              <a:buFont typeface="Wingdings" panose="05000000000000000000" pitchFamily="2" charset="2"/>
              <a:buChar char="§"/>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Encourage sharing:</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Ask children to share their thoughts and feelings after using the stem sentences. </a:t>
            </a:r>
          </a:p>
          <a:p>
            <a:pPr lvl="0">
              <a:spcAft>
                <a:spcPts val="800"/>
              </a:spcAft>
              <a:buSzPts val="1000"/>
              <a:buFont typeface="Wingdings" panose="05000000000000000000" pitchFamily="2" charset="2"/>
              <a:buChar char="§"/>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Make it a regular activity:</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Integrate stem sentences into daily routines, such as during bedtime, walks in nature, or family discussions. </a:t>
            </a:r>
          </a:p>
          <a:p>
            <a:pPr lvl="0">
              <a:spcAft>
                <a:spcPts val="800"/>
              </a:spcAft>
              <a:buSzPts val="1000"/>
              <a:buFont typeface="Wingdings" panose="05000000000000000000" pitchFamily="2" charset="2"/>
              <a:buChar char="§"/>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Adapt to the child's needs:</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Adjust the language and complexity of the sentences based on the child's developmental stage. </a:t>
            </a:r>
          </a:p>
          <a:p>
            <a:endParaRPr lang="en-GB" sz="1700" dirty="0"/>
          </a:p>
        </p:txBody>
      </p:sp>
      <p:pic>
        <p:nvPicPr>
          <p:cNvPr id="5" name="Picture 4" descr="A group of children looking at a globe&#10;&#10;AI-generated content may be incorrect.">
            <a:extLst>
              <a:ext uri="{FF2B5EF4-FFF2-40B4-BE49-F238E27FC236}">
                <a16:creationId xmlns:a16="http://schemas.microsoft.com/office/drawing/2014/main" id="{5B51EF88-FEBB-70F0-6E20-63BF6709C6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41" r="25643" b="2"/>
          <a:stretch/>
        </p:blipFill>
        <p:spPr>
          <a:xfrm>
            <a:off x="7675658" y="2093976"/>
            <a:ext cx="3941064" cy="4096512"/>
          </a:xfrm>
          <a:prstGeom prst="rect">
            <a:avLst/>
          </a:prstGeom>
        </p:spPr>
      </p:pic>
    </p:spTree>
    <p:extLst>
      <p:ext uri="{BB962C8B-B14F-4D97-AF65-F5344CB8AC3E}">
        <p14:creationId xmlns:p14="http://schemas.microsoft.com/office/powerpoint/2010/main" val="330086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4BC57-EB00-505D-4C37-A2E022C1DE2B}"/>
              </a:ext>
            </a:extLst>
          </p:cNvPr>
          <p:cNvSpPr>
            <a:spLocks noGrp="1"/>
          </p:cNvSpPr>
          <p:nvPr>
            <p:ph type="title"/>
          </p:nvPr>
        </p:nvSpPr>
        <p:spPr>
          <a:xfrm>
            <a:off x="838200" y="365125"/>
            <a:ext cx="10515600" cy="1325563"/>
          </a:xfrm>
        </p:spPr>
        <p:txBody>
          <a:bodyPr>
            <a:normAutofit/>
          </a:bodyPr>
          <a:lstStyle/>
          <a:p>
            <a:r>
              <a:rPr lang="en-GB" sz="5400"/>
              <a:t>Aim for the session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CFB253-5A12-BF33-D830-F18AEBE96496}"/>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
            </a:pPr>
            <a:r>
              <a:rPr lang="en-GB" sz="2200" dirty="0"/>
              <a:t>To understand how the new policy is to be enacted across the Trust.</a:t>
            </a:r>
          </a:p>
          <a:p>
            <a:pPr>
              <a:buFont typeface="Wingdings" panose="05000000000000000000" pitchFamily="2" charset="2"/>
              <a:buChar char="§"/>
            </a:pPr>
            <a:r>
              <a:rPr lang="en-GB" sz="2200" dirty="0"/>
              <a:t>To have some reminders of key methods and questions to support you in developing pupils' spirituality  across the school day.</a:t>
            </a:r>
          </a:p>
          <a:p>
            <a:pPr>
              <a:buFont typeface="Wingdings" panose="05000000000000000000" pitchFamily="2" charset="2"/>
              <a:buChar char="§"/>
            </a:pPr>
            <a:r>
              <a:rPr lang="en-GB" sz="2200" dirty="0"/>
              <a:t>Be confident with the use of the new DGAT tools to support you with developing pupils spirituality across the Trust. </a:t>
            </a:r>
          </a:p>
          <a:p>
            <a:pPr>
              <a:buFont typeface="Wingdings" panose="05000000000000000000" pitchFamily="2" charset="2"/>
              <a:buChar char="§"/>
            </a:pPr>
            <a:endParaRPr lang="en-GB" sz="2200" dirty="0"/>
          </a:p>
        </p:txBody>
      </p:sp>
    </p:spTree>
    <p:extLst>
      <p:ext uri="{BB962C8B-B14F-4D97-AF65-F5344CB8AC3E}">
        <p14:creationId xmlns:p14="http://schemas.microsoft.com/office/powerpoint/2010/main" val="219090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ED893-6507-0DE7-1433-DD96BE73DE9B}"/>
              </a:ext>
            </a:extLst>
          </p:cNvPr>
          <p:cNvSpPr>
            <a:spLocks noGrp="1"/>
          </p:cNvSpPr>
          <p:nvPr>
            <p:ph type="title"/>
          </p:nvPr>
        </p:nvSpPr>
        <p:spPr>
          <a:xfrm>
            <a:off x="640080" y="325369"/>
            <a:ext cx="4368602" cy="1956841"/>
          </a:xfrm>
        </p:spPr>
        <p:txBody>
          <a:bodyPr anchor="b">
            <a:normAutofit/>
          </a:bodyPr>
          <a:lstStyle/>
          <a:p>
            <a:r>
              <a:rPr lang="en-GB" sz="4600" dirty="0"/>
              <a:t>Try it out…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E6E0FF-E9FC-2F23-8F66-8A399FB0FF81}"/>
              </a:ext>
            </a:extLst>
          </p:cNvPr>
          <p:cNvSpPr>
            <a:spLocks noGrp="1"/>
          </p:cNvSpPr>
          <p:nvPr>
            <p:ph idx="1"/>
          </p:nvPr>
        </p:nvSpPr>
        <p:spPr>
          <a:xfrm>
            <a:off x="640080" y="2872899"/>
            <a:ext cx="4243589" cy="3320668"/>
          </a:xfrm>
        </p:spPr>
        <p:txBody>
          <a:bodyPr>
            <a:normAutofit/>
          </a:bodyPr>
          <a:lstStyle/>
          <a:p>
            <a:pPr marL="0" indent="0">
              <a:buNone/>
            </a:pPr>
            <a:r>
              <a:rPr lang="en-GB" sz="2200" dirty="0"/>
              <a:t>This is Rembrandt’s Prodigal Son… </a:t>
            </a:r>
          </a:p>
          <a:p>
            <a:pPr marL="0" indent="0">
              <a:buNone/>
            </a:pPr>
            <a:r>
              <a:rPr lang="en-GB" sz="2200" dirty="0"/>
              <a:t>What do you notice ? </a:t>
            </a:r>
          </a:p>
          <a:p>
            <a:pPr marL="0" indent="0">
              <a:buNone/>
            </a:pPr>
            <a:r>
              <a:rPr lang="en-GB" sz="2200" dirty="0"/>
              <a:t>How does it make you feel?</a:t>
            </a:r>
          </a:p>
          <a:p>
            <a:pPr marL="0" indent="0">
              <a:buNone/>
            </a:pPr>
            <a:endParaRPr lang="en-GB" sz="2200" dirty="0"/>
          </a:p>
          <a:p>
            <a:pPr marL="0" indent="0">
              <a:buNone/>
            </a:pPr>
            <a:r>
              <a:rPr lang="en-GB" sz="2200" dirty="0"/>
              <a:t>3 mins individually . 2 mins feedback to a partner. </a:t>
            </a:r>
          </a:p>
          <a:p>
            <a:pPr marL="0" indent="0">
              <a:buNone/>
            </a:pPr>
            <a:r>
              <a:rPr lang="en-GB" sz="2200" dirty="0"/>
              <a:t> </a:t>
            </a:r>
          </a:p>
        </p:txBody>
      </p:sp>
      <p:pic>
        <p:nvPicPr>
          <p:cNvPr id="5" name="Picture 4" descr="A painting of a person holding a person's head&#10;&#10;AI-generated content may be incorrect.">
            <a:extLst>
              <a:ext uri="{FF2B5EF4-FFF2-40B4-BE49-F238E27FC236}">
                <a16:creationId xmlns:a16="http://schemas.microsoft.com/office/drawing/2014/main" id="{970376E8-E84D-CC8F-E71E-B03D6D62C0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549" b="1291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373CF479-9A3F-2C78-3D69-8ABCB4041916}"/>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thegoodheart.blogspot.com/2012/03/prodigal-god.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92497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AB69F-DE1A-ECEB-808E-C458F8646BEB}"/>
              </a:ext>
            </a:extLst>
          </p:cNvPr>
          <p:cNvSpPr>
            <a:spLocks noGrp="1"/>
          </p:cNvSpPr>
          <p:nvPr>
            <p:ph type="title"/>
          </p:nvPr>
        </p:nvSpPr>
        <p:spPr>
          <a:xfrm>
            <a:off x="572493" y="238539"/>
            <a:ext cx="11018520" cy="1048861"/>
          </a:xfrm>
        </p:spPr>
        <p:txBody>
          <a:bodyPr anchor="b">
            <a:normAutofit/>
          </a:bodyPr>
          <a:lstStyle/>
          <a:p>
            <a:r>
              <a:rPr lang="en-GB" sz="5000"/>
              <a:t>Practical strategies for Collective Worship</a:t>
            </a:r>
            <a:endParaRPr lang="en-GB" sz="50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81507A-F0C9-3020-2D10-D5156A3E9C57}"/>
              </a:ext>
            </a:extLst>
          </p:cNvPr>
          <p:cNvSpPr>
            <a:spLocks noGrp="1"/>
          </p:cNvSpPr>
          <p:nvPr>
            <p:ph idx="1"/>
          </p:nvPr>
        </p:nvSpPr>
        <p:spPr>
          <a:xfrm>
            <a:off x="572493" y="2071316"/>
            <a:ext cx="7431076" cy="4119172"/>
          </a:xfrm>
        </p:spPr>
        <p:txBody>
          <a:bodyPr anchor="t">
            <a:noAutofit/>
          </a:bodyPr>
          <a:lstStyle/>
          <a:p>
            <a:pPr marL="0" indent="0">
              <a:buNone/>
            </a:pPr>
            <a:r>
              <a:rPr lang="en-GB" sz="1400" kern="100" dirty="0">
                <a:effectLst/>
                <a:latin typeface="Aptos" panose="020B0004020202020204" pitchFamily="34" charset="0"/>
                <a:ea typeface="Calibri" panose="020F0502020204030204" pitchFamily="34" charset="0"/>
                <a:cs typeface="Times New Roman" panose="02020603050405020304" pitchFamily="18" charset="0"/>
              </a:rPr>
              <a:t>They are many ways that the daily act of collective worships allows pupils to deepen their spiritual understanding.   </a:t>
            </a:r>
          </a:p>
          <a:p>
            <a:pPr>
              <a:buFont typeface="Wingdings" panose="05000000000000000000" pitchFamily="2" charset="2"/>
              <a:buChar char="§"/>
            </a:pPr>
            <a:r>
              <a:rPr lang="en-GB" sz="1400" kern="100" dirty="0">
                <a:effectLst/>
                <a:latin typeface="Aptos" panose="020B0004020202020204" pitchFamily="34" charset="0"/>
                <a:ea typeface="Calibri" panose="020F0502020204030204" pitchFamily="34" charset="0"/>
                <a:cs typeface="Times New Roman" panose="02020603050405020304" pitchFamily="18" charset="0"/>
              </a:rPr>
              <a:t>provides the opportunity for pupils to become aware of the importance of reflection and how our positive and negative experiences can be formative. It also provides a real sense of being present (now moments) which are often linked to invitations to pray.</a:t>
            </a:r>
          </a:p>
          <a:p>
            <a:pPr>
              <a:spcAft>
                <a:spcPts val="800"/>
              </a:spcAft>
              <a:buFont typeface="Wingdings" panose="05000000000000000000" pitchFamily="2" charset="2"/>
              <a:buChar char="§"/>
            </a:pPr>
            <a:r>
              <a:rPr lang="en-GB" sz="1400" kern="100" dirty="0">
                <a:latin typeface="Aptos" panose="020B0004020202020204" pitchFamily="34" charset="0"/>
                <a:ea typeface="Calibri" panose="020F0502020204030204" pitchFamily="34" charset="0"/>
                <a:cs typeface="Times New Roman" panose="02020603050405020304" pitchFamily="18" charset="0"/>
              </a:rPr>
              <a:t>Reflection also allows pupils to consider big questions and their response to them. It supports their understanding in how they are called to act, and their responsibilities to others.  </a:t>
            </a:r>
          </a:p>
          <a:p>
            <a:pPr>
              <a:spcAft>
                <a:spcPts val="800"/>
              </a:spcAft>
              <a:buFont typeface="Wingdings" panose="05000000000000000000" pitchFamily="2" charset="2"/>
              <a:buChar char="§"/>
            </a:pPr>
            <a:r>
              <a:rPr lang="en-GB" sz="1400" kern="100" dirty="0">
                <a:effectLst/>
                <a:latin typeface="Aptos" panose="020B0004020202020204" pitchFamily="34" charset="0"/>
                <a:ea typeface="Calibri" panose="020F0502020204030204" pitchFamily="34" charset="0"/>
                <a:cs typeface="Times New Roman" panose="02020603050405020304" pitchFamily="18" charset="0"/>
              </a:rPr>
              <a:t>Opportunities to reflect on the wows of life such as beauty and joy of the world are given, as well as time to reflect and empathise with the ow moments of disappointment or pain. </a:t>
            </a:r>
          </a:p>
          <a:p>
            <a:pPr>
              <a:spcAft>
                <a:spcPts val="800"/>
              </a:spcAft>
              <a:buFont typeface="Wingdings" panose="05000000000000000000" pitchFamily="2" charset="2"/>
              <a:buChar char="§"/>
            </a:pPr>
            <a:r>
              <a:rPr lang="en-GB" sz="1400" kern="100" dirty="0">
                <a:effectLst/>
                <a:latin typeface="Aptos" panose="020B0004020202020204" pitchFamily="34" charset="0"/>
                <a:ea typeface="Calibri" panose="020F0502020204030204" pitchFamily="34" charset="0"/>
                <a:cs typeface="Times New Roman" panose="02020603050405020304" pitchFamily="18" charset="0"/>
              </a:rPr>
              <a:t>Celebrations allow pupils time to reflects on some of the wow moments in life. This might be through the seasonal  Christian festivals </a:t>
            </a:r>
            <a:r>
              <a:rPr lang="en-GB" sz="1400" kern="100" dirty="0">
                <a:latin typeface="Aptos" panose="020B0004020202020204" pitchFamily="34" charset="0"/>
                <a:ea typeface="Calibri" panose="020F0502020204030204" pitchFamily="34" charset="0"/>
                <a:cs typeface="Times New Roman" panose="02020603050405020304" pitchFamily="18" charset="0"/>
              </a:rPr>
              <a:t>and celebrations in the calendars of other faiths. It might also be </a:t>
            </a:r>
            <a:r>
              <a:rPr lang="en-GB" sz="1400" kern="100" dirty="0">
                <a:effectLst/>
                <a:latin typeface="Aptos" panose="020B0004020202020204" pitchFamily="34" charset="0"/>
                <a:ea typeface="Calibri" panose="020F0502020204030204" pitchFamily="34" charset="0"/>
                <a:cs typeface="Times New Roman" panose="02020603050405020304" pitchFamily="18" charset="0"/>
              </a:rPr>
              <a:t>the accomplishments of school members. In this way pupils are offered time to be able to contemplate and develop spiritually. </a:t>
            </a:r>
          </a:p>
          <a:p>
            <a:pPr marL="0" indent="0">
              <a:spcAft>
                <a:spcPts val="800"/>
              </a:spcAft>
              <a:buNone/>
            </a:pPr>
            <a:r>
              <a:rPr lang="en-GB" sz="1400" b="1" kern="100" dirty="0">
                <a:latin typeface="Aptos" panose="020B0004020202020204" pitchFamily="34" charset="0"/>
                <a:ea typeface="Calibri" panose="020F0502020204030204" pitchFamily="34" charset="0"/>
                <a:cs typeface="Times New Roman" panose="02020603050405020304" pitchFamily="18" charset="0"/>
              </a:rPr>
              <a:t>Question for staff</a:t>
            </a:r>
            <a:r>
              <a:rPr lang="en-GB" sz="1400" kern="100" dirty="0">
                <a:latin typeface="Aptos" panose="020B0004020202020204" pitchFamily="34" charset="0"/>
                <a:ea typeface="Calibri" panose="020F0502020204030204" pitchFamily="34" charset="0"/>
                <a:cs typeface="Times New Roman" panose="02020603050405020304" pitchFamily="18" charset="0"/>
              </a:rPr>
              <a:t>. How are you ensuring that your CW is allowing opportunities to deepen pupils spiritual understanding ? </a:t>
            </a:r>
            <a:endParaRPr lang="en-GB" sz="1400" kern="1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0DE8CA9-34FF-77A6-C1C6-5A60D1F65E2A}"/>
              </a:ext>
            </a:extLst>
          </p:cNvPr>
          <p:cNvPicPr>
            <a:picLocks noChangeAspect="1"/>
          </p:cNvPicPr>
          <p:nvPr/>
        </p:nvPicPr>
        <p:blipFill>
          <a:blip r:embed="rId2"/>
          <a:srcRect l="10217" r="37592"/>
          <a:stretch/>
        </p:blipFill>
        <p:spPr>
          <a:xfrm>
            <a:off x="8342616" y="2093976"/>
            <a:ext cx="3274106" cy="4096512"/>
          </a:xfrm>
          <a:prstGeom prst="rect">
            <a:avLst/>
          </a:prstGeom>
        </p:spPr>
      </p:pic>
    </p:spTree>
    <p:extLst>
      <p:ext uri="{BB962C8B-B14F-4D97-AF65-F5344CB8AC3E}">
        <p14:creationId xmlns:p14="http://schemas.microsoft.com/office/powerpoint/2010/main" val="3028147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70474-6466-803F-70C0-412E0A0EF301}"/>
              </a:ext>
            </a:extLst>
          </p:cNvPr>
          <p:cNvSpPr>
            <a:spLocks noGrp="1"/>
          </p:cNvSpPr>
          <p:nvPr>
            <p:ph type="title"/>
          </p:nvPr>
        </p:nvSpPr>
        <p:spPr>
          <a:xfrm>
            <a:off x="572493" y="238539"/>
            <a:ext cx="11018520" cy="1434415"/>
          </a:xfrm>
        </p:spPr>
        <p:txBody>
          <a:bodyPr anchor="b">
            <a:normAutofit/>
          </a:bodyPr>
          <a:lstStyle/>
          <a:p>
            <a:r>
              <a:rPr lang="en-GB" sz="5400"/>
              <a:t>Spirituality in Religious Education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BA8240-C1E3-4D12-A6C4-4CF0F1C926E8}"/>
              </a:ext>
            </a:extLst>
          </p:cNvPr>
          <p:cNvSpPr>
            <a:spLocks noGrp="1"/>
          </p:cNvSpPr>
          <p:nvPr>
            <p:ph idx="1"/>
          </p:nvPr>
        </p:nvSpPr>
        <p:spPr>
          <a:xfrm>
            <a:off x="572493" y="2071316"/>
            <a:ext cx="6713552" cy="4119172"/>
          </a:xfrm>
        </p:spPr>
        <p:txBody>
          <a:bodyPr anchor="t">
            <a:normAutofit lnSpcReduction="10000"/>
          </a:bodyPr>
          <a:lstStyle/>
          <a:p>
            <a:pPr marL="0" indent="0">
              <a:buNone/>
            </a:pPr>
            <a:r>
              <a:rPr lang="en-GB" sz="1900" dirty="0"/>
              <a:t>RE curriculum should enable pupils to have a rich and deep knowledge and understanding of Christian belief and practice and the ways in which it is unique and diverse.  It should also allow pupils to engage in meaningful and informed dialogue with those of all religions and world views.</a:t>
            </a:r>
          </a:p>
          <a:p>
            <a:pPr marL="0" indent="0">
              <a:buNone/>
            </a:pPr>
            <a:r>
              <a:rPr lang="en-GB" sz="1900" dirty="0"/>
              <a:t>Learning should provide for the needs of all pupils.</a:t>
            </a:r>
          </a:p>
          <a:p>
            <a:pPr marL="0" indent="0">
              <a:buNone/>
            </a:pPr>
            <a:r>
              <a:rPr lang="en-GB" sz="1900" dirty="0"/>
              <a:t>Pupils should have a safe space to explore and reflect on their own religious, spiritual and philosophical ways of seeing, living, thinking, believing and belonging.   </a:t>
            </a:r>
          </a:p>
          <a:p>
            <a:pPr marL="0" indent="0">
              <a:buNone/>
            </a:pPr>
            <a:r>
              <a:rPr lang="en-GB" sz="1900" dirty="0"/>
              <a:t>The curriculum gives a myriad of opportunities to reflect, discuss, debate respectfully and should be used as ways to promote pupils understanding of themselves, others and beyond.  </a:t>
            </a:r>
          </a:p>
          <a:p>
            <a:pPr marL="0" indent="0">
              <a:buNone/>
            </a:pPr>
            <a:r>
              <a:rPr lang="en-GB" sz="1900" b="1" dirty="0"/>
              <a:t>Question for staff - Are you confident that you are using this to deepen pupil’s spiritual awareness ? </a:t>
            </a:r>
          </a:p>
        </p:txBody>
      </p:sp>
      <p:pic>
        <p:nvPicPr>
          <p:cNvPr id="5" name="Picture 4">
            <a:extLst>
              <a:ext uri="{FF2B5EF4-FFF2-40B4-BE49-F238E27FC236}">
                <a16:creationId xmlns:a16="http://schemas.microsoft.com/office/drawing/2014/main" id="{04AB96A3-F4F5-BE91-5FF7-31634AF8C802}"/>
              </a:ext>
            </a:extLst>
          </p:cNvPr>
          <p:cNvPicPr>
            <a:picLocks noChangeAspect="1"/>
          </p:cNvPicPr>
          <p:nvPr/>
        </p:nvPicPr>
        <p:blipFill>
          <a:blip r:embed="rId2"/>
          <a:srcRect l="36116" r="23718"/>
          <a:stretch/>
        </p:blipFill>
        <p:spPr>
          <a:xfrm>
            <a:off x="7675658" y="2093976"/>
            <a:ext cx="3941064" cy="4096512"/>
          </a:xfrm>
          <a:prstGeom prst="rect">
            <a:avLst/>
          </a:prstGeom>
        </p:spPr>
      </p:pic>
    </p:spTree>
    <p:extLst>
      <p:ext uri="{BB962C8B-B14F-4D97-AF65-F5344CB8AC3E}">
        <p14:creationId xmlns:p14="http://schemas.microsoft.com/office/powerpoint/2010/main" val="17225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C6072-3529-90B5-C9C0-198BC2CDAFBC}"/>
              </a:ext>
            </a:extLst>
          </p:cNvPr>
          <p:cNvSpPr>
            <a:spLocks noGrp="1"/>
          </p:cNvSpPr>
          <p:nvPr>
            <p:ph type="title"/>
          </p:nvPr>
        </p:nvSpPr>
        <p:spPr>
          <a:xfrm>
            <a:off x="614677" y="603504"/>
            <a:ext cx="10872216" cy="1527048"/>
          </a:xfrm>
        </p:spPr>
        <p:txBody>
          <a:bodyPr anchor="b">
            <a:normAutofit/>
          </a:bodyPr>
          <a:lstStyle/>
          <a:p>
            <a:r>
              <a:rPr lang="en-GB"/>
              <a:t>Spirituality across the curriculum </a:t>
            </a:r>
            <a:endParaRPr lang="en-GB" dirty="0"/>
          </a:p>
        </p:txBody>
      </p:sp>
      <p:pic>
        <p:nvPicPr>
          <p:cNvPr id="5" name="Picture 4">
            <a:extLst>
              <a:ext uri="{FF2B5EF4-FFF2-40B4-BE49-F238E27FC236}">
                <a16:creationId xmlns:a16="http://schemas.microsoft.com/office/drawing/2014/main" id="{E16176A9-18EA-FDDD-FD04-256D6B7C11AE}"/>
              </a:ext>
            </a:extLst>
          </p:cNvPr>
          <p:cNvPicPr>
            <a:picLocks noChangeAspect="1"/>
          </p:cNvPicPr>
          <p:nvPr/>
        </p:nvPicPr>
        <p:blipFill>
          <a:blip r:embed="rId2"/>
          <a:stretch>
            <a:fillRect/>
          </a:stretch>
        </p:blipFill>
        <p:spPr>
          <a:xfrm>
            <a:off x="614678" y="2441274"/>
            <a:ext cx="4942318" cy="3817941"/>
          </a:xfrm>
          <a:prstGeom prst="rect">
            <a:avLst/>
          </a:prstGeom>
        </p:spPr>
      </p:pic>
      <p:sp>
        <p:nvSpPr>
          <p:cNvPr id="3" name="Content Placeholder 2">
            <a:extLst>
              <a:ext uri="{FF2B5EF4-FFF2-40B4-BE49-F238E27FC236}">
                <a16:creationId xmlns:a16="http://schemas.microsoft.com/office/drawing/2014/main" id="{11E73A91-6411-FD22-DA39-F30F7787A6A7}"/>
              </a:ext>
            </a:extLst>
          </p:cNvPr>
          <p:cNvSpPr>
            <a:spLocks noGrp="1"/>
          </p:cNvSpPr>
          <p:nvPr>
            <p:ph idx="1"/>
          </p:nvPr>
        </p:nvSpPr>
        <p:spPr>
          <a:xfrm>
            <a:off x="6096000" y="2441273"/>
            <a:ext cx="5385816" cy="3817942"/>
          </a:xfrm>
        </p:spPr>
        <p:txBody>
          <a:bodyPr anchor="t">
            <a:normAutofit/>
          </a:bodyPr>
          <a:lstStyle/>
          <a:p>
            <a:pPr marL="0" indent="0">
              <a:buNone/>
            </a:pPr>
            <a:r>
              <a:rPr lang="en-GB" sz="1800" dirty="0"/>
              <a:t>To support the DGAT Spirituality document, we have also produced a document that gives an overview of the curriculum and some potential opportunities that are within this. This document looks at spirituality through the three lenses of self, others and beyond. </a:t>
            </a:r>
          </a:p>
          <a:p>
            <a:pPr marL="0" indent="0">
              <a:buNone/>
            </a:pPr>
            <a:r>
              <a:rPr lang="en-GB" sz="1800" dirty="0"/>
              <a:t>The next few slides highlight some generic practical opportunities for the classroom and some individual subject areas.  But there are more…</a:t>
            </a:r>
          </a:p>
          <a:p>
            <a:pPr marL="0" indent="0">
              <a:buNone/>
            </a:pPr>
            <a:r>
              <a:rPr lang="en-GB" sz="1800" dirty="0"/>
              <a:t>Key is listening and giving space for children to respond… let them understand and support them through questioning in making sense of the world around them. </a:t>
            </a:r>
          </a:p>
        </p:txBody>
      </p:sp>
    </p:spTree>
    <p:extLst>
      <p:ext uri="{BB962C8B-B14F-4D97-AF65-F5344CB8AC3E}">
        <p14:creationId xmlns:p14="http://schemas.microsoft.com/office/powerpoint/2010/main" val="202392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677C4-46AF-1F44-77A5-3DA0C76BFF5E}"/>
              </a:ext>
            </a:extLst>
          </p:cNvPr>
          <p:cNvSpPr>
            <a:spLocks noGrp="1"/>
          </p:cNvSpPr>
          <p:nvPr>
            <p:ph type="title"/>
          </p:nvPr>
        </p:nvSpPr>
        <p:spPr>
          <a:xfrm>
            <a:off x="572493" y="238539"/>
            <a:ext cx="11018520" cy="1434415"/>
          </a:xfrm>
        </p:spPr>
        <p:txBody>
          <a:bodyPr anchor="b">
            <a:normAutofit/>
          </a:bodyPr>
          <a:lstStyle/>
          <a:p>
            <a:r>
              <a:rPr lang="en-GB" sz="5400"/>
              <a:t>Practical strategies in the classroom</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BF228D-BFD3-9F00-2F2E-32639D94E43F}"/>
              </a:ext>
            </a:extLst>
          </p:cNvPr>
          <p:cNvSpPr>
            <a:spLocks noGrp="1"/>
          </p:cNvSpPr>
          <p:nvPr>
            <p:ph idx="1"/>
          </p:nvPr>
        </p:nvSpPr>
        <p:spPr>
          <a:xfrm>
            <a:off x="572493" y="2071316"/>
            <a:ext cx="6713552" cy="4119172"/>
          </a:xfrm>
        </p:spPr>
        <p:txBody>
          <a:bodyPr anchor="t">
            <a:normAutofit fontScale="85000" lnSpcReduction="20000"/>
          </a:bodyPr>
          <a:lstStyle/>
          <a:p>
            <a:pPr>
              <a:spcAft>
                <a:spcPts val="800"/>
              </a:spcAft>
              <a:buFont typeface="Wingdings" panose="05000000000000000000" pitchFamily="2" charset="2"/>
              <a:buChar char="§"/>
            </a:pPr>
            <a:r>
              <a:rPr lang="en-GB" sz="2200" dirty="0"/>
              <a:t>Through the taught curriculum, maximising moments of beauty, mistakes and learning from “ow” of the moment</a:t>
            </a:r>
          </a:p>
          <a:p>
            <a:pPr>
              <a:spcAft>
                <a:spcPts val="800"/>
              </a:spcAft>
              <a:buFont typeface="Wingdings" panose="05000000000000000000" pitchFamily="2" charset="2"/>
              <a:buChar char="§"/>
            </a:pPr>
            <a:r>
              <a:rPr lang="en-GB" sz="2200" kern="100" dirty="0">
                <a:effectLst/>
                <a:latin typeface="Aptos" panose="020B0004020202020204" pitchFamily="34" charset="0"/>
                <a:ea typeface="Aptos" panose="020B0004020202020204" pitchFamily="34" charset="0"/>
                <a:cs typeface="Times New Roman" panose="02020603050405020304" pitchFamily="18" charset="0"/>
              </a:rPr>
              <a:t>Use of music and non-verbal </a:t>
            </a:r>
            <a:r>
              <a:rPr lang="en-GB" sz="2200" kern="100" dirty="0">
                <a:latin typeface="Aptos" panose="020B0004020202020204" pitchFamily="34" charset="0"/>
                <a:ea typeface="Aptos" panose="020B0004020202020204" pitchFamily="34" charset="0"/>
                <a:cs typeface="Times New Roman" panose="02020603050405020304" pitchFamily="18" charset="0"/>
              </a:rPr>
              <a:t>ways to elicit and draw out responses from children especially important for pupils who are non-verbal or who have SEND. </a:t>
            </a:r>
          </a:p>
          <a:p>
            <a:pPr>
              <a:buFont typeface="Wingdings" panose="05000000000000000000" pitchFamily="2" charset="2"/>
              <a:buChar char="§"/>
            </a:pPr>
            <a:r>
              <a:rPr lang="en-GB" sz="2200" kern="100" dirty="0">
                <a:latin typeface="Aptos" panose="020B0004020202020204" pitchFamily="34" charset="0"/>
                <a:ea typeface="Aptos" panose="020B0004020202020204" pitchFamily="34" charset="0"/>
                <a:cs typeface="Times New Roman" panose="02020603050405020304" pitchFamily="18" charset="0"/>
              </a:rPr>
              <a:t>Reflective spaces, giving opportunity for pupils to consider and respond, and even pray if moved to do so. </a:t>
            </a:r>
          </a:p>
          <a:p>
            <a:pPr>
              <a:buFont typeface="Wingdings" panose="05000000000000000000" pitchFamily="2" charset="2"/>
              <a:buChar char="§"/>
            </a:pPr>
            <a:r>
              <a:rPr lang="en-GB" sz="2200" kern="100" dirty="0">
                <a:latin typeface="Aptos" panose="020B0004020202020204" pitchFamily="34" charset="0"/>
                <a:ea typeface="Aptos" panose="020B0004020202020204" pitchFamily="34" charset="0"/>
                <a:cs typeface="Times New Roman" panose="02020603050405020304" pitchFamily="18" charset="0"/>
              </a:rPr>
              <a:t>Encouraging stillness and contemplation when listening or responding to a thought or provocation, encouraging to think about self, others and beyond. </a:t>
            </a:r>
          </a:p>
          <a:p>
            <a:pPr>
              <a:buFont typeface="Wingdings" panose="05000000000000000000" pitchFamily="2" charset="2"/>
              <a:buChar char="§"/>
            </a:pPr>
            <a:r>
              <a:rPr lang="en-GB" sz="2200" kern="100" dirty="0">
                <a:latin typeface="Aptos" panose="020B0004020202020204" pitchFamily="34" charset="0"/>
                <a:ea typeface="Aptos" panose="020B0004020202020204" pitchFamily="34" charset="0"/>
                <a:cs typeface="Times New Roman" panose="02020603050405020304" pitchFamily="18" charset="0"/>
              </a:rPr>
              <a:t>The next few slides look at the wider curriculum and give an understanding of how  self, others and beyond is developed.</a:t>
            </a:r>
          </a:p>
          <a:p>
            <a:pPr marL="0" indent="0">
              <a:buNone/>
            </a:pPr>
            <a:r>
              <a:rPr lang="en-GB" sz="2200" b="1" kern="100" dirty="0">
                <a:latin typeface="Aptos" panose="020B0004020202020204" pitchFamily="34" charset="0"/>
                <a:ea typeface="Aptos" panose="020B0004020202020204" pitchFamily="34" charset="0"/>
                <a:cs typeface="Times New Roman" panose="02020603050405020304" pitchFamily="18" charset="0"/>
              </a:rPr>
              <a:t>Question for Staff -  What do your reflective spaces look like ? How are they supporting pupils to interact with them?  </a:t>
            </a:r>
          </a:p>
        </p:txBody>
      </p:sp>
      <p:pic>
        <p:nvPicPr>
          <p:cNvPr id="5" name="Picture 4">
            <a:extLst>
              <a:ext uri="{FF2B5EF4-FFF2-40B4-BE49-F238E27FC236}">
                <a16:creationId xmlns:a16="http://schemas.microsoft.com/office/drawing/2014/main" id="{50CBA84D-64E3-4944-A156-68E99B3B19D7}"/>
              </a:ext>
            </a:extLst>
          </p:cNvPr>
          <p:cNvPicPr>
            <a:picLocks noChangeAspect="1"/>
          </p:cNvPicPr>
          <p:nvPr/>
        </p:nvPicPr>
        <p:blipFill>
          <a:blip r:embed="rId2"/>
          <a:srcRect t="10608" r="4" b="4"/>
          <a:stretch/>
        </p:blipFill>
        <p:spPr>
          <a:xfrm>
            <a:off x="7675658" y="2093976"/>
            <a:ext cx="3941064" cy="4096512"/>
          </a:xfrm>
          <a:prstGeom prst="rect">
            <a:avLst/>
          </a:prstGeom>
        </p:spPr>
      </p:pic>
    </p:spTree>
    <p:extLst>
      <p:ext uri="{BB962C8B-B14F-4D97-AF65-F5344CB8AC3E}">
        <p14:creationId xmlns:p14="http://schemas.microsoft.com/office/powerpoint/2010/main" val="3840080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Maths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400" dirty="0"/>
              <a:t>The awe of number patterns – WOW!</a:t>
            </a:r>
          </a:p>
          <a:p>
            <a:r>
              <a:rPr lang="en-US" sz="2400" dirty="0"/>
              <a:t>Reminder that there are things that can’t be measured e.g. sacrificial love</a:t>
            </a:r>
          </a:p>
          <a:p>
            <a:r>
              <a:rPr lang="en-US" sz="2400" dirty="0"/>
              <a:t>Reminder that there are things that can’t be counted e.g. the difference an act of kindness can make</a:t>
            </a:r>
          </a:p>
          <a:p>
            <a:r>
              <a:rPr lang="en-US" sz="2400" dirty="0"/>
              <a:t>Question to support understanding of the beyond…</a:t>
            </a:r>
          </a:p>
          <a:p>
            <a:r>
              <a:rPr lang="en-GB" sz="2400" dirty="0">
                <a:effectLst/>
                <a:ea typeface="Aptos" panose="020B0004020202020204" pitchFamily="34" charset="0"/>
                <a:cs typeface="Times New Roman" panose="02020603050405020304" pitchFamily="18" charset="0"/>
              </a:rPr>
              <a:t>“I wonder if we ever stop counting… “</a:t>
            </a:r>
            <a:endParaRPr lang="en-US" sz="2400" dirty="0"/>
          </a:p>
        </p:txBody>
      </p:sp>
      <p:pic>
        <p:nvPicPr>
          <p:cNvPr id="5" name="Picture Placeholder 4">
            <a:extLst>
              <a:ext uri="{FF2B5EF4-FFF2-40B4-BE49-F238E27FC236}">
                <a16:creationId xmlns:a16="http://schemas.microsoft.com/office/drawing/2014/main" id="{8D4E7C29-1459-4970-B9D6-3AA2BEF2C6D7}"/>
              </a:ext>
            </a:extLst>
          </p:cNvPr>
          <p:cNvPicPr>
            <a:picLocks noGrp="1" noChangeAspect="1"/>
          </p:cNvPicPr>
          <p:nvPr>
            <p:ph type="pic" idx="1"/>
          </p:nvPr>
        </p:nvPicPr>
        <p:blipFill rotWithShape="1">
          <a:blip r:embed="rId2"/>
          <a:srcRect l="16544" r="12023"/>
          <a:stretch/>
        </p:blipFill>
        <p:spPr>
          <a:xfrm>
            <a:off x="7675658" y="2093976"/>
            <a:ext cx="3941064" cy="4096512"/>
          </a:xfrm>
          <a:prstGeom prst="rect">
            <a:avLst/>
          </a:prstGeom>
        </p:spPr>
      </p:pic>
    </p:spTree>
    <p:extLst>
      <p:ext uri="{BB962C8B-B14F-4D97-AF65-F5344CB8AC3E}">
        <p14:creationId xmlns:p14="http://schemas.microsoft.com/office/powerpoint/2010/main" val="387514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5400" dirty="0"/>
              <a:t>Reading </a:t>
            </a:r>
          </a:p>
        </p:txBody>
      </p:sp>
      <p:pic>
        <p:nvPicPr>
          <p:cNvPr id="6" name="Picture Placeholder 5" descr="A child reading a book in a library&#10;&#10;AI-generated content may be incorrect.">
            <a:extLst>
              <a:ext uri="{FF2B5EF4-FFF2-40B4-BE49-F238E27FC236}">
                <a16:creationId xmlns:a16="http://schemas.microsoft.com/office/drawing/2014/main" id="{D6D2C49D-9382-FBF5-4074-6113421414F0}"/>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69" r="436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4654296" y="2706624"/>
            <a:ext cx="6894576" cy="3483864"/>
          </a:xfrm>
        </p:spPr>
        <p:txBody>
          <a:bodyPr vert="horz" lIns="91440" tIns="45720" rIns="91440" bIns="45720" rtlCol="0">
            <a:normAutofit fontScale="92500" lnSpcReduction="10000"/>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Responding to poems stories and rhymes and appreciating the beauty of language and the stories it tells us that allows us to be transported to other worlds.</a:t>
            </a:r>
          </a:p>
          <a:p>
            <a:r>
              <a:rPr lang="en-US" sz="2200" dirty="0"/>
              <a:t>Stories about responding to trials  or achievements  that go beyond the expected. </a:t>
            </a:r>
          </a:p>
          <a:p>
            <a:r>
              <a:rPr lang="en-US" sz="2200" dirty="0"/>
              <a:t>Positive and negative examples of responding to wows and </a:t>
            </a:r>
            <a:r>
              <a:rPr lang="en-US" sz="2200" dirty="0" err="1"/>
              <a:t>ows</a:t>
            </a:r>
            <a:r>
              <a:rPr lang="en-US" sz="2200" dirty="0"/>
              <a:t> provide discussion points.</a:t>
            </a:r>
          </a:p>
          <a:p>
            <a:r>
              <a:rPr lang="en-US" sz="2200" dirty="0"/>
              <a:t>Which texts offer the beauty of language or opportunities for empathy?</a:t>
            </a:r>
          </a:p>
          <a:p>
            <a:r>
              <a:rPr lang="en-US" sz="2200" dirty="0"/>
              <a:t>“How did this make you feel ? “</a:t>
            </a:r>
          </a:p>
          <a:p>
            <a:r>
              <a:rPr lang="en-US" sz="2200" dirty="0"/>
              <a:t>“Which texts inspire you?” “ Why?”</a:t>
            </a:r>
          </a:p>
          <a:p>
            <a:pPr marL="114300" indent="-342900">
              <a:buFont typeface="Wingdings" panose="05000000000000000000" pitchFamily="2" charset="2"/>
              <a:buChar char="§"/>
            </a:pPr>
            <a:endParaRPr lang="en-US" sz="2200" dirty="0"/>
          </a:p>
        </p:txBody>
      </p:sp>
    </p:spTree>
    <p:extLst>
      <p:ext uri="{BB962C8B-B14F-4D97-AF65-F5344CB8AC3E}">
        <p14:creationId xmlns:p14="http://schemas.microsoft.com/office/powerpoint/2010/main" val="1870832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Writing</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dirty="0"/>
              <a:t>What sort of things do you encourage pupils to write about? </a:t>
            </a:r>
          </a:p>
          <a:p>
            <a:r>
              <a:rPr lang="en-US" sz="2200" dirty="0"/>
              <a:t>Are there any  opportunities to write about things that have profound value or matter deeply to pupils? </a:t>
            </a:r>
          </a:p>
          <a:p>
            <a:r>
              <a:rPr lang="en-US" sz="2200" dirty="0"/>
              <a:t>How is this content valued? </a:t>
            </a:r>
          </a:p>
          <a:p>
            <a:r>
              <a:rPr lang="en-US" sz="2200" dirty="0"/>
              <a:t>E.g. should a poem or story about a family member be reduced to an evaluation of SPAG?</a:t>
            </a:r>
          </a:p>
          <a:p>
            <a:r>
              <a:rPr lang="en-US" sz="2200" dirty="0"/>
              <a:t>Are there opportunities to be involved in collaborative writing to encourage a greater awareness of their own and other’s skills?</a:t>
            </a:r>
          </a:p>
        </p:txBody>
      </p:sp>
      <p:pic>
        <p:nvPicPr>
          <p:cNvPr id="4098" name="Picture 2" descr="Writing Activities For Preschoolers Young Children">
            <a:extLst>
              <a:ext uri="{FF2B5EF4-FFF2-40B4-BE49-F238E27FC236}">
                <a16:creationId xmlns:a16="http://schemas.microsoft.com/office/drawing/2014/main" id="{37354E11-BAE7-4C0D-9E0A-BF2438CBD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99" r="15080"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DT</a:t>
            </a:r>
          </a:p>
        </p:txBody>
      </p:sp>
      <p:sp>
        <p:nvSpPr>
          <p:cNvPr id="20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dirty="0"/>
              <a:t>Enjoying  and celebrating personal creativity.</a:t>
            </a:r>
          </a:p>
          <a:p>
            <a:r>
              <a:rPr lang="en-US" sz="2200" dirty="0"/>
              <a:t>Learning from mistakes and improving our designs.</a:t>
            </a:r>
          </a:p>
          <a:p>
            <a:r>
              <a:rPr lang="en-US" sz="2200" dirty="0"/>
              <a:t>How can we create something that will help someone else ? </a:t>
            </a:r>
          </a:p>
          <a:p>
            <a:r>
              <a:rPr lang="en-US" sz="2200" dirty="0"/>
              <a:t>What motivates designers? </a:t>
            </a:r>
          </a:p>
          <a:p>
            <a:r>
              <a:rPr lang="en-US" sz="2200" dirty="0"/>
              <a:t>Explore the decisions that influence what we design.</a:t>
            </a:r>
          </a:p>
          <a:p>
            <a:pPr indent="-228600">
              <a:buFont typeface="Arial" panose="020B0604020202020204" pitchFamily="34" charset="0"/>
              <a:buChar char="•"/>
            </a:pPr>
            <a:endParaRPr lang="en-US" sz="2200" dirty="0"/>
          </a:p>
        </p:txBody>
      </p:sp>
      <p:pic>
        <p:nvPicPr>
          <p:cNvPr id="5" name="Picture 4">
            <a:extLst>
              <a:ext uri="{FF2B5EF4-FFF2-40B4-BE49-F238E27FC236}">
                <a16:creationId xmlns:a16="http://schemas.microsoft.com/office/drawing/2014/main" id="{8E20C145-B99F-20F4-4EA2-228E6FD71E77}"/>
              </a:ext>
            </a:extLst>
          </p:cNvPr>
          <p:cNvPicPr>
            <a:picLocks noChangeAspect="1"/>
          </p:cNvPicPr>
          <p:nvPr/>
        </p:nvPicPr>
        <p:blipFill>
          <a:blip r:embed="rId2"/>
          <a:srcRect l="8124" r="1" b="1"/>
          <a:stretch/>
        </p:blipFill>
        <p:spPr>
          <a:xfrm>
            <a:off x="7675658" y="2093976"/>
            <a:ext cx="3941064" cy="4096512"/>
          </a:xfrm>
          <a:prstGeom prst="rect">
            <a:avLst/>
          </a:prstGeom>
        </p:spPr>
      </p:pic>
    </p:spTree>
    <p:extLst>
      <p:ext uri="{BB962C8B-B14F-4D97-AF65-F5344CB8AC3E}">
        <p14:creationId xmlns:p14="http://schemas.microsoft.com/office/powerpoint/2010/main" val="3913633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kern="1200">
                <a:latin typeface="+mj-lt"/>
                <a:ea typeface="+mj-ea"/>
                <a:cs typeface="+mj-cs"/>
              </a:rPr>
              <a:t>Music</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2200" i="1" dirty="0"/>
              <a:t>Music invites you to explore the mystery that dances within your soul. Be aware of what types of music "speak to you" and what types of music drain you. </a:t>
            </a:r>
          </a:p>
          <a:p>
            <a:pPr marL="0" indent="0">
              <a:buNone/>
            </a:pPr>
            <a:r>
              <a:rPr lang="en-US" sz="2200" dirty="0"/>
              <a:t>(Dr. Kathleen Hall, Preventive Medicine Specialist)</a:t>
            </a:r>
          </a:p>
          <a:p>
            <a:pPr marL="0" indent="0">
              <a:buNone/>
            </a:pPr>
            <a:r>
              <a:rPr lang="en-US" sz="2200" dirty="0"/>
              <a:t>Give  pupils space to think and create their own sounds as well as to appreciate the beauty of sounds others make. </a:t>
            </a:r>
          </a:p>
          <a:p>
            <a:pPr marL="0" indent="0">
              <a:buNone/>
            </a:pPr>
            <a:r>
              <a:rPr lang="en-US" sz="2200" dirty="0"/>
              <a:t>Sound bathing and listening to music allows us to think worlds beyond. </a:t>
            </a:r>
          </a:p>
          <a:p>
            <a:pPr marL="0" indent="0">
              <a:buNone/>
            </a:pPr>
            <a:r>
              <a:rPr lang="en-US" sz="2200" dirty="0"/>
              <a:t>Questions such as I wonder what you can hear ? </a:t>
            </a:r>
          </a:p>
          <a:p>
            <a:pPr marL="0" indent="0">
              <a:buNone/>
            </a:pPr>
            <a:r>
              <a:rPr lang="en-US" sz="2200" dirty="0"/>
              <a:t>How does it make you feel ? </a:t>
            </a:r>
          </a:p>
        </p:txBody>
      </p:sp>
      <p:pic>
        <p:nvPicPr>
          <p:cNvPr id="11" name="Picture 10">
            <a:extLst>
              <a:ext uri="{FF2B5EF4-FFF2-40B4-BE49-F238E27FC236}">
                <a16:creationId xmlns:a16="http://schemas.microsoft.com/office/drawing/2014/main" id="{9B97EBAC-E041-196C-1FA0-859F4AAC0E8B}"/>
              </a:ext>
            </a:extLst>
          </p:cNvPr>
          <p:cNvPicPr>
            <a:picLocks noChangeAspect="1"/>
          </p:cNvPicPr>
          <p:nvPr/>
        </p:nvPicPr>
        <p:blipFill>
          <a:blip r:embed="rId2"/>
          <a:srcRect l="7801" r="84" b="1"/>
          <a:stretch/>
        </p:blipFill>
        <p:spPr>
          <a:xfrm>
            <a:off x="7675658" y="2093976"/>
            <a:ext cx="3941064" cy="4096512"/>
          </a:xfrm>
          <a:prstGeom prst="rect">
            <a:avLst/>
          </a:prstGeom>
        </p:spPr>
      </p:pic>
    </p:spTree>
    <p:extLst>
      <p:ext uri="{BB962C8B-B14F-4D97-AF65-F5344CB8AC3E}">
        <p14:creationId xmlns:p14="http://schemas.microsoft.com/office/powerpoint/2010/main" val="204906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36F9F-771F-3D0D-CF7A-603DD9B26CE2}"/>
              </a:ext>
            </a:extLst>
          </p:cNvPr>
          <p:cNvSpPr>
            <a:spLocks noGrp="1"/>
          </p:cNvSpPr>
          <p:nvPr>
            <p:ph type="title"/>
          </p:nvPr>
        </p:nvSpPr>
        <p:spPr>
          <a:xfrm>
            <a:off x="761803" y="350196"/>
            <a:ext cx="4646904" cy="1624520"/>
          </a:xfrm>
        </p:spPr>
        <p:txBody>
          <a:bodyPr anchor="ctr">
            <a:normAutofit/>
          </a:bodyPr>
          <a:lstStyle/>
          <a:p>
            <a:r>
              <a:rPr lang="en-GB" sz="4000"/>
              <a:t>What is Spirituality ? </a:t>
            </a:r>
            <a:br>
              <a:rPr lang="en-GB" sz="4000"/>
            </a:br>
            <a:endParaRPr lang="en-GB" sz="4000"/>
          </a:p>
        </p:txBody>
      </p:sp>
      <p:sp>
        <p:nvSpPr>
          <p:cNvPr id="3" name="Content Placeholder 2">
            <a:extLst>
              <a:ext uri="{FF2B5EF4-FFF2-40B4-BE49-F238E27FC236}">
                <a16:creationId xmlns:a16="http://schemas.microsoft.com/office/drawing/2014/main" id="{2650B2D2-F8B2-1AEF-C52B-9C97A1AAAD78}"/>
              </a:ext>
            </a:extLst>
          </p:cNvPr>
          <p:cNvSpPr>
            <a:spLocks noGrp="1"/>
          </p:cNvSpPr>
          <p:nvPr>
            <p:ph idx="1"/>
          </p:nvPr>
        </p:nvSpPr>
        <p:spPr>
          <a:xfrm>
            <a:off x="761802" y="2743200"/>
            <a:ext cx="4646905" cy="3613149"/>
          </a:xfrm>
        </p:spPr>
        <p:txBody>
          <a:bodyPr anchor="ctr">
            <a:normAutofit/>
          </a:bodyPr>
          <a:lstStyle/>
          <a:p>
            <a:pPr marL="0" indent="0">
              <a:buNone/>
            </a:pPr>
            <a:r>
              <a:rPr lang="en-GB" sz="2000" dirty="0">
                <a:effectLst/>
                <a:latin typeface="Aptos" panose="020B0004020202020204" pitchFamily="34" charset="0"/>
                <a:ea typeface="Calibri" panose="020F0502020204030204" pitchFamily="34" charset="0"/>
                <a:cs typeface="Times New Roman" panose="02020603050405020304" pitchFamily="18" charset="0"/>
              </a:rPr>
              <a:t>Spirituality is the act of being fully human by discovering and revealing ourselves through love. We realise this through the personal stories that hold meaning for us and help us to become who we are.”</a:t>
            </a:r>
          </a:p>
          <a:p>
            <a:pPr marL="0" indent="0">
              <a:buNone/>
            </a:pPr>
            <a:endParaRPr lang="en-GB" sz="2000" dirty="0">
              <a:latin typeface="Aptos" panose="020B0004020202020204" pitchFamily="34" charset="0"/>
              <a:cs typeface="Times New Roman" panose="02020603050405020304" pitchFamily="18" charset="0"/>
            </a:endParaRPr>
          </a:p>
          <a:p>
            <a:pPr marL="0" indent="0">
              <a:buNone/>
            </a:pPr>
            <a:r>
              <a:rPr lang="en-GB" sz="1800" kern="100" dirty="0">
                <a:effectLst/>
                <a:latin typeface="Aptos" panose="020B0004020202020204" pitchFamily="34" charset="0"/>
                <a:ea typeface="Calibri" panose="020F0502020204030204" pitchFamily="34" charset="0"/>
                <a:cs typeface="Times New Roman" panose="02020603050405020304" pitchFamily="18" charset="0"/>
              </a:rPr>
              <a:t>Andrew Ricketts   Spiritual Development Interpretations of spiritual development in the classroom May 2019.  </a:t>
            </a:r>
          </a:p>
          <a:p>
            <a:pPr marL="0" indent="0">
              <a:buNone/>
            </a:pPr>
            <a:r>
              <a:rPr lang="en-GB" sz="2000" dirty="0">
                <a:latin typeface="Aptos" panose="020B0004020202020204" pitchFamily="34" charset="0"/>
                <a:cs typeface="Times New Roman" panose="02020603050405020304" pitchFamily="18" charset="0"/>
              </a:rPr>
              <a:t> </a:t>
            </a:r>
            <a:endParaRPr lang="en-GB" sz="2000" dirty="0"/>
          </a:p>
        </p:txBody>
      </p:sp>
      <p:pic>
        <p:nvPicPr>
          <p:cNvPr id="5" name="Picture 4" descr="Hand reaching out to sun">
            <a:extLst>
              <a:ext uri="{FF2B5EF4-FFF2-40B4-BE49-F238E27FC236}">
                <a16:creationId xmlns:a16="http://schemas.microsoft.com/office/drawing/2014/main" id="{D36BF2A1-FBF7-FD15-C4C0-A407E90CB868}"/>
              </a:ext>
            </a:extLst>
          </p:cNvPr>
          <p:cNvPicPr>
            <a:picLocks noChangeAspect="1"/>
          </p:cNvPicPr>
          <p:nvPr/>
        </p:nvPicPr>
        <p:blipFill>
          <a:blip r:embed="rId2"/>
          <a:srcRect l="29382" r="10997" b="2"/>
          <a:stretch/>
        </p:blipFill>
        <p:spPr>
          <a:xfrm>
            <a:off x="6096000" y="1"/>
            <a:ext cx="6102825" cy="6858000"/>
          </a:xfrm>
          <a:prstGeom prst="rect">
            <a:avLst/>
          </a:prstGeom>
        </p:spPr>
      </p:pic>
    </p:spTree>
    <p:extLst>
      <p:ext uri="{BB962C8B-B14F-4D97-AF65-F5344CB8AC3E}">
        <p14:creationId xmlns:p14="http://schemas.microsoft.com/office/powerpoint/2010/main" val="1129606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Geography</a:t>
            </a:r>
          </a:p>
        </p:txBody>
      </p:sp>
      <p:sp>
        <p:nvSpPr>
          <p:cNvPr id="820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640080" y="2706624"/>
            <a:ext cx="6894576" cy="3483864"/>
          </a:xfrm>
        </p:spPr>
        <p:txBody>
          <a:bodyPr vert="horz" lIns="91440" tIns="45720" rIns="91440" bIns="45720" rtlCol="0">
            <a:normAutofit lnSpcReduction="10000"/>
          </a:bodyPr>
          <a:lstStyle/>
          <a:p>
            <a:r>
              <a:rPr lang="en-US" sz="2200" dirty="0"/>
              <a:t>How do we celebrate the excitement of  amazing physical geography?</a:t>
            </a:r>
          </a:p>
          <a:p>
            <a:r>
              <a:rPr lang="en-US" sz="2200" dirty="0"/>
              <a:t>How do we deal with the discovery that different geographical areas do not provide the same opportunities?</a:t>
            </a:r>
          </a:p>
          <a:p>
            <a:r>
              <a:rPr lang="en-US" sz="2200" dirty="0"/>
              <a:t>How can these ideas be linked to the language of spirituality and our response and responsibility in a challenging world?</a:t>
            </a:r>
          </a:p>
          <a:p>
            <a:r>
              <a:rPr lang="en-US" sz="2200" dirty="0"/>
              <a:t>How do we use our global links and connectivity to understand how others live ?</a:t>
            </a:r>
          </a:p>
        </p:txBody>
      </p:sp>
      <p:pic>
        <p:nvPicPr>
          <p:cNvPr id="8196" name="Picture 4" descr="State of Drought">
            <a:extLst>
              <a:ext uri="{FF2B5EF4-FFF2-40B4-BE49-F238E27FC236}">
                <a16:creationId xmlns:a16="http://schemas.microsoft.com/office/drawing/2014/main" id="{A351C3CE-43A3-4F8A-8444-F409000FA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86" r="3" b="3"/>
          <a:stretch/>
        </p:blipFill>
        <p:spPr bwMode="auto">
          <a:xfrm>
            <a:off x="7863840" y="816777"/>
            <a:ext cx="4014216" cy="24547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he Most Amazing Rainforests In Australia - MapQuest Travel">
            <a:extLst>
              <a:ext uri="{FF2B5EF4-FFF2-40B4-BE49-F238E27FC236}">
                <a16:creationId xmlns:a16="http://schemas.microsoft.com/office/drawing/2014/main" id="{C247E5C1-305D-405B-A6F1-F46B52A78C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72" r="-1" b="-1"/>
          <a:stretch/>
        </p:blipFill>
        <p:spPr bwMode="auto">
          <a:xfrm>
            <a:off x="8082406" y="4079193"/>
            <a:ext cx="3558795"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7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2" name="Rectangle 923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History</a:t>
            </a:r>
          </a:p>
        </p:txBody>
      </p:sp>
      <p:sp>
        <p:nvSpPr>
          <p:cNvPr id="92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640080" y="2706624"/>
            <a:ext cx="6894576" cy="3483864"/>
          </a:xfrm>
        </p:spPr>
        <p:txBody>
          <a:bodyPr vert="horz" lIns="91440" tIns="45720" rIns="91440" bIns="45720" rtlCol="0">
            <a:normAutofit/>
          </a:bodyPr>
          <a:lstStyle/>
          <a:p>
            <a:r>
              <a:rPr lang="en-US" sz="2200" dirty="0"/>
              <a:t>What are the stories that tell historical wows?</a:t>
            </a:r>
          </a:p>
          <a:p>
            <a:r>
              <a:rPr lang="en-US" sz="2200" dirty="0"/>
              <a:t>Which stories reflect the </a:t>
            </a:r>
            <a:r>
              <a:rPr lang="en-US" sz="2200" dirty="0" err="1"/>
              <a:t>ows</a:t>
            </a:r>
            <a:r>
              <a:rPr lang="en-US" sz="2200" dirty="0"/>
              <a:t> in history?</a:t>
            </a:r>
          </a:p>
          <a:p>
            <a:r>
              <a:rPr lang="en-US" sz="2200" dirty="0"/>
              <a:t>What lessons for future decisions and choices do they provide?</a:t>
            </a:r>
          </a:p>
          <a:p>
            <a:pPr indent="-228600">
              <a:buFont typeface="Arial" panose="020B0604020202020204" pitchFamily="34" charset="0"/>
              <a:buChar char="•"/>
            </a:pPr>
            <a:endParaRPr lang="en-US" sz="2200" dirty="0"/>
          </a:p>
        </p:txBody>
      </p:sp>
      <p:pic>
        <p:nvPicPr>
          <p:cNvPr id="7" name="Picture 6">
            <a:extLst>
              <a:ext uri="{FF2B5EF4-FFF2-40B4-BE49-F238E27FC236}">
                <a16:creationId xmlns:a16="http://schemas.microsoft.com/office/drawing/2014/main" id="{953F4A2A-F3CC-4492-440F-3349D9434585}"/>
              </a:ext>
            </a:extLst>
          </p:cNvPr>
          <p:cNvPicPr>
            <a:picLocks noChangeAspect="1"/>
          </p:cNvPicPr>
          <p:nvPr/>
        </p:nvPicPr>
        <p:blipFill>
          <a:blip r:embed="rId2"/>
          <a:stretch>
            <a:fillRect/>
          </a:stretch>
        </p:blipFill>
        <p:spPr>
          <a:xfrm>
            <a:off x="8939316" y="505667"/>
            <a:ext cx="2097491" cy="2923333"/>
          </a:xfrm>
          <a:prstGeom prst="rect">
            <a:avLst/>
          </a:prstGeom>
        </p:spPr>
      </p:pic>
      <p:pic>
        <p:nvPicPr>
          <p:cNvPr id="5" name="Picture 4">
            <a:extLst>
              <a:ext uri="{FF2B5EF4-FFF2-40B4-BE49-F238E27FC236}">
                <a16:creationId xmlns:a16="http://schemas.microsoft.com/office/drawing/2014/main" id="{7872F439-32AD-DA85-3296-93B6E9354783}"/>
              </a:ext>
            </a:extLst>
          </p:cNvPr>
          <p:cNvPicPr>
            <a:picLocks noChangeAspect="1"/>
          </p:cNvPicPr>
          <p:nvPr/>
        </p:nvPicPr>
        <p:blipFill>
          <a:blip r:embed="rId3"/>
          <a:stretch>
            <a:fillRect/>
          </a:stretch>
        </p:blipFill>
        <p:spPr>
          <a:xfrm>
            <a:off x="7762668" y="3672690"/>
            <a:ext cx="2353295" cy="2941620"/>
          </a:xfrm>
          <a:prstGeom prst="rect">
            <a:avLst/>
          </a:prstGeom>
        </p:spPr>
      </p:pic>
    </p:spTree>
    <p:extLst>
      <p:ext uri="{BB962C8B-B14F-4D97-AF65-F5344CB8AC3E}">
        <p14:creationId xmlns:p14="http://schemas.microsoft.com/office/powerpoint/2010/main" val="594354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MFL</a:t>
            </a: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dirty="0"/>
              <a:t>Appreciate the beauty of language.</a:t>
            </a:r>
          </a:p>
          <a:p>
            <a:r>
              <a:rPr lang="en-US" sz="2200" dirty="0"/>
              <a:t>Excitement of communication in another language and connecting with others.</a:t>
            </a:r>
          </a:p>
          <a:p>
            <a:r>
              <a:rPr lang="en-US" sz="2200" dirty="0"/>
              <a:t>It’s great to be able to buy an ice cream on holiday – but what about being able to welcome, support and comfort someone in another language?</a:t>
            </a:r>
          </a:p>
        </p:txBody>
      </p:sp>
      <p:pic>
        <p:nvPicPr>
          <p:cNvPr id="7170" name="Picture 2" descr="Wave of Iranian asylum seekers puts UK on alert | Arab News">
            <a:extLst>
              <a:ext uri="{FF2B5EF4-FFF2-40B4-BE49-F238E27FC236}">
                <a16:creationId xmlns:a16="http://schemas.microsoft.com/office/drawing/2014/main" id="{8CADB958-D8D7-483B-BA3A-EA18A1DE3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28" r="3681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0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PE</a:t>
            </a:r>
          </a:p>
        </p:txBody>
      </p:sp>
      <p:sp>
        <p:nvSpPr>
          <p:cNvPr id="1025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640080" y="2706624"/>
            <a:ext cx="6894576" cy="3483864"/>
          </a:xfrm>
        </p:spPr>
        <p:txBody>
          <a:bodyPr vert="horz" lIns="91440" tIns="45720" rIns="91440" bIns="45720" rtlCol="0">
            <a:normAutofit/>
          </a:bodyPr>
          <a:lstStyle/>
          <a:p>
            <a:r>
              <a:rPr lang="en-US" sz="2200" dirty="0"/>
              <a:t>Wow – the celebration of learning a new skill, being really proud of your whole self</a:t>
            </a:r>
          </a:p>
          <a:p>
            <a:r>
              <a:rPr lang="en-US" sz="2200" dirty="0"/>
              <a:t>Now – being completely focused in the now</a:t>
            </a:r>
          </a:p>
          <a:p>
            <a:r>
              <a:rPr lang="en-US" sz="2200" dirty="0"/>
              <a:t>Delight in movement, connectedness and creativity</a:t>
            </a:r>
          </a:p>
          <a:p>
            <a:r>
              <a:rPr lang="en-US" sz="2200" dirty="0"/>
              <a:t>Being aware of one’s own strength and limitations, </a:t>
            </a:r>
          </a:p>
          <a:p>
            <a:r>
              <a:rPr lang="en-US" sz="2200" dirty="0"/>
              <a:t>PE can offer equality, freedom, respect, trust</a:t>
            </a:r>
          </a:p>
        </p:txBody>
      </p:sp>
      <p:pic>
        <p:nvPicPr>
          <p:cNvPr id="10242" name="Picture 2" descr="PE Lessons – Bussage Primary School">
            <a:extLst>
              <a:ext uri="{FF2B5EF4-FFF2-40B4-BE49-F238E27FC236}">
                <a16:creationId xmlns:a16="http://schemas.microsoft.com/office/drawing/2014/main" id="{AF9EB336-0CBB-4DFB-8E4D-D916D28D4D6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3" b="18467"/>
          <a:stretch/>
        </p:blipFill>
        <p:spPr bwMode="auto">
          <a:xfrm>
            <a:off x="7863840" y="816789"/>
            <a:ext cx="4014216" cy="245475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 little competition | Children | The Guardian">
            <a:extLst>
              <a:ext uri="{FF2B5EF4-FFF2-40B4-BE49-F238E27FC236}">
                <a16:creationId xmlns:a16="http://schemas.microsoft.com/office/drawing/2014/main" id="{CF56E49B-2E97-424B-BEC9-0308B345CE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4" r="4" b="4"/>
          <a:stretch/>
        </p:blipFill>
        <p:spPr bwMode="auto">
          <a:xfrm>
            <a:off x="8082412" y="4079193"/>
            <a:ext cx="3558783"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5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Science</a:t>
            </a:r>
          </a:p>
        </p:txBody>
      </p:sp>
      <p:sp>
        <p:nvSpPr>
          <p:cNvPr id="112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type="body" sz="half" idx="2"/>
          </p:nvPr>
        </p:nvSpPr>
        <p:spPr>
          <a:xfrm>
            <a:off x="640080" y="2706624"/>
            <a:ext cx="6894576" cy="3483864"/>
          </a:xfrm>
        </p:spPr>
        <p:txBody>
          <a:bodyPr vert="horz" lIns="91440" tIns="45720" rIns="91440" bIns="45720" rtlCol="0">
            <a:normAutofit/>
          </a:bodyPr>
          <a:lstStyle/>
          <a:p>
            <a:r>
              <a:rPr lang="en-US" sz="2200" dirty="0"/>
              <a:t>Discovering how things work, linger longer on the wonder!</a:t>
            </a:r>
          </a:p>
          <a:p>
            <a:r>
              <a:rPr lang="en-US" sz="2200" dirty="0"/>
              <a:t>Creating opportunities for pupils to ask questions about how living things rely on  and contribute to their environment.</a:t>
            </a:r>
          </a:p>
          <a:p>
            <a:r>
              <a:rPr lang="en-US" sz="2200" dirty="0"/>
              <a:t>Are there questions that can’t be answered by science ? </a:t>
            </a:r>
          </a:p>
          <a:p>
            <a:endParaRPr lang="en-US" sz="2200" dirty="0"/>
          </a:p>
        </p:txBody>
      </p:sp>
      <p:pic>
        <p:nvPicPr>
          <p:cNvPr id="5" name="Picture 4" descr="Child Looking Small Image &amp; Photo (Free Trial) | Bigstock">
            <a:extLst>
              <a:ext uri="{FF2B5EF4-FFF2-40B4-BE49-F238E27FC236}">
                <a16:creationId xmlns:a16="http://schemas.microsoft.com/office/drawing/2014/main" id="{ABA457E7-7A4F-4607-AEFA-FBEE87C7BF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156"/>
          <a:stretch/>
        </p:blipFill>
        <p:spPr bwMode="auto">
          <a:xfrm>
            <a:off x="7863840" y="403455"/>
            <a:ext cx="4014216" cy="3281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Electronics sets for children | Electricity in KS1 and KS2 | TheSchoolRun">
            <a:extLst>
              <a:ext uri="{FF2B5EF4-FFF2-40B4-BE49-F238E27FC236}">
                <a16:creationId xmlns:a16="http://schemas.microsoft.com/office/drawing/2014/main" id="{B00DA299-24C5-42F3-B801-5EB4FE8DB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76"/>
          <a:stretch/>
        </p:blipFill>
        <p:spPr bwMode="auto">
          <a:xfrm>
            <a:off x="8190248" y="4079193"/>
            <a:ext cx="3343111"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64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8790-0F3B-4403-8B02-3A72D2E1A9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Art</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445977-47FD-41DD-AF19-14164221599A}"/>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2000" dirty="0"/>
              <a:t>Art invites you to explore the mystery that dances within your soul. Be aware of what types of art "speak to you" and what types of art drain you. </a:t>
            </a:r>
          </a:p>
          <a:p>
            <a:pPr marL="0" indent="0">
              <a:buNone/>
            </a:pPr>
            <a:r>
              <a:rPr lang="en-US" sz="2000" dirty="0"/>
              <a:t>Which artists do you celebrate? What are the wows and </a:t>
            </a:r>
            <a:r>
              <a:rPr lang="en-US" sz="2000" dirty="0" err="1"/>
              <a:t>ows</a:t>
            </a:r>
            <a:r>
              <a:rPr lang="en-US" sz="2000" dirty="0"/>
              <a:t> in their stories?</a:t>
            </a:r>
          </a:p>
          <a:p>
            <a:pPr marL="0" indent="0">
              <a:buNone/>
            </a:pPr>
            <a:r>
              <a:rPr lang="en-US" sz="2000" dirty="0"/>
              <a:t>How do you celebrate and respect different responses to art?</a:t>
            </a:r>
          </a:p>
          <a:p>
            <a:pPr marL="0" indent="0">
              <a:buNone/>
            </a:pPr>
            <a:r>
              <a:rPr lang="en-US" sz="2000" dirty="0"/>
              <a:t>Allowing space for pupil's creativity to respond through different medias to express their feelings as well as evaluating their work. </a:t>
            </a:r>
          </a:p>
          <a:p>
            <a:pPr marL="0" indent="0">
              <a:buNone/>
            </a:pPr>
            <a:r>
              <a:rPr lang="en-US" sz="2000" dirty="0"/>
              <a:t>To consider how other might feel when exploring others art. </a:t>
            </a:r>
          </a:p>
        </p:txBody>
      </p:sp>
      <p:pic>
        <p:nvPicPr>
          <p:cNvPr id="6" name="Picture 5" descr="A painting of a person">
            <a:extLst>
              <a:ext uri="{FF2B5EF4-FFF2-40B4-BE49-F238E27FC236}">
                <a16:creationId xmlns:a16="http://schemas.microsoft.com/office/drawing/2014/main" id="{B943724A-2158-5F39-907E-2503B3BCA5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129" r="3" b="81"/>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78855A7B-F209-AA40-6649-A1DF6F1075B0}"/>
              </a:ext>
            </a:extLst>
          </p:cNvPr>
          <p:cNvSpPr txBox="1"/>
          <p:nvPr/>
        </p:nvSpPr>
        <p:spPr>
          <a:xfrm>
            <a:off x="9027552" y="5990433"/>
            <a:ext cx="258917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gandalfsgallery/27485858810/in/photostream/">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09304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00D1C-CB67-615D-F7A8-967D1E89CD71}"/>
              </a:ext>
            </a:extLst>
          </p:cNvPr>
          <p:cNvSpPr>
            <a:spLocks noGrp="1"/>
          </p:cNvSpPr>
          <p:nvPr>
            <p:ph type="title"/>
          </p:nvPr>
        </p:nvSpPr>
        <p:spPr>
          <a:xfrm>
            <a:off x="572493" y="238539"/>
            <a:ext cx="11018520" cy="1434415"/>
          </a:xfrm>
        </p:spPr>
        <p:txBody>
          <a:bodyPr anchor="b">
            <a:normAutofit/>
          </a:bodyPr>
          <a:lstStyle/>
          <a:p>
            <a:r>
              <a:rPr lang="en-GB" sz="5400"/>
              <a:t>Spirituality across the wider school</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05B397A8-386A-238B-8913-692A8C06E7BD}"/>
              </a:ext>
            </a:extLst>
          </p:cNvPr>
          <p:cNvSpPr>
            <a:spLocks noGrp="1"/>
          </p:cNvSpPr>
          <p:nvPr>
            <p:ph idx="1"/>
          </p:nvPr>
        </p:nvSpPr>
        <p:spPr>
          <a:xfrm>
            <a:off x="572493" y="2071316"/>
            <a:ext cx="6713552" cy="4119172"/>
          </a:xfrm>
        </p:spPr>
        <p:txBody>
          <a:bodyPr anchor="t">
            <a:normAutofit/>
          </a:bodyPr>
          <a:lstStyle/>
          <a:p>
            <a:pPr>
              <a:spcAft>
                <a:spcPts val="800"/>
              </a:spcAft>
              <a:buNone/>
            </a:pPr>
            <a:r>
              <a:rPr lang="en-GB" sz="2200" kern="100" dirty="0">
                <a:effectLst/>
                <a:latin typeface="Aptos" panose="020B0004020202020204" pitchFamily="34" charset="0"/>
                <a:ea typeface="Aptos" panose="020B0004020202020204" pitchFamily="34" charset="0"/>
                <a:cs typeface="Times New Roman" panose="02020603050405020304" pitchFamily="18" charset="0"/>
              </a:rPr>
              <a:t>Appreciating a moment of space in a busy day.</a:t>
            </a:r>
          </a:p>
          <a:p>
            <a:pPr marL="0" indent="0">
              <a:spcAft>
                <a:spcPts val="800"/>
              </a:spcAft>
              <a:buNone/>
            </a:pPr>
            <a:r>
              <a:rPr lang="en-GB" sz="2200" kern="100" dirty="0">
                <a:latin typeface="Aptos" panose="020B0004020202020204" pitchFamily="34" charset="0"/>
                <a:ea typeface="Aptos" panose="020B0004020202020204" pitchFamily="34" charset="0"/>
                <a:cs typeface="Times New Roman" panose="02020603050405020304" pitchFamily="18" charset="0"/>
              </a:rPr>
              <a:t>T</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ime to practice a skill – skipping, learning a dance routine etc and taking pride in it. </a:t>
            </a:r>
          </a:p>
          <a:p>
            <a:pPr marL="0" indent="0">
              <a:spcAft>
                <a:spcPts val="800"/>
              </a:spcAft>
              <a:buNone/>
            </a:pPr>
            <a:r>
              <a:rPr lang="en-GB" sz="2200" dirty="0">
                <a:effectLst/>
                <a:latin typeface="Aptos" panose="020B0004020202020204" pitchFamily="34" charset="0"/>
                <a:ea typeface="Aptos" panose="020B0004020202020204" pitchFamily="34" charset="0"/>
                <a:cs typeface="Times New Roman" panose="02020603050405020304" pitchFamily="18" charset="0"/>
              </a:rPr>
              <a:t>Playing with others and taking enjoyment from others happiness.</a:t>
            </a:r>
          </a:p>
          <a:p>
            <a:pPr marL="0" indent="0">
              <a:spcAft>
                <a:spcPts val="800"/>
              </a:spcAft>
              <a:buNone/>
            </a:pPr>
            <a:r>
              <a:rPr lang="en-GB" sz="2200" dirty="0">
                <a:latin typeface="Aptos" panose="020B0004020202020204" pitchFamily="34" charset="0"/>
                <a:ea typeface="Aptos" panose="020B0004020202020204" pitchFamily="34" charset="0"/>
                <a:cs typeface="Times New Roman" panose="02020603050405020304" pitchFamily="18" charset="0"/>
              </a:rPr>
              <a:t>Cloud watching and appreciation of the world around us.</a:t>
            </a:r>
            <a:endParaRPr lang="en-GB" sz="22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p>
        </p:txBody>
      </p:sp>
      <p:pic>
        <p:nvPicPr>
          <p:cNvPr id="5" name="Content Placeholder 4" descr="A group of children running&#10;&#10;AI-generated content may be incorrect.">
            <a:extLst>
              <a:ext uri="{FF2B5EF4-FFF2-40B4-BE49-F238E27FC236}">
                <a16:creationId xmlns:a16="http://schemas.microsoft.com/office/drawing/2014/main" id="{B84B52B8-3618-5855-B615-A6D1190A39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00" r="42800" b="1"/>
          <a:stretch/>
        </p:blipFill>
        <p:spPr>
          <a:xfrm>
            <a:off x="7675658" y="2093976"/>
            <a:ext cx="3941064" cy="4096512"/>
          </a:xfrm>
          <a:prstGeom prst="rect">
            <a:avLst/>
          </a:prstGeom>
        </p:spPr>
      </p:pic>
    </p:spTree>
    <p:extLst>
      <p:ext uri="{BB962C8B-B14F-4D97-AF65-F5344CB8AC3E}">
        <p14:creationId xmlns:p14="http://schemas.microsoft.com/office/powerpoint/2010/main" val="2781291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B51C8-5430-7930-7484-353AF71778FE}"/>
              </a:ext>
            </a:extLst>
          </p:cNvPr>
          <p:cNvSpPr>
            <a:spLocks noGrp="1"/>
          </p:cNvSpPr>
          <p:nvPr>
            <p:ph type="title"/>
          </p:nvPr>
        </p:nvSpPr>
        <p:spPr>
          <a:xfrm>
            <a:off x="572493" y="238539"/>
            <a:ext cx="11018520" cy="1434415"/>
          </a:xfrm>
        </p:spPr>
        <p:txBody>
          <a:bodyPr anchor="b">
            <a:normAutofit/>
          </a:bodyPr>
          <a:lstStyle/>
          <a:p>
            <a:r>
              <a:rPr lang="en-GB" sz="5400"/>
              <a:t>Key Takeaways…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C57C9-2189-DB10-2804-D6E5E408D801}"/>
              </a:ext>
            </a:extLst>
          </p:cNvPr>
          <p:cNvSpPr>
            <a:spLocks noGrp="1"/>
          </p:cNvSpPr>
          <p:nvPr>
            <p:ph idx="1"/>
          </p:nvPr>
        </p:nvSpPr>
        <p:spPr>
          <a:xfrm>
            <a:off x="572493" y="2071316"/>
            <a:ext cx="6713552" cy="4119172"/>
          </a:xfrm>
        </p:spPr>
        <p:txBody>
          <a:bodyPr anchor="t">
            <a:normAutofit/>
          </a:bodyPr>
          <a:lstStyle/>
          <a:p>
            <a:pPr>
              <a:buFont typeface="Wingdings" panose="05000000000000000000" pitchFamily="2" charset="2"/>
              <a:buChar char="§"/>
            </a:pPr>
            <a:r>
              <a:rPr lang="en-GB" sz="2200" dirty="0"/>
              <a:t> Ensure that the policy is read and understood by all. </a:t>
            </a:r>
          </a:p>
          <a:p>
            <a:pPr>
              <a:buFont typeface="Wingdings" panose="05000000000000000000" pitchFamily="2" charset="2"/>
              <a:buChar char="§"/>
            </a:pPr>
            <a:r>
              <a:rPr lang="en-GB" sz="2200" dirty="0"/>
              <a:t>All staff to have read the DGAT spirituality and Spirituality across the curriculum to support them in their work. </a:t>
            </a:r>
          </a:p>
          <a:p>
            <a:pPr>
              <a:buFont typeface="Wingdings" panose="05000000000000000000" pitchFamily="2" charset="2"/>
              <a:buChar char="§"/>
            </a:pPr>
            <a:r>
              <a:rPr lang="en-GB" sz="2200" dirty="0"/>
              <a:t>Consider how you as staff are going to use these tools in your daily work so that you are supporting our pupils to flourish</a:t>
            </a:r>
            <a:r>
              <a:rPr lang="en-GB" sz="2200"/>
              <a:t>. </a:t>
            </a:r>
            <a:endParaRPr lang="en-GB" sz="2200" dirty="0"/>
          </a:p>
          <a:p>
            <a:endParaRPr lang="en-GB" sz="2200" dirty="0"/>
          </a:p>
        </p:txBody>
      </p:sp>
      <p:pic>
        <p:nvPicPr>
          <p:cNvPr id="5" name="Picture 4" descr="A teacher and children sitting at a table&#10;&#10;AI-generated content may be incorrect.">
            <a:extLst>
              <a:ext uri="{FF2B5EF4-FFF2-40B4-BE49-F238E27FC236}">
                <a16:creationId xmlns:a16="http://schemas.microsoft.com/office/drawing/2014/main" id="{7EF81DD4-D59E-13F1-AF82-FFE4725C54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30" r="13154" b="2"/>
          <a:stretch/>
        </p:blipFill>
        <p:spPr>
          <a:xfrm>
            <a:off x="7675658" y="2093976"/>
            <a:ext cx="3941064" cy="4096512"/>
          </a:xfrm>
          <a:prstGeom prst="rect">
            <a:avLst/>
          </a:prstGeom>
        </p:spPr>
      </p:pic>
    </p:spTree>
    <p:extLst>
      <p:ext uri="{BB962C8B-B14F-4D97-AF65-F5344CB8AC3E}">
        <p14:creationId xmlns:p14="http://schemas.microsoft.com/office/powerpoint/2010/main" val="205809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C6345-4981-7D6B-838E-54A06FCC83E0}"/>
              </a:ext>
            </a:extLst>
          </p:cNvPr>
          <p:cNvSpPr>
            <a:spLocks noGrp="1"/>
          </p:cNvSpPr>
          <p:nvPr>
            <p:ph type="title"/>
          </p:nvPr>
        </p:nvSpPr>
        <p:spPr>
          <a:xfrm>
            <a:off x="1043631" y="809898"/>
            <a:ext cx="10173010" cy="1554480"/>
          </a:xfrm>
        </p:spPr>
        <p:txBody>
          <a:bodyPr anchor="ctr">
            <a:normAutofit/>
          </a:bodyPr>
          <a:lstStyle/>
          <a:p>
            <a:r>
              <a:rPr lang="en-GB" sz="4800"/>
              <a:t>Why is this important to us as a school and Trust.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493FE5A-65E0-8C46-43B8-064E9D2ACC44}"/>
              </a:ext>
            </a:extLst>
          </p:cNvPr>
          <p:cNvGraphicFramePr>
            <a:graphicFrameLocks noGrp="1"/>
          </p:cNvGraphicFramePr>
          <p:nvPr>
            <p:ph idx="1"/>
            <p:extLst>
              <p:ext uri="{D42A27DB-BD31-4B8C-83A1-F6EECF244321}">
                <p14:modId xmlns:p14="http://schemas.microsoft.com/office/powerpoint/2010/main" val="357375947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83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5DF59-E34E-EC05-F21D-96F68FEC5ED5}"/>
              </a:ext>
            </a:extLst>
          </p:cNvPr>
          <p:cNvPicPr>
            <a:picLocks noChangeAspect="1"/>
          </p:cNvPicPr>
          <p:nvPr/>
        </p:nvPicPr>
        <p:blipFill>
          <a:blip r:embed="rId2"/>
          <a:stretch>
            <a:fillRect/>
          </a:stretch>
        </p:blipFill>
        <p:spPr>
          <a:xfrm>
            <a:off x="0" y="1013285"/>
            <a:ext cx="12176494" cy="5844715"/>
          </a:xfrm>
          <a:prstGeom prst="rect">
            <a:avLst/>
          </a:prstGeom>
        </p:spPr>
      </p:pic>
      <p:sp>
        <p:nvSpPr>
          <p:cNvPr id="5" name="TextBox 4">
            <a:extLst>
              <a:ext uri="{FF2B5EF4-FFF2-40B4-BE49-F238E27FC236}">
                <a16:creationId xmlns:a16="http://schemas.microsoft.com/office/drawing/2014/main" id="{1E324D76-4625-0158-8123-C525C479A09D}"/>
              </a:ext>
            </a:extLst>
          </p:cNvPr>
          <p:cNvSpPr txBox="1"/>
          <p:nvPr/>
        </p:nvSpPr>
        <p:spPr>
          <a:xfrm>
            <a:off x="1956390" y="95693"/>
            <a:ext cx="9399181" cy="769441"/>
          </a:xfrm>
          <a:prstGeom prst="rect">
            <a:avLst/>
          </a:prstGeom>
          <a:noFill/>
        </p:spPr>
        <p:txBody>
          <a:bodyPr wrap="square" rtlCol="0">
            <a:spAutoFit/>
          </a:bodyPr>
          <a:lstStyle/>
          <a:p>
            <a:r>
              <a:rPr lang="en-GB" sz="4400">
                <a:latin typeface="Abadi" panose="020B0604020104020204" pitchFamily="34" charset="0"/>
              </a:rPr>
              <a:t>A re-articulation of who we are</a:t>
            </a:r>
          </a:p>
        </p:txBody>
      </p:sp>
    </p:spTree>
    <p:extLst>
      <p:ext uri="{BB962C8B-B14F-4D97-AF65-F5344CB8AC3E}">
        <p14:creationId xmlns:p14="http://schemas.microsoft.com/office/powerpoint/2010/main" val="362001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BC9AE-CB8F-8623-34E8-EE5325A1A443}"/>
              </a:ext>
            </a:extLst>
          </p:cNvPr>
          <p:cNvPicPr>
            <a:picLocks noChangeAspect="1"/>
          </p:cNvPicPr>
          <p:nvPr/>
        </p:nvPicPr>
        <p:blipFill rotWithShape="1">
          <a:blip r:embed="rId2"/>
          <a:srcRect r="1" b="7226"/>
          <a:stretch/>
        </p:blipFill>
        <p:spPr>
          <a:xfrm>
            <a:off x="196850" y="173518"/>
            <a:ext cx="11798300" cy="6512763"/>
          </a:xfrm>
          <a:prstGeom prst="rect">
            <a:avLst/>
          </a:prstGeom>
        </p:spPr>
      </p:pic>
    </p:spTree>
    <p:extLst>
      <p:ext uri="{BB962C8B-B14F-4D97-AF65-F5344CB8AC3E}">
        <p14:creationId xmlns:p14="http://schemas.microsoft.com/office/powerpoint/2010/main" val="284397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10B4F-DB9E-E80E-6113-AEFF14528BBD}"/>
              </a:ext>
            </a:extLst>
          </p:cNvPr>
          <p:cNvSpPr>
            <a:spLocks noGrp="1"/>
          </p:cNvSpPr>
          <p:nvPr>
            <p:ph type="title"/>
          </p:nvPr>
        </p:nvSpPr>
        <p:spPr>
          <a:xfrm>
            <a:off x="640080" y="325369"/>
            <a:ext cx="4368602" cy="1956841"/>
          </a:xfrm>
        </p:spPr>
        <p:txBody>
          <a:bodyPr anchor="b">
            <a:normAutofit/>
          </a:bodyPr>
          <a:lstStyle/>
          <a:p>
            <a:r>
              <a:rPr lang="en-GB" sz="5400"/>
              <a:t>What is Spirituality</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6D17E9-3DCD-825E-6134-E48FF253EDE5}"/>
              </a:ext>
            </a:extLst>
          </p:cNvPr>
          <p:cNvSpPr>
            <a:spLocks noGrp="1"/>
          </p:cNvSpPr>
          <p:nvPr>
            <p:ph idx="1"/>
          </p:nvPr>
        </p:nvSpPr>
        <p:spPr>
          <a:xfrm>
            <a:off x="640080" y="2872899"/>
            <a:ext cx="4243589" cy="3320668"/>
          </a:xfrm>
        </p:spPr>
        <p:txBody>
          <a:bodyPr>
            <a:normAutofit/>
          </a:bodyPr>
          <a:lstStyle/>
          <a:p>
            <a:pPr marL="0" indent="0">
              <a:buNone/>
            </a:pPr>
            <a:r>
              <a:rPr lang="en-GB" sz="1700" dirty="0"/>
              <a:t>We believe that in order to support and develop children’s spirituality  we have three lens that we view this through ; </a:t>
            </a:r>
          </a:p>
          <a:p>
            <a:r>
              <a:rPr lang="en-GB" sz="1700" dirty="0"/>
              <a:t>Self  understanding self as the unique human they were created to be. </a:t>
            </a:r>
          </a:p>
          <a:p>
            <a:r>
              <a:rPr lang="en-GB" sz="1700" dirty="0"/>
              <a:t>Others – becoming increasingly aware of others and a growing empathy, concern and compassion for how we treat others. </a:t>
            </a:r>
          </a:p>
          <a:p>
            <a:r>
              <a:rPr lang="en-GB" sz="1700" dirty="0"/>
              <a:t>Beyond- a growing relationship with the transcendental and the ability to explore experiences beyond every day.</a:t>
            </a:r>
          </a:p>
        </p:txBody>
      </p:sp>
      <p:pic>
        <p:nvPicPr>
          <p:cNvPr id="5" name="Picture 4" descr="A hand holding a camera lens&#10;&#10;AI-generated content may be incorrect.">
            <a:extLst>
              <a:ext uri="{FF2B5EF4-FFF2-40B4-BE49-F238E27FC236}">
                <a16:creationId xmlns:a16="http://schemas.microsoft.com/office/drawing/2014/main" id="{373FC5E5-D3DA-D364-7F53-5F34D66EDC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00" r="2009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447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5D5D7-8D8E-DFC8-BC39-C4F00C3FA87C}"/>
              </a:ext>
            </a:extLst>
          </p:cNvPr>
          <p:cNvSpPr>
            <a:spLocks noGrp="1"/>
          </p:cNvSpPr>
          <p:nvPr>
            <p:ph type="title"/>
          </p:nvPr>
        </p:nvSpPr>
        <p:spPr>
          <a:xfrm>
            <a:off x="612649" y="548638"/>
            <a:ext cx="3493008" cy="5788152"/>
          </a:xfrm>
        </p:spPr>
        <p:txBody>
          <a:bodyPr anchor="ctr">
            <a:normAutofit/>
          </a:bodyPr>
          <a:lstStyle/>
          <a:p>
            <a:r>
              <a:rPr lang="en-GB" sz="4000" dirty="0"/>
              <a:t>Benefits of Spiritual flourishing </a:t>
            </a:r>
          </a:p>
        </p:txBody>
      </p:sp>
      <p:graphicFrame>
        <p:nvGraphicFramePr>
          <p:cNvPr id="51" name="Content Placeholder 2">
            <a:extLst>
              <a:ext uri="{FF2B5EF4-FFF2-40B4-BE49-F238E27FC236}">
                <a16:creationId xmlns:a16="http://schemas.microsoft.com/office/drawing/2014/main" id="{8D7FEF76-68A3-880C-1DE8-F6D065FC3A9E}"/>
              </a:ext>
            </a:extLst>
          </p:cNvPr>
          <p:cNvGraphicFramePr>
            <a:graphicFrameLocks noGrp="1"/>
          </p:cNvGraphicFramePr>
          <p:nvPr>
            <p:ph idx="1"/>
            <p:extLst>
              <p:ext uri="{D42A27DB-BD31-4B8C-83A1-F6EECF244321}">
                <p14:modId xmlns:p14="http://schemas.microsoft.com/office/powerpoint/2010/main" val="170343340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a:extLst>
              <a:ext uri="{FF2B5EF4-FFF2-40B4-BE49-F238E27FC236}">
                <a16:creationId xmlns:a16="http://schemas.microsoft.com/office/drawing/2014/main" id="{E66A55E3-DF91-2C1D-A174-D772E15022C3}"/>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005345" y="4434488"/>
            <a:ext cx="1577813" cy="1441938"/>
          </a:xfrm>
          <a:prstGeom prst="rect">
            <a:avLst/>
          </a:prstGeom>
        </p:spPr>
      </p:pic>
    </p:spTree>
    <p:extLst>
      <p:ext uri="{BB962C8B-B14F-4D97-AF65-F5344CB8AC3E}">
        <p14:creationId xmlns:p14="http://schemas.microsoft.com/office/powerpoint/2010/main" val="198202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DDF6A-4FAC-896F-9540-A59A01B67005}"/>
              </a:ext>
            </a:extLst>
          </p:cNvPr>
          <p:cNvSpPr>
            <a:spLocks noGrp="1"/>
          </p:cNvSpPr>
          <p:nvPr>
            <p:ph type="title"/>
          </p:nvPr>
        </p:nvSpPr>
        <p:spPr>
          <a:xfrm>
            <a:off x="640080" y="325369"/>
            <a:ext cx="4368602" cy="1956841"/>
          </a:xfrm>
        </p:spPr>
        <p:txBody>
          <a:bodyPr anchor="b">
            <a:normAutofit/>
          </a:bodyPr>
          <a:lstStyle/>
          <a:p>
            <a:r>
              <a:rPr lang="en-GB" sz="4600"/>
              <a:t>DGAT’s approach to spirituality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E0EBCF-DD19-5586-894A-C1FE8948692B}"/>
              </a:ext>
            </a:extLst>
          </p:cNvPr>
          <p:cNvSpPr>
            <a:spLocks noGrp="1"/>
          </p:cNvSpPr>
          <p:nvPr>
            <p:ph idx="1"/>
          </p:nvPr>
        </p:nvSpPr>
        <p:spPr>
          <a:xfrm>
            <a:off x="640080" y="2872899"/>
            <a:ext cx="4243589" cy="3320668"/>
          </a:xfrm>
        </p:spPr>
        <p:txBody>
          <a:bodyPr>
            <a:normAutofit/>
          </a:bodyPr>
          <a:lstStyle/>
          <a:p>
            <a:pPr marL="0" indent="0">
              <a:buNone/>
            </a:pPr>
            <a:r>
              <a:rPr lang="en-GB" sz="2200"/>
              <a:t>Living out our vision enables us to support mutual spiritual flourishing in our communities.  </a:t>
            </a:r>
          </a:p>
          <a:p>
            <a:pPr>
              <a:buFont typeface="Wingdings" panose="05000000000000000000" pitchFamily="2" charset="2"/>
              <a:buChar char="§"/>
            </a:pPr>
            <a:r>
              <a:rPr lang="en-GB" sz="2200">
                <a:effectLst/>
              </a:rPr>
              <a:t>Self awareness</a:t>
            </a:r>
          </a:p>
          <a:p>
            <a:pPr>
              <a:buFont typeface="Wingdings" panose="05000000000000000000" pitchFamily="2" charset="2"/>
              <a:buChar char="§"/>
            </a:pPr>
            <a:r>
              <a:rPr lang="en-GB" sz="2200"/>
              <a:t>Empathy</a:t>
            </a:r>
          </a:p>
          <a:p>
            <a:pPr>
              <a:buFont typeface="Wingdings" panose="05000000000000000000" pitchFamily="2" charset="2"/>
              <a:buChar char="§"/>
            </a:pPr>
            <a:r>
              <a:rPr lang="en-GB" sz="2200">
                <a:effectLst/>
              </a:rPr>
              <a:t>Curiosity</a:t>
            </a:r>
          </a:p>
          <a:p>
            <a:pPr>
              <a:buFont typeface="Wingdings" panose="05000000000000000000" pitchFamily="2" charset="2"/>
              <a:buChar char="§"/>
            </a:pPr>
            <a:r>
              <a:rPr lang="en-GB" sz="2200"/>
              <a:t>Creativity</a:t>
            </a:r>
          </a:p>
          <a:p>
            <a:pPr>
              <a:buFont typeface="Wingdings" panose="05000000000000000000" pitchFamily="2" charset="2"/>
              <a:buChar char="§"/>
            </a:pPr>
            <a:r>
              <a:rPr lang="en-GB" sz="2200">
                <a:effectLst/>
              </a:rPr>
              <a:t>Reflection</a:t>
            </a:r>
          </a:p>
          <a:p>
            <a:pPr marL="0" indent="0">
              <a:buNone/>
            </a:pPr>
            <a:endParaRPr lang="en-GB" sz="2200"/>
          </a:p>
          <a:p>
            <a:endParaRPr lang="en-GB" sz="2200"/>
          </a:p>
        </p:txBody>
      </p:sp>
      <p:pic>
        <p:nvPicPr>
          <p:cNvPr id="5" name="Picture 4" descr="A seedling growing from dirt">
            <a:extLst>
              <a:ext uri="{FF2B5EF4-FFF2-40B4-BE49-F238E27FC236}">
                <a16:creationId xmlns:a16="http://schemas.microsoft.com/office/drawing/2014/main" id="{B88B4E5D-41ED-4CCD-CED2-84A8DC6EA8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373" r="134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5052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190a7b-30f5-4cce-b7f0-877bdf7b4a7b">
      <Terms xmlns="http://schemas.microsoft.com/office/infopath/2007/PartnerControls"/>
    </lcf76f155ced4ddcb4097134ff3c332f>
    <MigrationWizIdPermissionLevels xmlns="35190a7b-30f5-4cce-b7f0-877bdf7b4a7b" xsi:nil="true"/>
    <MigrationWizId xmlns="35190a7b-30f5-4cce-b7f0-877bdf7b4a7b" xsi:nil="true"/>
    <MigrationWizIdPermissions xmlns="35190a7b-30f5-4cce-b7f0-877bdf7b4a7b" xsi:nil="true"/>
    <TaxCatchAll xmlns="617caeb7-04a7-40ce-9c0a-6dbb8b1c6386" xsi:nil="true"/>
    <MigrationWizIdVersion xmlns="35190a7b-30f5-4cce-b7f0-877bdf7b4a7b" xsi:nil="true"/>
    <MigrationWizIdDocumentLibraryPermissions xmlns="35190a7b-30f5-4cce-b7f0-877bdf7b4a7b" xsi:nil="true"/>
    <MigrationWizIdSecurityGroups xmlns="35190a7b-30f5-4cce-b7f0-877bdf7b4a7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596890021734449965474930E5BC56" ma:contentTypeVersion="22" ma:contentTypeDescription="Create a new document." ma:contentTypeScope="" ma:versionID="f745a7794dcdb3e44af24e36939bd701">
  <xsd:schema xmlns:xsd="http://www.w3.org/2001/XMLSchema" xmlns:xs="http://www.w3.org/2001/XMLSchema" xmlns:p="http://schemas.microsoft.com/office/2006/metadata/properties" xmlns:ns2="35190a7b-30f5-4cce-b7f0-877bdf7b4a7b" xmlns:ns3="617caeb7-04a7-40ce-9c0a-6dbb8b1c6386" targetNamespace="http://schemas.microsoft.com/office/2006/metadata/properties" ma:root="true" ma:fieldsID="e5d8ad0ef9328dcd8347d71911f2ea00" ns2:_="" ns3:_="">
    <xsd:import namespace="35190a7b-30f5-4cce-b7f0-877bdf7b4a7b"/>
    <xsd:import namespace="617caeb7-04a7-40ce-9c0a-6dbb8b1c6386"/>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igrationWizIdVers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90a7b-30f5-4cce-b7f0-877bdf7b4a7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Documents" ma:internalName="MigrationWizIdPermissionLevels">
      <xsd:simpleType>
        <xsd:restriction base="dms:Text"/>
      </xsd:simpleType>
    </xsd:element>
    <xsd:element name="MigrationWizIdDocumentLibraryPermissions" ma:index="11" nillable="true" ma:displayName="MigrationWizIdDocumentLibraryPermissions" ma:description="Documents" ma:internalName="MigrationWizIdDocumentLibraryPermissions">
      <xsd:simpleType>
        <xsd:restriction base="dms:Text"/>
      </xsd:simpleType>
    </xsd:element>
    <xsd:element name="MigrationWizIdSecurityGroups" ma:index="12" nillable="true" ma:displayName="MigrationWizIdSecurityGroups" ma:description="Document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29303b-1952-4e44-9c71-ce741b4f3f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igrationWizIdVersion" ma:index="25" nillable="true" ma:displayName="MigrationWizIdVersion" ma:internalName="MigrationWizIdVersion">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7caeb7-04a7-40ce-9c0a-6dbb8b1c638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0634c9b-284b-49d1-9444-e6dbacce9cbf}" ma:internalName="TaxCatchAll" ma:showField="CatchAllData" ma:web="617caeb7-04a7-40ce-9c0a-6dbb8b1c6386">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031FCB-A549-479B-9B94-06B7C8A02DC7}">
  <ds:schemaRefs>
    <ds:schemaRef ds:uri="http://schemas.microsoft.com/sharepoint/v3/contenttype/forms"/>
  </ds:schemaRefs>
</ds:datastoreItem>
</file>

<file path=customXml/itemProps2.xml><?xml version="1.0" encoding="utf-8"?>
<ds:datastoreItem xmlns:ds="http://schemas.openxmlformats.org/officeDocument/2006/customXml" ds:itemID="{802104E5-7BB2-4DA0-BAB0-70624F273031}">
  <ds:schemaRefs>
    <ds:schemaRef ds:uri="http://schemas.microsoft.com/office/2006/metadata/properties"/>
    <ds:schemaRef ds:uri="http://schemas.microsoft.com/office/infopath/2007/PartnerControls"/>
    <ds:schemaRef ds:uri="35190a7b-30f5-4cce-b7f0-877bdf7b4a7b"/>
    <ds:schemaRef ds:uri="617caeb7-04a7-40ce-9c0a-6dbb8b1c6386"/>
  </ds:schemaRefs>
</ds:datastoreItem>
</file>

<file path=customXml/itemProps3.xml><?xml version="1.0" encoding="utf-8"?>
<ds:datastoreItem xmlns:ds="http://schemas.openxmlformats.org/officeDocument/2006/customXml" ds:itemID="{A27977BE-16F0-4272-99E1-6B6053C328E6}"/>
</file>

<file path=docProps/app.xml><?xml version="1.0" encoding="utf-8"?>
<Properties xmlns="http://schemas.openxmlformats.org/officeDocument/2006/extended-properties" xmlns:vt="http://schemas.openxmlformats.org/officeDocument/2006/docPropsVTypes">
  <TotalTime>1350</TotalTime>
  <Words>2877</Words>
  <Application>Microsoft Office PowerPoint</Application>
  <PresentationFormat>Widescreen</PresentationFormat>
  <Paragraphs>195</Paragraphs>
  <Slides>37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Abadi</vt:lpstr>
      <vt:lpstr>Aptos</vt:lpstr>
      <vt:lpstr>Aptos Display</vt:lpstr>
      <vt:lpstr>Arial</vt:lpstr>
      <vt:lpstr>Calibri</vt:lpstr>
      <vt:lpstr>Calibri Light</vt:lpstr>
      <vt:lpstr>Wingdings</vt:lpstr>
      <vt:lpstr>Office Theme</vt:lpstr>
      <vt:lpstr>Office Theme</vt:lpstr>
      <vt:lpstr>Embedding Spirituality across our schools. </vt:lpstr>
      <vt:lpstr>Aim for the session</vt:lpstr>
      <vt:lpstr>What is Spirituality ?  </vt:lpstr>
      <vt:lpstr>Why is this important to us as a school and Trust. </vt:lpstr>
      <vt:lpstr>PowerPoint Presentation</vt:lpstr>
      <vt:lpstr>PowerPoint Presentation</vt:lpstr>
      <vt:lpstr>What is Spirituality</vt:lpstr>
      <vt:lpstr>Benefits of Spiritual flourishing </vt:lpstr>
      <vt:lpstr>DGAT’s approach to spirituality </vt:lpstr>
      <vt:lpstr>Getting the Culture right to enable all to flourish </vt:lpstr>
      <vt:lpstr>Checking our culture, prompts for staff…</vt:lpstr>
      <vt:lpstr>Language of Spirituality</vt:lpstr>
      <vt:lpstr>Change the next slide if your language of spirituality is not Ow’s Wow’s and Now’s. </vt:lpstr>
      <vt:lpstr>Ow’s  Wow’s and Now’s </vt:lpstr>
      <vt:lpstr>How do we use Ow’s in our daily practice? </vt:lpstr>
      <vt:lpstr>How do we use Wow’s in our daily practice? </vt:lpstr>
      <vt:lpstr>How do we use Now’s in our daily practice? </vt:lpstr>
      <vt:lpstr>Supporting pupils' development in Spirituality</vt:lpstr>
      <vt:lpstr>Tips for using Stem Sentences to develop pupils' spirituality: </vt:lpstr>
      <vt:lpstr>Try it out…</vt:lpstr>
      <vt:lpstr>Practical strategies for Collective Worship</vt:lpstr>
      <vt:lpstr>Spirituality in Religious Education </vt:lpstr>
      <vt:lpstr>Spirituality across the curriculum </vt:lpstr>
      <vt:lpstr>Practical strategies in the classroom</vt:lpstr>
      <vt:lpstr>Maths</vt:lpstr>
      <vt:lpstr>Reading </vt:lpstr>
      <vt:lpstr>Writing</vt:lpstr>
      <vt:lpstr>DT</vt:lpstr>
      <vt:lpstr>Music</vt:lpstr>
      <vt:lpstr>Geography</vt:lpstr>
      <vt:lpstr>History</vt:lpstr>
      <vt:lpstr>MFL</vt:lpstr>
      <vt:lpstr>PE</vt:lpstr>
      <vt:lpstr>Science</vt:lpstr>
      <vt:lpstr>Art</vt:lpstr>
      <vt:lpstr>Spirituality across the wider school</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Springett (Central)" &lt;hspringett@cen.dgat.org.uk&gt;</dc:creator>
  <cp:lastModifiedBy>Helen Springett (Central)</cp:lastModifiedBy>
  <cp:revision>5</cp:revision>
  <dcterms:created xsi:type="dcterms:W3CDTF">2024-09-11T09:42:01Z</dcterms:created>
  <dcterms:modified xsi:type="dcterms:W3CDTF">2025-07-24T12:36:31Z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0x0101006E596890021734449965474930E5BC56</vt:lpwstr>
  </property>
  <property fmtid="{D5CDD505-2E9C-101B-9397-08002B2CF9AE}" pid="3" name="MediaServiceImageTags">
    <vt:lpwstr/>
  </property>
</Properties>
</file>